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9.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6" r:id="rId5"/>
    <p:sldId id="282" r:id="rId6"/>
    <p:sldId id="257" r:id="rId7"/>
    <p:sldId id="284" r:id="rId8"/>
    <p:sldId id="272" r:id="rId9"/>
    <p:sldId id="273" r:id="rId10"/>
    <p:sldId id="275" r:id="rId11"/>
    <p:sldId id="277" r:id="rId12"/>
    <p:sldId id="276" r:id="rId13"/>
    <p:sldId id="279" r:id="rId14"/>
    <p:sldId id="285" r:id="rId15"/>
    <p:sldId id="281" r:id="rId16"/>
    <p:sldId id="280" r:id="rId17"/>
    <p:sldId id="28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LETTI, Mercedes" initials="MM" lastIdx="1" clrIdx="0">
    <p:extLst>
      <p:ext uri="{19B8F6BF-5375-455C-9EA6-DF929625EA0E}">
        <p15:presenceInfo xmlns:p15="http://schemas.microsoft.com/office/powerpoint/2012/main" userId="S-1-5-21-311523065-1360681620-581009308-1252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00"/>
    <a:srgbClr val="993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9064" autoAdjust="0"/>
  </p:normalViewPr>
  <p:slideViewPr>
    <p:cSldViewPr snapToGrid="0">
      <p:cViewPr varScale="1">
        <p:scale>
          <a:sx n="58" d="100"/>
          <a:sy n="58" d="100"/>
        </p:scale>
        <p:origin x="768" y="60"/>
      </p:cViewPr>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F210EC3-7386-47D9-BE3C-07F8336593FC}" type="doc">
      <dgm:prSet loTypeId="urn:microsoft.com/office/officeart/2005/8/layout/hList6" loCatId="list" qsTypeId="urn:microsoft.com/office/officeart/2005/8/quickstyle/simple1" qsCatId="simple" csTypeId="urn:microsoft.com/office/officeart/2005/8/colors/accent2_3" csCatId="accent2"/>
      <dgm:spPr/>
      <dgm:t>
        <a:bodyPr/>
        <a:lstStyle/>
        <a:p>
          <a:endParaRPr lang="en-GB"/>
        </a:p>
      </dgm:t>
    </dgm:pt>
    <dgm:pt modelId="{CDE4BEE9-670A-4FA7-B751-DB8E7B83998C}">
      <dgm:prSet/>
      <dgm:spPr/>
      <dgm:t>
        <a:bodyPr/>
        <a:lstStyle/>
        <a:p>
          <a:r>
            <a:rPr lang="en-US" b="1"/>
            <a:t>Pool economic and social partners (ESPs) knowledge and expertise</a:t>
          </a:r>
          <a:endParaRPr lang="en-GB"/>
        </a:p>
      </dgm:t>
    </dgm:pt>
    <dgm:pt modelId="{0819ABF3-5F7F-4DF0-BC5C-EB3F55EEC61F}" type="parTrans" cxnId="{D26FC69C-8C8F-45D1-A4AC-4E67FE427207}">
      <dgm:prSet/>
      <dgm:spPr/>
      <dgm:t>
        <a:bodyPr/>
        <a:lstStyle/>
        <a:p>
          <a:endParaRPr lang="en-GB"/>
        </a:p>
      </dgm:t>
    </dgm:pt>
    <dgm:pt modelId="{0629AAB4-DD3B-41A0-9F9B-6B2563F4C938}" type="sibTrans" cxnId="{D26FC69C-8C8F-45D1-A4AC-4E67FE427207}">
      <dgm:prSet/>
      <dgm:spPr/>
      <dgm:t>
        <a:bodyPr/>
        <a:lstStyle/>
        <a:p>
          <a:endParaRPr lang="en-GB"/>
        </a:p>
      </dgm:t>
    </dgm:pt>
    <dgm:pt modelId="{CA087438-C9D4-4D46-A255-3DE5B965F88A}">
      <dgm:prSet/>
      <dgm:spPr/>
      <dgm:t>
        <a:bodyPr/>
        <a:lstStyle/>
        <a:p>
          <a:r>
            <a:rPr lang="en-US" b="1"/>
            <a:t>Definition of an approach to be adaped to national and local contexts</a:t>
          </a:r>
          <a:endParaRPr lang="en-GB"/>
        </a:p>
      </dgm:t>
    </dgm:pt>
    <dgm:pt modelId="{7A132B88-CB04-4A2E-B252-B517D02A2DC9}" type="parTrans" cxnId="{E2A15119-AA2B-4DD3-9D34-0E1573ABBB02}">
      <dgm:prSet/>
      <dgm:spPr/>
      <dgm:t>
        <a:bodyPr/>
        <a:lstStyle/>
        <a:p>
          <a:endParaRPr lang="en-GB"/>
        </a:p>
      </dgm:t>
    </dgm:pt>
    <dgm:pt modelId="{9DC4DD13-7F01-459E-8C93-87C9970EA9AA}" type="sibTrans" cxnId="{E2A15119-AA2B-4DD3-9D34-0E1573ABBB02}">
      <dgm:prSet/>
      <dgm:spPr/>
      <dgm:t>
        <a:bodyPr/>
        <a:lstStyle/>
        <a:p>
          <a:endParaRPr lang="en-GB"/>
        </a:p>
      </dgm:t>
    </dgm:pt>
    <dgm:pt modelId="{D25CD95F-0B13-4B48-8CB8-4A6901B74B27}">
      <dgm:prSet/>
      <dgm:spPr/>
      <dgm:t>
        <a:bodyPr/>
        <a:lstStyle/>
        <a:p>
          <a:r>
            <a:rPr lang="en-US" b="1"/>
            <a:t>Elaborate common solutions to enhance PSB’s labour market integration</a:t>
          </a:r>
          <a:endParaRPr lang="en-GB"/>
        </a:p>
      </dgm:t>
    </dgm:pt>
    <dgm:pt modelId="{9718E832-B3FB-4380-BFA2-CAB21D45DF18}" type="parTrans" cxnId="{4A4F11A4-4BDE-4DB6-9981-90D9FDCD7D6A}">
      <dgm:prSet/>
      <dgm:spPr/>
      <dgm:t>
        <a:bodyPr/>
        <a:lstStyle/>
        <a:p>
          <a:endParaRPr lang="en-GB"/>
        </a:p>
      </dgm:t>
    </dgm:pt>
    <dgm:pt modelId="{C0C09D1D-FF2F-4DC8-BA24-0CF266D5690D}" type="sibTrans" cxnId="{4A4F11A4-4BDE-4DB6-9981-90D9FDCD7D6A}">
      <dgm:prSet/>
      <dgm:spPr/>
      <dgm:t>
        <a:bodyPr/>
        <a:lstStyle/>
        <a:p>
          <a:endParaRPr lang="en-GB"/>
        </a:p>
      </dgm:t>
    </dgm:pt>
    <dgm:pt modelId="{5685EFE7-04C2-4C8E-B5A4-01F8C3B2C5A5}">
      <dgm:prSet/>
      <dgm:spPr/>
      <dgm:t>
        <a:bodyPr/>
        <a:lstStyle/>
        <a:p>
          <a:r>
            <a:rPr lang="en-US" b="1"/>
            <a:t>Provide guidance for the implementation of the three pilot actions</a:t>
          </a:r>
          <a:endParaRPr lang="en-GB"/>
        </a:p>
      </dgm:t>
    </dgm:pt>
    <dgm:pt modelId="{6C1155FB-60DF-4EF9-ADDF-DF849518B3CD}" type="parTrans" cxnId="{B20069B3-D899-4985-A3C8-47569E6975F7}">
      <dgm:prSet/>
      <dgm:spPr/>
      <dgm:t>
        <a:bodyPr/>
        <a:lstStyle/>
        <a:p>
          <a:endParaRPr lang="en-GB"/>
        </a:p>
      </dgm:t>
    </dgm:pt>
    <dgm:pt modelId="{FBADF5B1-26E5-4650-8330-13284818AD05}" type="sibTrans" cxnId="{B20069B3-D899-4985-A3C8-47569E6975F7}">
      <dgm:prSet/>
      <dgm:spPr/>
      <dgm:t>
        <a:bodyPr/>
        <a:lstStyle/>
        <a:p>
          <a:endParaRPr lang="en-GB"/>
        </a:p>
      </dgm:t>
    </dgm:pt>
    <dgm:pt modelId="{BDC6C0F7-5A42-402C-BBFC-B392894B0FEF}" type="pres">
      <dgm:prSet presAssocID="{EF210EC3-7386-47D9-BE3C-07F8336593FC}" presName="Name0" presStyleCnt="0">
        <dgm:presLayoutVars>
          <dgm:dir/>
          <dgm:resizeHandles val="exact"/>
        </dgm:presLayoutVars>
      </dgm:prSet>
      <dgm:spPr/>
    </dgm:pt>
    <dgm:pt modelId="{6204C488-E1DE-437A-9542-949F5F2DF59F}" type="pres">
      <dgm:prSet presAssocID="{CDE4BEE9-670A-4FA7-B751-DB8E7B83998C}" presName="node" presStyleLbl="node1" presStyleIdx="0" presStyleCnt="4">
        <dgm:presLayoutVars>
          <dgm:bulletEnabled val="1"/>
        </dgm:presLayoutVars>
      </dgm:prSet>
      <dgm:spPr/>
    </dgm:pt>
    <dgm:pt modelId="{C0B4082B-65A1-4CBE-88FD-E300CFC02FD3}" type="pres">
      <dgm:prSet presAssocID="{0629AAB4-DD3B-41A0-9F9B-6B2563F4C938}" presName="sibTrans" presStyleCnt="0"/>
      <dgm:spPr/>
    </dgm:pt>
    <dgm:pt modelId="{AFE668A1-43C9-48CC-BFCD-F3AF3A9E9528}" type="pres">
      <dgm:prSet presAssocID="{CA087438-C9D4-4D46-A255-3DE5B965F88A}" presName="node" presStyleLbl="node1" presStyleIdx="1" presStyleCnt="4">
        <dgm:presLayoutVars>
          <dgm:bulletEnabled val="1"/>
        </dgm:presLayoutVars>
      </dgm:prSet>
      <dgm:spPr/>
    </dgm:pt>
    <dgm:pt modelId="{52132F7C-7C2E-4280-9607-0B0A2814CF60}" type="pres">
      <dgm:prSet presAssocID="{9DC4DD13-7F01-459E-8C93-87C9970EA9AA}" presName="sibTrans" presStyleCnt="0"/>
      <dgm:spPr/>
    </dgm:pt>
    <dgm:pt modelId="{DDD26914-B775-4D70-B3DE-ADFB6024B634}" type="pres">
      <dgm:prSet presAssocID="{D25CD95F-0B13-4B48-8CB8-4A6901B74B27}" presName="node" presStyleLbl="node1" presStyleIdx="2" presStyleCnt="4">
        <dgm:presLayoutVars>
          <dgm:bulletEnabled val="1"/>
        </dgm:presLayoutVars>
      </dgm:prSet>
      <dgm:spPr/>
    </dgm:pt>
    <dgm:pt modelId="{1A35800F-7D56-481B-AEE3-6ED277A083FA}" type="pres">
      <dgm:prSet presAssocID="{C0C09D1D-FF2F-4DC8-BA24-0CF266D5690D}" presName="sibTrans" presStyleCnt="0"/>
      <dgm:spPr/>
    </dgm:pt>
    <dgm:pt modelId="{922B576B-40E3-4E0A-BE6B-AF38B40AB8CA}" type="pres">
      <dgm:prSet presAssocID="{5685EFE7-04C2-4C8E-B5A4-01F8C3B2C5A5}" presName="node" presStyleLbl="node1" presStyleIdx="3" presStyleCnt="4">
        <dgm:presLayoutVars>
          <dgm:bulletEnabled val="1"/>
        </dgm:presLayoutVars>
      </dgm:prSet>
      <dgm:spPr/>
    </dgm:pt>
  </dgm:ptLst>
  <dgm:cxnLst>
    <dgm:cxn modelId="{E2A15119-AA2B-4DD3-9D34-0E1573ABBB02}" srcId="{EF210EC3-7386-47D9-BE3C-07F8336593FC}" destId="{CA087438-C9D4-4D46-A255-3DE5B965F88A}" srcOrd="1" destOrd="0" parTransId="{7A132B88-CB04-4A2E-B252-B517D02A2DC9}" sibTransId="{9DC4DD13-7F01-459E-8C93-87C9970EA9AA}"/>
    <dgm:cxn modelId="{8D4A3066-EA94-4ABD-8FAD-C0F171BFFFB9}" type="presOf" srcId="{5685EFE7-04C2-4C8E-B5A4-01F8C3B2C5A5}" destId="{922B576B-40E3-4E0A-BE6B-AF38B40AB8CA}" srcOrd="0" destOrd="0" presId="urn:microsoft.com/office/officeart/2005/8/layout/hList6"/>
    <dgm:cxn modelId="{D26FC69C-8C8F-45D1-A4AC-4E67FE427207}" srcId="{EF210EC3-7386-47D9-BE3C-07F8336593FC}" destId="{CDE4BEE9-670A-4FA7-B751-DB8E7B83998C}" srcOrd="0" destOrd="0" parTransId="{0819ABF3-5F7F-4DF0-BC5C-EB3F55EEC61F}" sibTransId="{0629AAB4-DD3B-41A0-9F9B-6B2563F4C938}"/>
    <dgm:cxn modelId="{92BEED9F-A70A-46DC-B850-E3B88D21D51D}" type="presOf" srcId="{CA087438-C9D4-4D46-A255-3DE5B965F88A}" destId="{AFE668A1-43C9-48CC-BFCD-F3AF3A9E9528}" srcOrd="0" destOrd="0" presId="urn:microsoft.com/office/officeart/2005/8/layout/hList6"/>
    <dgm:cxn modelId="{4A4F11A4-4BDE-4DB6-9981-90D9FDCD7D6A}" srcId="{EF210EC3-7386-47D9-BE3C-07F8336593FC}" destId="{D25CD95F-0B13-4B48-8CB8-4A6901B74B27}" srcOrd="2" destOrd="0" parTransId="{9718E832-B3FB-4380-BFA2-CAB21D45DF18}" sibTransId="{C0C09D1D-FF2F-4DC8-BA24-0CF266D5690D}"/>
    <dgm:cxn modelId="{2E4381AC-27F2-455C-9696-CADAE96173F5}" type="presOf" srcId="{D25CD95F-0B13-4B48-8CB8-4A6901B74B27}" destId="{DDD26914-B775-4D70-B3DE-ADFB6024B634}" srcOrd="0" destOrd="0" presId="urn:microsoft.com/office/officeart/2005/8/layout/hList6"/>
    <dgm:cxn modelId="{B20069B3-D899-4985-A3C8-47569E6975F7}" srcId="{EF210EC3-7386-47D9-BE3C-07F8336593FC}" destId="{5685EFE7-04C2-4C8E-B5A4-01F8C3B2C5A5}" srcOrd="3" destOrd="0" parTransId="{6C1155FB-60DF-4EF9-ADDF-DF849518B3CD}" sibTransId="{FBADF5B1-26E5-4650-8330-13284818AD05}"/>
    <dgm:cxn modelId="{BB2A1DC2-0AED-4F24-A41D-C85F8C326170}" type="presOf" srcId="{EF210EC3-7386-47D9-BE3C-07F8336593FC}" destId="{BDC6C0F7-5A42-402C-BBFC-B392894B0FEF}" srcOrd="0" destOrd="0" presId="urn:microsoft.com/office/officeart/2005/8/layout/hList6"/>
    <dgm:cxn modelId="{F57A87E8-0196-4991-9850-B6AEFE6AE39D}" type="presOf" srcId="{CDE4BEE9-670A-4FA7-B751-DB8E7B83998C}" destId="{6204C488-E1DE-437A-9542-949F5F2DF59F}" srcOrd="0" destOrd="0" presId="urn:microsoft.com/office/officeart/2005/8/layout/hList6"/>
    <dgm:cxn modelId="{BCAFDE35-034E-4CAB-9C1D-BE74B26A8E75}" type="presParOf" srcId="{BDC6C0F7-5A42-402C-BBFC-B392894B0FEF}" destId="{6204C488-E1DE-437A-9542-949F5F2DF59F}" srcOrd="0" destOrd="0" presId="urn:microsoft.com/office/officeart/2005/8/layout/hList6"/>
    <dgm:cxn modelId="{BD71CBD7-6264-43F7-8FA2-0A55E7F9F72B}" type="presParOf" srcId="{BDC6C0F7-5A42-402C-BBFC-B392894B0FEF}" destId="{C0B4082B-65A1-4CBE-88FD-E300CFC02FD3}" srcOrd="1" destOrd="0" presId="urn:microsoft.com/office/officeart/2005/8/layout/hList6"/>
    <dgm:cxn modelId="{4CBF4108-0508-4CA4-AF01-1C072588159E}" type="presParOf" srcId="{BDC6C0F7-5A42-402C-BBFC-B392894B0FEF}" destId="{AFE668A1-43C9-48CC-BFCD-F3AF3A9E9528}" srcOrd="2" destOrd="0" presId="urn:microsoft.com/office/officeart/2005/8/layout/hList6"/>
    <dgm:cxn modelId="{5A6DDB02-8CBC-4511-9F38-92368E873F70}" type="presParOf" srcId="{BDC6C0F7-5A42-402C-BBFC-B392894B0FEF}" destId="{52132F7C-7C2E-4280-9607-0B0A2814CF60}" srcOrd="3" destOrd="0" presId="urn:microsoft.com/office/officeart/2005/8/layout/hList6"/>
    <dgm:cxn modelId="{DB78A6DF-3286-4134-90FC-BF0E2478835B}" type="presParOf" srcId="{BDC6C0F7-5A42-402C-BBFC-B392894B0FEF}" destId="{DDD26914-B775-4D70-B3DE-ADFB6024B634}" srcOrd="4" destOrd="0" presId="urn:microsoft.com/office/officeart/2005/8/layout/hList6"/>
    <dgm:cxn modelId="{EF431DD0-75F3-4104-9AEA-7948A0E7805A}" type="presParOf" srcId="{BDC6C0F7-5A42-402C-BBFC-B392894B0FEF}" destId="{1A35800F-7D56-481B-AEE3-6ED277A083FA}" srcOrd="5" destOrd="0" presId="urn:microsoft.com/office/officeart/2005/8/layout/hList6"/>
    <dgm:cxn modelId="{6666173A-EA76-451B-91B7-96318E67A0CB}" type="presParOf" srcId="{BDC6C0F7-5A42-402C-BBFC-B392894B0FEF}" destId="{922B576B-40E3-4E0A-BE6B-AF38B40AB8CA}"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160F117-07FF-47B6-A064-CE4B1875C6B7}" type="doc">
      <dgm:prSet loTypeId="urn:microsoft.com/office/officeart/2005/8/layout/list1" loCatId="list" qsTypeId="urn:microsoft.com/office/officeart/2005/8/quickstyle/simple1" qsCatId="simple" csTypeId="urn:microsoft.com/office/officeart/2005/8/colors/colorful2" csCatId="colorful" phldr="1"/>
      <dgm:spPr/>
      <dgm:t>
        <a:bodyPr/>
        <a:lstStyle/>
        <a:p>
          <a:endParaRPr lang="en-GB"/>
        </a:p>
      </dgm:t>
    </dgm:pt>
    <dgm:pt modelId="{B3598ADB-2E9C-422D-A071-E6418241F38F}">
      <dgm:prSet/>
      <dgm:spPr/>
      <dgm:t>
        <a:bodyPr/>
        <a:lstStyle/>
        <a:p>
          <a:r>
            <a:rPr lang="en-US" b="1" dirty="0"/>
            <a:t>EGSM work led by FIERI on behalf of project partners</a:t>
          </a:r>
          <a:endParaRPr lang="en-GB" dirty="0"/>
        </a:p>
      </dgm:t>
    </dgm:pt>
    <dgm:pt modelId="{D2D343FE-3E3C-4120-A22E-36F1C9EBEF19}" type="parTrans" cxnId="{78A5EE6E-F25B-4737-ADED-3F1532C98CAC}">
      <dgm:prSet/>
      <dgm:spPr/>
      <dgm:t>
        <a:bodyPr/>
        <a:lstStyle/>
        <a:p>
          <a:endParaRPr lang="en-GB"/>
        </a:p>
      </dgm:t>
    </dgm:pt>
    <dgm:pt modelId="{C43D76FE-0105-4EBA-BF7E-A265917E5982}" type="sibTrans" cxnId="{78A5EE6E-F25B-4737-ADED-3F1532C98CAC}">
      <dgm:prSet/>
      <dgm:spPr/>
      <dgm:t>
        <a:bodyPr/>
        <a:lstStyle/>
        <a:p>
          <a:endParaRPr lang="en-GB"/>
        </a:p>
      </dgm:t>
    </dgm:pt>
    <dgm:pt modelId="{69880181-E846-4A25-BD6B-317A52C6BEE8}">
      <dgm:prSet/>
      <dgm:spPr/>
      <dgm:t>
        <a:bodyPr/>
        <a:lstStyle/>
        <a:p>
          <a:r>
            <a:rPr lang="en-US" b="1" dirty="0"/>
            <a:t>Timeframe: May – October 2017</a:t>
          </a:r>
          <a:endParaRPr lang="en-GB" dirty="0"/>
        </a:p>
      </dgm:t>
    </dgm:pt>
    <dgm:pt modelId="{C0E12F51-6DBB-4878-A9BB-E32F93353E19}" type="parTrans" cxnId="{B6A60159-4AAF-4325-89DC-DA2ADCC0A486}">
      <dgm:prSet/>
      <dgm:spPr/>
      <dgm:t>
        <a:bodyPr/>
        <a:lstStyle/>
        <a:p>
          <a:endParaRPr lang="en-GB"/>
        </a:p>
      </dgm:t>
    </dgm:pt>
    <dgm:pt modelId="{E1E7BFA0-086B-44B7-99BC-D52C1ECA97CC}" type="sibTrans" cxnId="{B6A60159-4AAF-4325-89DC-DA2ADCC0A486}">
      <dgm:prSet/>
      <dgm:spPr/>
      <dgm:t>
        <a:bodyPr/>
        <a:lstStyle/>
        <a:p>
          <a:endParaRPr lang="en-GB"/>
        </a:p>
      </dgm:t>
    </dgm:pt>
    <dgm:pt modelId="{56E3E49A-728E-4652-89C1-5BE1587C5BDF}">
      <dgm:prSet/>
      <dgm:spPr/>
      <dgm:t>
        <a:bodyPr/>
        <a:lstStyle/>
        <a:p>
          <a:r>
            <a:rPr lang="en-US" b="1"/>
            <a:t>Scouting of actions developed by ESPs across Europe</a:t>
          </a:r>
          <a:endParaRPr lang="en-GB"/>
        </a:p>
      </dgm:t>
    </dgm:pt>
    <dgm:pt modelId="{7FAE74C6-0DDA-4FCC-90A8-3B6B3C20AF3E}" type="parTrans" cxnId="{3DDCEC70-C185-4E44-AB0B-E024C1EBD111}">
      <dgm:prSet/>
      <dgm:spPr/>
      <dgm:t>
        <a:bodyPr/>
        <a:lstStyle/>
        <a:p>
          <a:endParaRPr lang="en-GB"/>
        </a:p>
      </dgm:t>
    </dgm:pt>
    <dgm:pt modelId="{4D4AF62A-43B8-44EC-B756-F3F3C79A6F6C}" type="sibTrans" cxnId="{3DDCEC70-C185-4E44-AB0B-E024C1EBD111}">
      <dgm:prSet/>
      <dgm:spPr/>
      <dgm:t>
        <a:bodyPr/>
        <a:lstStyle/>
        <a:p>
          <a:endParaRPr lang="en-GB"/>
        </a:p>
      </dgm:t>
    </dgm:pt>
    <dgm:pt modelId="{4DFF55B4-9611-4EDB-AD1B-46A7E7AF6C58}" type="pres">
      <dgm:prSet presAssocID="{2160F117-07FF-47B6-A064-CE4B1875C6B7}" presName="linear" presStyleCnt="0">
        <dgm:presLayoutVars>
          <dgm:dir/>
          <dgm:animLvl val="lvl"/>
          <dgm:resizeHandles val="exact"/>
        </dgm:presLayoutVars>
      </dgm:prSet>
      <dgm:spPr/>
    </dgm:pt>
    <dgm:pt modelId="{F08B44FF-C8E7-49C8-B219-D4256025F5A3}" type="pres">
      <dgm:prSet presAssocID="{B3598ADB-2E9C-422D-A071-E6418241F38F}" presName="parentLin" presStyleCnt="0"/>
      <dgm:spPr/>
    </dgm:pt>
    <dgm:pt modelId="{EB9A8636-CABE-4B45-98EC-B98D22BF5138}" type="pres">
      <dgm:prSet presAssocID="{B3598ADB-2E9C-422D-A071-E6418241F38F}" presName="parentLeftMargin" presStyleLbl="node1" presStyleIdx="0" presStyleCnt="3"/>
      <dgm:spPr/>
    </dgm:pt>
    <dgm:pt modelId="{FD052926-3D7B-4665-A9AF-8CD436C9998B}" type="pres">
      <dgm:prSet presAssocID="{B3598ADB-2E9C-422D-A071-E6418241F38F}" presName="parentText" presStyleLbl="node1" presStyleIdx="0" presStyleCnt="3">
        <dgm:presLayoutVars>
          <dgm:chMax val="0"/>
          <dgm:bulletEnabled val="1"/>
        </dgm:presLayoutVars>
      </dgm:prSet>
      <dgm:spPr/>
    </dgm:pt>
    <dgm:pt modelId="{737DC879-3D58-4EAB-84C7-D933B823696B}" type="pres">
      <dgm:prSet presAssocID="{B3598ADB-2E9C-422D-A071-E6418241F38F}" presName="negativeSpace" presStyleCnt="0"/>
      <dgm:spPr/>
    </dgm:pt>
    <dgm:pt modelId="{DF752D9E-283D-4D39-8ECC-8CC0A70542B5}" type="pres">
      <dgm:prSet presAssocID="{B3598ADB-2E9C-422D-A071-E6418241F38F}" presName="childText" presStyleLbl="conFgAcc1" presStyleIdx="0" presStyleCnt="3">
        <dgm:presLayoutVars>
          <dgm:bulletEnabled val="1"/>
        </dgm:presLayoutVars>
      </dgm:prSet>
      <dgm:spPr/>
    </dgm:pt>
    <dgm:pt modelId="{05F62125-F0F3-4C4E-82DF-8366C9BAAC85}" type="pres">
      <dgm:prSet presAssocID="{C43D76FE-0105-4EBA-BF7E-A265917E5982}" presName="spaceBetweenRectangles" presStyleCnt="0"/>
      <dgm:spPr/>
    </dgm:pt>
    <dgm:pt modelId="{5B3FFEDF-192D-404C-ABF2-1E86E7407699}" type="pres">
      <dgm:prSet presAssocID="{69880181-E846-4A25-BD6B-317A52C6BEE8}" presName="parentLin" presStyleCnt="0"/>
      <dgm:spPr/>
    </dgm:pt>
    <dgm:pt modelId="{230B26C6-EE39-4D01-81CD-3A1F952FEB7D}" type="pres">
      <dgm:prSet presAssocID="{69880181-E846-4A25-BD6B-317A52C6BEE8}" presName="parentLeftMargin" presStyleLbl="node1" presStyleIdx="0" presStyleCnt="3"/>
      <dgm:spPr/>
    </dgm:pt>
    <dgm:pt modelId="{1A23981D-74E1-4B99-A086-B5B618164114}" type="pres">
      <dgm:prSet presAssocID="{69880181-E846-4A25-BD6B-317A52C6BEE8}" presName="parentText" presStyleLbl="node1" presStyleIdx="1" presStyleCnt="3">
        <dgm:presLayoutVars>
          <dgm:chMax val="0"/>
          <dgm:bulletEnabled val="1"/>
        </dgm:presLayoutVars>
      </dgm:prSet>
      <dgm:spPr/>
    </dgm:pt>
    <dgm:pt modelId="{406CD9E3-05FD-464B-93FE-E462058D2FD9}" type="pres">
      <dgm:prSet presAssocID="{69880181-E846-4A25-BD6B-317A52C6BEE8}" presName="negativeSpace" presStyleCnt="0"/>
      <dgm:spPr/>
    </dgm:pt>
    <dgm:pt modelId="{D8DD5682-3255-4F79-A28A-391F85EED4AA}" type="pres">
      <dgm:prSet presAssocID="{69880181-E846-4A25-BD6B-317A52C6BEE8}" presName="childText" presStyleLbl="conFgAcc1" presStyleIdx="1" presStyleCnt="3">
        <dgm:presLayoutVars>
          <dgm:bulletEnabled val="1"/>
        </dgm:presLayoutVars>
      </dgm:prSet>
      <dgm:spPr/>
    </dgm:pt>
    <dgm:pt modelId="{6F52EA50-5B6F-4B8E-89C8-035B4BF2391F}" type="pres">
      <dgm:prSet presAssocID="{E1E7BFA0-086B-44B7-99BC-D52C1ECA97CC}" presName="spaceBetweenRectangles" presStyleCnt="0"/>
      <dgm:spPr/>
    </dgm:pt>
    <dgm:pt modelId="{AA0379FA-94A0-434E-81B9-29380D257A46}" type="pres">
      <dgm:prSet presAssocID="{56E3E49A-728E-4652-89C1-5BE1587C5BDF}" presName="parentLin" presStyleCnt="0"/>
      <dgm:spPr/>
    </dgm:pt>
    <dgm:pt modelId="{A9A9B1A3-080B-4363-B722-775F5894422A}" type="pres">
      <dgm:prSet presAssocID="{56E3E49A-728E-4652-89C1-5BE1587C5BDF}" presName="parentLeftMargin" presStyleLbl="node1" presStyleIdx="1" presStyleCnt="3"/>
      <dgm:spPr/>
    </dgm:pt>
    <dgm:pt modelId="{D694DF94-D242-4E60-A142-7F964B3A6A7B}" type="pres">
      <dgm:prSet presAssocID="{56E3E49A-728E-4652-89C1-5BE1587C5BDF}" presName="parentText" presStyleLbl="node1" presStyleIdx="2" presStyleCnt="3">
        <dgm:presLayoutVars>
          <dgm:chMax val="0"/>
          <dgm:bulletEnabled val="1"/>
        </dgm:presLayoutVars>
      </dgm:prSet>
      <dgm:spPr/>
    </dgm:pt>
    <dgm:pt modelId="{5E438BD1-CC1D-404C-9484-981ED4B4CDFF}" type="pres">
      <dgm:prSet presAssocID="{56E3E49A-728E-4652-89C1-5BE1587C5BDF}" presName="negativeSpace" presStyleCnt="0"/>
      <dgm:spPr/>
    </dgm:pt>
    <dgm:pt modelId="{2B2B56BD-2D91-42C6-9747-4ED76D2F2907}" type="pres">
      <dgm:prSet presAssocID="{56E3E49A-728E-4652-89C1-5BE1587C5BDF}" presName="childText" presStyleLbl="conFgAcc1" presStyleIdx="2" presStyleCnt="3">
        <dgm:presLayoutVars>
          <dgm:bulletEnabled val="1"/>
        </dgm:presLayoutVars>
      </dgm:prSet>
      <dgm:spPr/>
    </dgm:pt>
  </dgm:ptLst>
  <dgm:cxnLst>
    <dgm:cxn modelId="{918F0612-4C31-4551-A19F-389E363FB9FA}" type="presOf" srcId="{69880181-E846-4A25-BD6B-317A52C6BEE8}" destId="{1A23981D-74E1-4B99-A086-B5B618164114}" srcOrd="1" destOrd="0" presId="urn:microsoft.com/office/officeart/2005/8/layout/list1"/>
    <dgm:cxn modelId="{F30EA25E-F7A2-4278-A75F-AB6B52D95D9F}" type="presOf" srcId="{69880181-E846-4A25-BD6B-317A52C6BEE8}" destId="{230B26C6-EE39-4D01-81CD-3A1F952FEB7D}" srcOrd="0" destOrd="0" presId="urn:microsoft.com/office/officeart/2005/8/layout/list1"/>
    <dgm:cxn modelId="{B5289C48-3CF5-4DD3-BF3E-C86DCDA7F19E}" type="presOf" srcId="{56E3E49A-728E-4652-89C1-5BE1587C5BDF}" destId="{D694DF94-D242-4E60-A142-7F964B3A6A7B}" srcOrd="1" destOrd="0" presId="urn:microsoft.com/office/officeart/2005/8/layout/list1"/>
    <dgm:cxn modelId="{78A5EE6E-F25B-4737-ADED-3F1532C98CAC}" srcId="{2160F117-07FF-47B6-A064-CE4B1875C6B7}" destId="{B3598ADB-2E9C-422D-A071-E6418241F38F}" srcOrd="0" destOrd="0" parTransId="{D2D343FE-3E3C-4120-A22E-36F1C9EBEF19}" sibTransId="{C43D76FE-0105-4EBA-BF7E-A265917E5982}"/>
    <dgm:cxn modelId="{3DDCEC70-C185-4E44-AB0B-E024C1EBD111}" srcId="{2160F117-07FF-47B6-A064-CE4B1875C6B7}" destId="{56E3E49A-728E-4652-89C1-5BE1587C5BDF}" srcOrd="2" destOrd="0" parTransId="{7FAE74C6-0DDA-4FCC-90A8-3B6B3C20AF3E}" sibTransId="{4D4AF62A-43B8-44EC-B756-F3F3C79A6F6C}"/>
    <dgm:cxn modelId="{B6A60159-4AAF-4325-89DC-DA2ADCC0A486}" srcId="{2160F117-07FF-47B6-A064-CE4B1875C6B7}" destId="{69880181-E846-4A25-BD6B-317A52C6BEE8}" srcOrd="1" destOrd="0" parTransId="{C0E12F51-6DBB-4878-A9BB-E32F93353E19}" sibTransId="{E1E7BFA0-086B-44B7-99BC-D52C1ECA97CC}"/>
    <dgm:cxn modelId="{7D8F58BE-BE42-45B6-8A68-662140DE1657}" type="presOf" srcId="{B3598ADB-2E9C-422D-A071-E6418241F38F}" destId="{EB9A8636-CABE-4B45-98EC-B98D22BF5138}" srcOrd="0" destOrd="0" presId="urn:microsoft.com/office/officeart/2005/8/layout/list1"/>
    <dgm:cxn modelId="{DEE022CE-5776-48F2-A165-3116CE322B31}" type="presOf" srcId="{B3598ADB-2E9C-422D-A071-E6418241F38F}" destId="{FD052926-3D7B-4665-A9AF-8CD436C9998B}" srcOrd="1" destOrd="0" presId="urn:microsoft.com/office/officeart/2005/8/layout/list1"/>
    <dgm:cxn modelId="{977DE7EB-6656-4F0B-9853-E49BFF988941}" type="presOf" srcId="{56E3E49A-728E-4652-89C1-5BE1587C5BDF}" destId="{A9A9B1A3-080B-4363-B722-775F5894422A}" srcOrd="0" destOrd="0" presId="urn:microsoft.com/office/officeart/2005/8/layout/list1"/>
    <dgm:cxn modelId="{918B34F2-47D1-4873-A554-1D2D77180E27}" type="presOf" srcId="{2160F117-07FF-47B6-A064-CE4B1875C6B7}" destId="{4DFF55B4-9611-4EDB-AD1B-46A7E7AF6C58}" srcOrd="0" destOrd="0" presId="urn:microsoft.com/office/officeart/2005/8/layout/list1"/>
    <dgm:cxn modelId="{1DF5381E-8DD5-427B-982C-7D6A225A4ACD}" type="presParOf" srcId="{4DFF55B4-9611-4EDB-AD1B-46A7E7AF6C58}" destId="{F08B44FF-C8E7-49C8-B219-D4256025F5A3}" srcOrd="0" destOrd="0" presId="urn:microsoft.com/office/officeart/2005/8/layout/list1"/>
    <dgm:cxn modelId="{846C386E-A1E7-48A3-9FD3-1A591500229A}" type="presParOf" srcId="{F08B44FF-C8E7-49C8-B219-D4256025F5A3}" destId="{EB9A8636-CABE-4B45-98EC-B98D22BF5138}" srcOrd="0" destOrd="0" presId="urn:microsoft.com/office/officeart/2005/8/layout/list1"/>
    <dgm:cxn modelId="{E0DEAAE9-8E81-457D-A39D-C60D1A32B4CF}" type="presParOf" srcId="{F08B44FF-C8E7-49C8-B219-D4256025F5A3}" destId="{FD052926-3D7B-4665-A9AF-8CD436C9998B}" srcOrd="1" destOrd="0" presId="urn:microsoft.com/office/officeart/2005/8/layout/list1"/>
    <dgm:cxn modelId="{38B485B8-7F0F-4AE9-9FD2-FE2FEA015B9A}" type="presParOf" srcId="{4DFF55B4-9611-4EDB-AD1B-46A7E7AF6C58}" destId="{737DC879-3D58-4EAB-84C7-D933B823696B}" srcOrd="1" destOrd="0" presId="urn:microsoft.com/office/officeart/2005/8/layout/list1"/>
    <dgm:cxn modelId="{BE27FCEA-FA89-4472-A63C-53A312C05795}" type="presParOf" srcId="{4DFF55B4-9611-4EDB-AD1B-46A7E7AF6C58}" destId="{DF752D9E-283D-4D39-8ECC-8CC0A70542B5}" srcOrd="2" destOrd="0" presId="urn:microsoft.com/office/officeart/2005/8/layout/list1"/>
    <dgm:cxn modelId="{3E48FFAF-B649-4637-ACDF-08DC6CBB6557}" type="presParOf" srcId="{4DFF55B4-9611-4EDB-AD1B-46A7E7AF6C58}" destId="{05F62125-F0F3-4C4E-82DF-8366C9BAAC85}" srcOrd="3" destOrd="0" presId="urn:microsoft.com/office/officeart/2005/8/layout/list1"/>
    <dgm:cxn modelId="{7CE9B60B-6F3D-48A7-80C5-DD9714C6B53B}" type="presParOf" srcId="{4DFF55B4-9611-4EDB-AD1B-46A7E7AF6C58}" destId="{5B3FFEDF-192D-404C-ABF2-1E86E7407699}" srcOrd="4" destOrd="0" presId="urn:microsoft.com/office/officeart/2005/8/layout/list1"/>
    <dgm:cxn modelId="{8247398A-3104-4B87-83ED-72A279D080F6}" type="presParOf" srcId="{5B3FFEDF-192D-404C-ABF2-1E86E7407699}" destId="{230B26C6-EE39-4D01-81CD-3A1F952FEB7D}" srcOrd="0" destOrd="0" presId="urn:microsoft.com/office/officeart/2005/8/layout/list1"/>
    <dgm:cxn modelId="{7CCC0602-6FFE-42BE-9312-50F45D2EE854}" type="presParOf" srcId="{5B3FFEDF-192D-404C-ABF2-1E86E7407699}" destId="{1A23981D-74E1-4B99-A086-B5B618164114}" srcOrd="1" destOrd="0" presId="urn:microsoft.com/office/officeart/2005/8/layout/list1"/>
    <dgm:cxn modelId="{4930AE11-EB01-44D7-90B3-394B2A16C186}" type="presParOf" srcId="{4DFF55B4-9611-4EDB-AD1B-46A7E7AF6C58}" destId="{406CD9E3-05FD-464B-93FE-E462058D2FD9}" srcOrd="5" destOrd="0" presId="urn:microsoft.com/office/officeart/2005/8/layout/list1"/>
    <dgm:cxn modelId="{C199096C-40CC-4996-BEEB-C15244DC1A37}" type="presParOf" srcId="{4DFF55B4-9611-4EDB-AD1B-46A7E7AF6C58}" destId="{D8DD5682-3255-4F79-A28A-391F85EED4AA}" srcOrd="6" destOrd="0" presId="urn:microsoft.com/office/officeart/2005/8/layout/list1"/>
    <dgm:cxn modelId="{A61E860F-B491-4FA3-AD4D-61E4DF367584}" type="presParOf" srcId="{4DFF55B4-9611-4EDB-AD1B-46A7E7AF6C58}" destId="{6F52EA50-5B6F-4B8E-89C8-035B4BF2391F}" srcOrd="7" destOrd="0" presId="urn:microsoft.com/office/officeart/2005/8/layout/list1"/>
    <dgm:cxn modelId="{E4F6213E-23D5-469A-841A-F67709B59FCA}" type="presParOf" srcId="{4DFF55B4-9611-4EDB-AD1B-46A7E7AF6C58}" destId="{AA0379FA-94A0-434E-81B9-29380D257A46}" srcOrd="8" destOrd="0" presId="urn:microsoft.com/office/officeart/2005/8/layout/list1"/>
    <dgm:cxn modelId="{FE2B17EF-2204-4F6F-AC8C-EA809CB4106B}" type="presParOf" srcId="{AA0379FA-94A0-434E-81B9-29380D257A46}" destId="{A9A9B1A3-080B-4363-B722-775F5894422A}" srcOrd="0" destOrd="0" presId="urn:microsoft.com/office/officeart/2005/8/layout/list1"/>
    <dgm:cxn modelId="{332EBE7E-B9E3-4C08-B1F0-A02A0B5E9A79}" type="presParOf" srcId="{AA0379FA-94A0-434E-81B9-29380D257A46}" destId="{D694DF94-D242-4E60-A142-7F964B3A6A7B}" srcOrd="1" destOrd="0" presId="urn:microsoft.com/office/officeart/2005/8/layout/list1"/>
    <dgm:cxn modelId="{D3F5F0C0-AA51-41FE-87E3-9C42ADC556C3}" type="presParOf" srcId="{4DFF55B4-9611-4EDB-AD1B-46A7E7AF6C58}" destId="{5E438BD1-CC1D-404C-9484-981ED4B4CDFF}" srcOrd="9" destOrd="0" presId="urn:microsoft.com/office/officeart/2005/8/layout/list1"/>
    <dgm:cxn modelId="{192A46CC-DEBF-468F-81C1-0C343C89FABE}" type="presParOf" srcId="{4DFF55B4-9611-4EDB-AD1B-46A7E7AF6C58}" destId="{2B2B56BD-2D91-42C6-9747-4ED76D2F2907}"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22FA34E-3296-4505-9EAA-272F107490AD}" type="doc">
      <dgm:prSet loTypeId="urn:microsoft.com/office/officeart/2005/8/layout/list1" loCatId="list" qsTypeId="urn:microsoft.com/office/officeart/2005/8/quickstyle/simple1" qsCatId="simple" csTypeId="urn:microsoft.com/office/officeart/2005/8/colors/colorful3" csCatId="colorful" phldr="1"/>
      <dgm:spPr/>
      <dgm:t>
        <a:bodyPr/>
        <a:lstStyle/>
        <a:p>
          <a:endParaRPr lang="en-GB"/>
        </a:p>
      </dgm:t>
    </dgm:pt>
    <dgm:pt modelId="{3DC452C9-D510-41FF-9B31-ADC50EC9120D}">
      <dgm:prSet custT="1"/>
      <dgm:spPr/>
      <dgm:t>
        <a:bodyPr/>
        <a:lstStyle/>
        <a:p>
          <a:r>
            <a:rPr lang="en-US" sz="2400" b="1" dirty="0"/>
            <a:t>Main criteria: </a:t>
          </a:r>
          <a:endParaRPr lang="en-GB" sz="2400" dirty="0"/>
        </a:p>
      </dgm:t>
    </dgm:pt>
    <dgm:pt modelId="{4984B4A0-F621-448B-9888-95F3BF663669}" type="parTrans" cxnId="{C691C8C8-1157-432B-B9B1-BCA463332464}">
      <dgm:prSet/>
      <dgm:spPr/>
      <dgm:t>
        <a:bodyPr/>
        <a:lstStyle/>
        <a:p>
          <a:endParaRPr lang="en-GB"/>
        </a:p>
      </dgm:t>
    </dgm:pt>
    <dgm:pt modelId="{AC064374-180B-47F9-B67A-902BE018448A}" type="sibTrans" cxnId="{C691C8C8-1157-432B-B9B1-BCA463332464}">
      <dgm:prSet/>
      <dgm:spPr/>
      <dgm:t>
        <a:bodyPr/>
        <a:lstStyle/>
        <a:p>
          <a:endParaRPr lang="en-GB"/>
        </a:p>
      </dgm:t>
    </dgm:pt>
    <dgm:pt modelId="{C105C912-BEF6-459E-B3A6-7F565B367ED1}">
      <dgm:prSet custT="1"/>
      <dgm:spPr/>
      <dgm:t>
        <a:bodyPr/>
        <a:lstStyle/>
        <a:p>
          <a:r>
            <a:rPr lang="en-US" sz="2000" dirty="0"/>
            <a:t>Actions led by or involving ESPs</a:t>
          </a:r>
          <a:endParaRPr lang="en-GB" sz="2000" dirty="0"/>
        </a:p>
      </dgm:t>
    </dgm:pt>
    <dgm:pt modelId="{2ACA1E40-2C20-49EF-91CD-A28C14064B7C}" type="parTrans" cxnId="{CC4621B7-E5DB-475B-B3B6-5D59CDBC3AA1}">
      <dgm:prSet/>
      <dgm:spPr/>
      <dgm:t>
        <a:bodyPr/>
        <a:lstStyle/>
        <a:p>
          <a:endParaRPr lang="en-GB"/>
        </a:p>
      </dgm:t>
    </dgm:pt>
    <dgm:pt modelId="{1916CFAE-5C4D-4AE5-BD7A-CCC3BCDFBA1F}" type="sibTrans" cxnId="{CC4621B7-E5DB-475B-B3B6-5D59CDBC3AA1}">
      <dgm:prSet/>
      <dgm:spPr/>
      <dgm:t>
        <a:bodyPr/>
        <a:lstStyle/>
        <a:p>
          <a:endParaRPr lang="en-GB"/>
        </a:p>
      </dgm:t>
    </dgm:pt>
    <dgm:pt modelId="{4CAC016F-C9B3-47E4-91C5-2BBF5E5FC0C0}">
      <dgm:prSet custT="1"/>
      <dgm:spPr/>
      <dgm:t>
        <a:bodyPr/>
        <a:lstStyle/>
        <a:p>
          <a:r>
            <a:rPr lang="en-US" sz="2000" dirty="0"/>
            <a:t>Practices addressing more than one or all the main stages of the </a:t>
          </a:r>
          <a:r>
            <a:rPr lang="en-US" sz="2000" dirty="0" err="1"/>
            <a:t>labour</a:t>
          </a:r>
          <a:r>
            <a:rPr lang="en-US" sz="2000" dirty="0"/>
            <a:t> market integration process</a:t>
          </a:r>
          <a:endParaRPr lang="en-GB" sz="2000" dirty="0"/>
        </a:p>
      </dgm:t>
    </dgm:pt>
    <dgm:pt modelId="{1DE7AE65-B93B-4F7C-9DF1-B91AC924FD2A}" type="parTrans" cxnId="{EED2317C-574B-455E-8F5C-643E7BF9637F}">
      <dgm:prSet/>
      <dgm:spPr/>
      <dgm:t>
        <a:bodyPr/>
        <a:lstStyle/>
        <a:p>
          <a:endParaRPr lang="en-GB"/>
        </a:p>
      </dgm:t>
    </dgm:pt>
    <dgm:pt modelId="{2346A551-E0D0-4082-A07E-D940AFD08780}" type="sibTrans" cxnId="{EED2317C-574B-455E-8F5C-643E7BF9637F}">
      <dgm:prSet/>
      <dgm:spPr/>
      <dgm:t>
        <a:bodyPr/>
        <a:lstStyle/>
        <a:p>
          <a:endParaRPr lang="en-GB"/>
        </a:p>
      </dgm:t>
    </dgm:pt>
    <dgm:pt modelId="{0374AE78-6B56-4877-95A6-C73835DE2032}">
      <dgm:prSet custT="1"/>
      <dgm:spPr/>
      <dgm:t>
        <a:bodyPr/>
        <a:lstStyle/>
        <a:p>
          <a:r>
            <a:rPr lang="en-US" sz="2000" dirty="0"/>
            <a:t>Geographical focus: BE, DE and IT</a:t>
          </a:r>
          <a:endParaRPr lang="en-GB" sz="2000" dirty="0"/>
        </a:p>
      </dgm:t>
    </dgm:pt>
    <dgm:pt modelId="{3F7154CB-77CC-4DAB-9A4C-B936C17F6294}" type="parTrans" cxnId="{24FEE891-D551-4E13-83C4-BBCEFA70E8E9}">
      <dgm:prSet/>
      <dgm:spPr/>
      <dgm:t>
        <a:bodyPr/>
        <a:lstStyle/>
        <a:p>
          <a:endParaRPr lang="en-GB"/>
        </a:p>
      </dgm:t>
    </dgm:pt>
    <dgm:pt modelId="{7BE0247C-D1EA-46AE-8C61-CB28DAC13105}" type="sibTrans" cxnId="{24FEE891-D551-4E13-83C4-BBCEFA70E8E9}">
      <dgm:prSet/>
      <dgm:spPr/>
      <dgm:t>
        <a:bodyPr/>
        <a:lstStyle/>
        <a:p>
          <a:endParaRPr lang="en-GB"/>
        </a:p>
      </dgm:t>
    </dgm:pt>
    <dgm:pt modelId="{E05C8142-B5CB-479D-AECC-0D1CCFA506F3}">
      <dgm:prSet custT="1"/>
      <dgm:spPr/>
      <dgm:t>
        <a:bodyPr/>
        <a:lstStyle/>
        <a:p>
          <a:r>
            <a:rPr lang="en-US" sz="2200" b="1" dirty="0"/>
            <a:t>Review of recent policy-oriented research</a:t>
          </a:r>
          <a:endParaRPr lang="en-GB" sz="2200" dirty="0"/>
        </a:p>
      </dgm:t>
    </dgm:pt>
    <dgm:pt modelId="{3746B405-A58D-477C-99F1-BC4EF5CE993A}" type="parTrans" cxnId="{720B9D12-1448-4E31-A6EE-C9679CBB1B86}">
      <dgm:prSet/>
      <dgm:spPr/>
      <dgm:t>
        <a:bodyPr/>
        <a:lstStyle/>
        <a:p>
          <a:endParaRPr lang="en-GB"/>
        </a:p>
      </dgm:t>
    </dgm:pt>
    <dgm:pt modelId="{732160F8-124B-49B0-8705-7F82C3A92827}" type="sibTrans" cxnId="{720B9D12-1448-4E31-A6EE-C9679CBB1B86}">
      <dgm:prSet/>
      <dgm:spPr/>
      <dgm:t>
        <a:bodyPr/>
        <a:lstStyle/>
        <a:p>
          <a:endParaRPr lang="en-GB"/>
        </a:p>
      </dgm:t>
    </dgm:pt>
    <dgm:pt modelId="{ADF1C487-CC18-43C4-BBC1-98C55B7C43DB}">
      <dgm:prSet custT="1"/>
      <dgm:spPr/>
      <dgm:t>
        <a:bodyPr/>
        <a:lstStyle/>
        <a:p>
          <a:r>
            <a:rPr lang="en-US" sz="2200" b="1" dirty="0"/>
            <a:t>EGSM approach is based on policy learning rather than on policy transfer</a:t>
          </a:r>
          <a:endParaRPr lang="en-GB" sz="2200" dirty="0"/>
        </a:p>
      </dgm:t>
    </dgm:pt>
    <dgm:pt modelId="{F2E568D6-F950-4F89-8501-E55FC9BF2BB0}" type="parTrans" cxnId="{6EFBF35C-CD12-4320-9BB7-3BB3F0AF2B98}">
      <dgm:prSet/>
      <dgm:spPr/>
      <dgm:t>
        <a:bodyPr/>
        <a:lstStyle/>
        <a:p>
          <a:endParaRPr lang="en-GB"/>
        </a:p>
      </dgm:t>
    </dgm:pt>
    <dgm:pt modelId="{FB82FAB8-0445-461B-B316-DAFD0DEB86CA}" type="sibTrans" cxnId="{6EFBF35C-CD12-4320-9BB7-3BB3F0AF2B98}">
      <dgm:prSet/>
      <dgm:spPr/>
      <dgm:t>
        <a:bodyPr/>
        <a:lstStyle/>
        <a:p>
          <a:endParaRPr lang="en-GB"/>
        </a:p>
      </dgm:t>
    </dgm:pt>
    <dgm:pt modelId="{30DEAFC1-80C0-458B-B271-2AB73C2D5E6F}" type="pres">
      <dgm:prSet presAssocID="{A22FA34E-3296-4505-9EAA-272F107490AD}" presName="linear" presStyleCnt="0">
        <dgm:presLayoutVars>
          <dgm:dir/>
          <dgm:animLvl val="lvl"/>
          <dgm:resizeHandles val="exact"/>
        </dgm:presLayoutVars>
      </dgm:prSet>
      <dgm:spPr/>
    </dgm:pt>
    <dgm:pt modelId="{C813FC4E-17C0-4948-857B-2EE6D219E829}" type="pres">
      <dgm:prSet presAssocID="{3DC452C9-D510-41FF-9B31-ADC50EC9120D}" presName="parentLin" presStyleCnt="0"/>
      <dgm:spPr/>
    </dgm:pt>
    <dgm:pt modelId="{65660D97-43D4-440F-8EEB-FD02A7131097}" type="pres">
      <dgm:prSet presAssocID="{3DC452C9-D510-41FF-9B31-ADC50EC9120D}" presName="parentLeftMargin" presStyleLbl="node1" presStyleIdx="0" presStyleCnt="3"/>
      <dgm:spPr/>
    </dgm:pt>
    <dgm:pt modelId="{4520A047-DC7A-4C6C-B672-1912D87DC019}" type="pres">
      <dgm:prSet presAssocID="{3DC452C9-D510-41FF-9B31-ADC50EC9120D}" presName="parentText" presStyleLbl="node1" presStyleIdx="0" presStyleCnt="3">
        <dgm:presLayoutVars>
          <dgm:chMax val="0"/>
          <dgm:bulletEnabled val="1"/>
        </dgm:presLayoutVars>
      </dgm:prSet>
      <dgm:spPr/>
    </dgm:pt>
    <dgm:pt modelId="{3611DD2C-2802-4212-8F1C-185996EC7B1E}" type="pres">
      <dgm:prSet presAssocID="{3DC452C9-D510-41FF-9B31-ADC50EC9120D}" presName="negativeSpace" presStyleCnt="0"/>
      <dgm:spPr/>
    </dgm:pt>
    <dgm:pt modelId="{3131D81D-093E-42EC-AF18-5E7B798A9444}" type="pres">
      <dgm:prSet presAssocID="{3DC452C9-D510-41FF-9B31-ADC50EC9120D}" presName="childText" presStyleLbl="conFgAcc1" presStyleIdx="0" presStyleCnt="3">
        <dgm:presLayoutVars>
          <dgm:bulletEnabled val="1"/>
        </dgm:presLayoutVars>
      </dgm:prSet>
      <dgm:spPr/>
    </dgm:pt>
    <dgm:pt modelId="{AD0C0BBB-459B-483E-B5D0-9E35FAD210D4}" type="pres">
      <dgm:prSet presAssocID="{AC064374-180B-47F9-B67A-902BE018448A}" presName="spaceBetweenRectangles" presStyleCnt="0"/>
      <dgm:spPr/>
    </dgm:pt>
    <dgm:pt modelId="{640D506F-E213-44F6-B4B6-DF70E883B2A7}" type="pres">
      <dgm:prSet presAssocID="{E05C8142-B5CB-479D-AECC-0D1CCFA506F3}" presName="parentLin" presStyleCnt="0"/>
      <dgm:spPr/>
    </dgm:pt>
    <dgm:pt modelId="{A60CB484-FD72-42BB-9A05-E60A50E1A91A}" type="pres">
      <dgm:prSet presAssocID="{E05C8142-B5CB-479D-AECC-0D1CCFA506F3}" presName="parentLeftMargin" presStyleLbl="node1" presStyleIdx="0" presStyleCnt="3"/>
      <dgm:spPr/>
    </dgm:pt>
    <dgm:pt modelId="{6B77EC15-CF39-4278-BECB-FEB547B4AF0F}" type="pres">
      <dgm:prSet presAssocID="{E05C8142-B5CB-479D-AECC-0D1CCFA506F3}" presName="parentText" presStyleLbl="node1" presStyleIdx="1" presStyleCnt="3">
        <dgm:presLayoutVars>
          <dgm:chMax val="0"/>
          <dgm:bulletEnabled val="1"/>
        </dgm:presLayoutVars>
      </dgm:prSet>
      <dgm:spPr/>
    </dgm:pt>
    <dgm:pt modelId="{685612EE-BE84-4770-9C76-0103C1CFE67C}" type="pres">
      <dgm:prSet presAssocID="{E05C8142-B5CB-479D-AECC-0D1CCFA506F3}" presName="negativeSpace" presStyleCnt="0"/>
      <dgm:spPr/>
    </dgm:pt>
    <dgm:pt modelId="{1CC1C3F7-AEFB-46F5-BB44-3986230F52CE}" type="pres">
      <dgm:prSet presAssocID="{E05C8142-B5CB-479D-AECC-0D1CCFA506F3}" presName="childText" presStyleLbl="conFgAcc1" presStyleIdx="1" presStyleCnt="3">
        <dgm:presLayoutVars>
          <dgm:bulletEnabled val="1"/>
        </dgm:presLayoutVars>
      </dgm:prSet>
      <dgm:spPr/>
    </dgm:pt>
    <dgm:pt modelId="{347BD788-B419-460E-AC0F-199372816344}" type="pres">
      <dgm:prSet presAssocID="{732160F8-124B-49B0-8705-7F82C3A92827}" presName="spaceBetweenRectangles" presStyleCnt="0"/>
      <dgm:spPr/>
    </dgm:pt>
    <dgm:pt modelId="{A0DC32D6-3FFD-46A1-92A7-89AE194929FB}" type="pres">
      <dgm:prSet presAssocID="{ADF1C487-CC18-43C4-BBC1-98C55B7C43DB}" presName="parentLin" presStyleCnt="0"/>
      <dgm:spPr/>
    </dgm:pt>
    <dgm:pt modelId="{C28FA87C-9682-477C-8318-D039AA7FCA5C}" type="pres">
      <dgm:prSet presAssocID="{ADF1C487-CC18-43C4-BBC1-98C55B7C43DB}" presName="parentLeftMargin" presStyleLbl="node1" presStyleIdx="1" presStyleCnt="3"/>
      <dgm:spPr/>
    </dgm:pt>
    <dgm:pt modelId="{3FEB9FCD-3B54-44C3-92B0-046897248DB5}" type="pres">
      <dgm:prSet presAssocID="{ADF1C487-CC18-43C4-BBC1-98C55B7C43DB}" presName="parentText" presStyleLbl="node1" presStyleIdx="2" presStyleCnt="3">
        <dgm:presLayoutVars>
          <dgm:chMax val="0"/>
          <dgm:bulletEnabled val="1"/>
        </dgm:presLayoutVars>
      </dgm:prSet>
      <dgm:spPr/>
    </dgm:pt>
    <dgm:pt modelId="{97248361-89B3-482E-A068-BA1DC0FE48E0}" type="pres">
      <dgm:prSet presAssocID="{ADF1C487-CC18-43C4-BBC1-98C55B7C43DB}" presName="negativeSpace" presStyleCnt="0"/>
      <dgm:spPr/>
    </dgm:pt>
    <dgm:pt modelId="{C5751B34-4CF9-462F-8C1B-59F169B4EE64}" type="pres">
      <dgm:prSet presAssocID="{ADF1C487-CC18-43C4-BBC1-98C55B7C43DB}" presName="childText" presStyleLbl="conFgAcc1" presStyleIdx="2" presStyleCnt="3">
        <dgm:presLayoutVars>
          <dgm:bulletEnabled val="1"/>
        </dgm:presLayoutVars>
      </dgm:prSet>
      <dgm:spPr/>
    </dgm:pt>
  </dgm:ptLst>
  <dgm:cxnLst>
    <dgm:cxn modelId="{720B9D12-1448-4E31-A6EE-C9679CBB1B86}" srcId="{A22FA34E-3296-4505-9EAA-272F107490AD}" destId="{E05C8142-B5CB-479D-AECC-0D1CCFA506F3}" srcOrd="1" destOrd="0" parTransId="{3746B405-A58D-477C-99F1-BC4EF5CE993A}" sibTransId="{732160F8-124B-49B0-8705-7F82C3A92827}"/>
    <dgm:cxn modelId="{046FAD1B-19C1-4DCC-B8FF-ABDC69B2DAC5}" type="presOf" srcId="{3DC452C9-D510-41FF-9B31-ADC50EC9120D}" destId="{65660D97-43D4-440F-8EEB-FD02A7131097}" srcOrd="0" destOrd="0" presId="urn:microsoft.com/office/officeart/2005/8/layout/list1"/>
    <dgm:cxn modelId="{8176E126-C3FD-4CB8-A46D-D1332332E308}" type="presOf" srcId="{0374AE78-6B56-4877-95A6-C73835DE2032}" destId="{3131D81D-093E-42EC-AF18-5E7B798A9444}" srcOrd="0" destOrd="2" presId="urn:microsoft.com/office/officeart/2005/8/layout/list1"/>
    <dgm:cxn modelId="{3D3EAE35-B606-4B85-AC77-3451B6A6484F}" type="presOf" srcId="{3DC452C9-D510-41FF-9B31-ADC50EC9120D}" destId="{4520A047-DC7A-4C6C-B672-1912D87DC019}" srcOrd="1" destOrd="0" presId="urn:microsoft.com/office/officeart/2005/8/layout/list1"/>
    <dgm:cxn modelId="{1BAB8C3A-72EF-4D03-9E18-2907DA09258E}" type="presOf" srcId="{4CAC016F-C9B3-47E4-91C5-2BBF5E5FC0C0}" destId="{3131D81D-093E-42EC-AF18-5E7B798A9444}" srcOrd="0" destOrd="1" presId="urn:microsoft.com/office/officeart/2005/8/layout/list1"/>
    <dgm:cxn modelId="{A49A143C-F250-442C-A3AB-19039DDCB7CD}" type="presOf" srcId="{A22FA34E-3296-4505-9EAA-272F107490AD}" destId="{30DEAFC1-80C0-458B-B271-2AB73C2D5E6F}" srcOrd="0" destOrd="0" presId="urn:microsoft.com/office/officeart/2005/8/layout/list1"/>
    <dgm:cxn modelId="{6EFBF35C-CD12-4320-9BB7-3BB3F0AF2B98}" srcId="{A22FA34E-3296-4505-9EAA-272F107490AD}" destId="{ADF1C487-CC18-43C4-BBC1-98C55B7C43DB}" srcOrd="2" destOrd="0" parTransId="{F2E568D6-F950-4F89-8501-E55FC9BF2BB0}" sibTransId="{FB82FAB8-0445-461B-B316-DAFD0DEB86CA}"/>
    <dgm:cxn modelId="{1B86F955-BE8C-4AA5-9BFA-9AF2C50B30CC}" type="presOf" srcId="{ADF1C487-CC18-43C4-BBC1-98C55B7C43DB}" destId="{3FEB9FCD-3B54-44C3-92B0-046897248DB5}" srcOrd="1" destOrd="0" presId="urn:microsoft.com/office/officeart/2005/8/layout/list1"/>
    <dgm:cxn modelId="{EED2317C-574B-455E-8F5C-643E7BF9637F}" srcId="{3DC452C9-D510-41FF-9B31-ADC50EC9120D}" destId="{4CAC016F-C9B3-47E4-91C5-2BBF5E5FC0C0}" srcOrd="1" destOrd="0" parTransId="{1DE7AE65-B93B-4F7C-9DF1-B91AC924FD2A}" sibTransId="{2346A551-E0D0-4082-A07E-D940AFD08780}"/>
    <dgm:cxn modelId="{0D598C89-2786-455D-BCC6-BC9A4B153B3B}" type="presOf" srcId="{E05C8142-B5CB-479D-AECC-0D1CCFA506F3}" destId="{A60CB484-FD72-42BB-9A05-E60A50E1A91A}" srcOrd="0" destOrd="0" presId="urn:microsoft.com/office/officeart/2005/8/layout/list1"/>
    <dgm:cxn modelId="{24FEE891-D551-4E13-83C4-BBCEFA70E8E9}" srcId="{3DC452C9-D510-41FF-9B31-ADC50EC9120D}" destId="{0374AE78-6B56-4877-95A6-C73835DE2032}" srcOrd="2" destOrd="0" parTransId="{3F7154CB-77CC-4DAB-9A4C-B936C17F6294}" sibTransId="{7BE0247C-D1EA-46AE-8C61-CB28DAC13105}"/>
    <dgm:cxn modelId="{B802C69E-2C63-4EB1-AE40-60098B80DDCA}" type="presOf" srcId="{ADF1C487-CC18-43C4-BBC1-98C55B7C43DB}" destId="{C28FA87C-9682-477C-8318-D039AA7FCA5C}" srcOrd="0" destOrd="0" presId="urn:microsoft.com/office/officeart/2005/8/layout/list1"/>
    <dgm:cxn modelId="{CC4621B7-E5DB-475B-B3B6-5D59CDBC3AA1}" srcId="{3DC452C9-D510-41FF-9B31-ADC50EC9120D}" destId="{C105C912-BEF6-459E-B3A6-7F565B367ED1}" srcOrd="0" destOrd="0" parTransId="{2ACA1E40-2C20-49EF-91CD-A28C14064B7C}" sibTransId="{1916CFAE-5C4D-4AE5-BD7A-CCC3BCDFBA1F}"/>
    <dgm:cxn modelId="{C691C8C8-1157-432B-B9B1-BCA463332464}" srcId="{A22FA34E-3296-4505-9EAA-272F107490AD}" destId="{3DC452C9-D510-41FF-9B31-ADC50EC9120D}" srcOrd="0" destOrd="0" parTransId="{4984B4A0-F621-448B-9888-95F3BF663669}" sibTransId="{AC064374-180B-47F9-B67A-902BE018448A}"/>
    <dgm:cxn modelId="{C8E1FECF-5E88-442A-A7E6-268BCEEABEAF}" type="presOf" srcId="{C105C912-BEF6-459E-B3A6-7F565B367ED1}" destId="{3131D81D-093E-42EC-AF18-5E7B798A9444}" srcOrd="0" destOrd="0" presId="urn:microsoft.com/office/officeart/2005/8/layout/list1"/>
    <dgm:cxn modelId="{1558D8E4-E3E9-4658-96D0-2E326006A79C}" type="presOf" srcId="{E05C8142-B5CB-479D-AECC-0D1CCFA506F3}" destId="{6B77EC15-CF39-4278-BECB-FEB547B4AF0F}" srcOrd="1" destOrd="0" presId="urn:microsoft.com/office/officeart/2005/8/layout/list1"/>
    <dgm:cxn modelId="{3380C74C-2C5A-49B9-912F-4D9A62431160}" type="presParOf" srcId="{30DEAFC1-80C0-458B-B271-2AB73C2D5E6F}" destId="{C813FC4E-17C0-4948-857B-2EE6D219E829}" srcOrd="0" destOrd="0" presId="urn:microsoft.com/office/officeart/2005/8/layout/list1"/>
    <dgm:cxn modelId="{0DE08816-24C9-41A3-A809-6D6D334C8B9A}" type="presParOf" srcId="{C813FC4E-17C0-4948-857B-2EE6D219E829}" destId="{65660D97-43D4-440F-8EEB-FD02A7131097}" srcOrd="0" destOrd="0" presId="urn:microsoft.com/office/officeart/2005/8/layout/list1"/>
    <dgm:cxn modelId="{FA4CCDD5-7DAF-4962-890E-32BF6E40AC35}" type="presParOf" srcId="{C813FC4E-17C0-4948-857B-2EE6D219E829}" destId="{4520A047-DC7A-4C6C-B672-1912D87DC019}" srcOrd="1" destOrd="0" presId="urn:microsoft.com/office/officeart/2005/8/layout/list1"/>
    <dgm:cxn modelId="{C35244F8-5C25-450B-B57D-7132E5EC63D8}" type="presParOf" srcId="{30DEAFC1-80C0-458B-B271-2AB73C2D5E6F}" destId="{3611DD2C-2802-4212-8F1C-185996EC7B1E}" srcOrd="1" destOrd="0" presId="urn:microsoft.com/office/officeart/2005/8/layout/list1"/>
    <dgm:cxn modelId="{19E0A784-CEC4-41B8-B017-4F5B340BEBC8}" type="presParOf" srcId="{30DEAFC1-80C0-458B-B271-2AB73C2D5E6F}" destId="{3131D81D-093E-42EC-AF18-5E7B798A9444}" srcOrd="2" destOrd="0" presId="urn:microsoft.com/office/officeart/2005/8/layout/list1"/>
    <dgm:cxn modelId="{6C12EAE3-DA59-4FE8-9403-2CD33B7F3A7C}" type="presParOf" srcId="{30DEAFC1-80C0-458B-B271-2AB73C2D5E6F}" destId="{AD0C0BBB-459B-483E-B5D0-9E35FAD210D4}" srcOrd="3" destOrd="0" presId="urn:microsoft.com/office/officeart/2005/8/layout/list1"/>
    <dgm:cxn modelId="{6C15B9EC-D623-45F3-BF39-DEB74027CEB0}" type="presParOf" srcId="{30DEAFC1-80C0-458B-B271-2AB73C2D5E6F}" destId="{640D506F-E213-44F6-B4B6-DF70E883B2A7}" srcOrd="4" destOrd="0" presId="urn:microsoft.com/office/officeart/2005/8/layout/list1"/>
    <dgm:cxn modelId="{523C45A6-69CF-47B7-B6EE-79E1308B3353}" type="presParOf" srcId="{640D506F-E213-44F6-B4B6-DF70E883B2A7}" destId="{A60CB484-FD72-42BB-9A05-E60A50E1A91A}" srcOrd="0" destOrd="0" presId="urn:microsoft.com/office/officeart/2005/8/layout/list1"/>
    <dgm:cxn modelId="{14C542D0-4C53-4018-822A-ABBDC8B17A08}" type="presParOf" srcId="{640D506F-E213-44F6-B4B6-DF70E883B2A7}" destId="{6B77EC15-CF39-4278-BECB-FEB547B4AF0F}" srcOrd="1" destOrd="0" presId="urn:microsoft.com/office/officeart/2005/8/layout/list1"/>
    <dgm:cxn modelId="{CBCE5BA6-0892-4574-A08E-F77A3E159042}" type="presParOf" srcId="{30DEAFC1-80C0-458B-B271-2AB73C2D5E6F}" destId="{685612EE-BE84-4770-9C76-0103C1CFE67C}" srcOrd="5" destOrd="0" presId="urn:microsoft.com/office/officeart/2005/8/layout/list1"/>
    <dgm:cxn modelId="{FC3D5C0E-32F8-4E84-A0E7-CD4221C12AD6}" type="presParOf" srcId="{30DEAFC1-80C0-458B-B271-2AB73C2D5E6F}" destId="{1CC1C3F7-AEFB-46F5-BB44-3986230F52CE}" srcOrd="6" destOrd="0" presId="urn:microsoft.com/office/officeart/2005/8/layout/list1"/>
    <dgm:cxn modelId="{0F67B0DA-4632-4ED3-87EC-89A42F171AA2}" type="presParOf" srcId="{30DEAFC1-80C0-458B-B271-2AB73C2D5E6F}" destId="{347BD788-B419-460E-AC0F-199372816344}" srcOrd="7" destOrd="0" presId="urn:microsoft.com/office/officeart/2005/8/layout/list1"/>
    <dgm:cxn modelId="{928D2CCF-C928-430D-9E83-76DD7855934D}" type="presParOf" srcId="{30DEAFC1-80C0-458B-B271-2AB73C2D5E6F}" destId="{A0DC32D6-3FFD-46A1-92A7-89AE194929FB}" srcOrd="8" destOrd="0" presId="urn:microsoft.com/office/officeart/2005/8/layout/list1"/>
    <dgm:cxn modelId="{E76C686D-8ACE-4420-A24D-27A0813B894F}" type="presParOf" srcId="{A0DC32D6-3FFD-46A1-92A7-89AE194929FB}" destId="{C28FA87C-9682-477C-8318-D039AA7FCA5C}" srcOrd="0" destOrd="0" presId="urn:microsoft.com/office/officeart/2005/8/layout/list1"/>
    <dgm:cxn modelId="{33162628-CDA6-479B-8C3C-C8E3E15C4AC8}" type="presParOf" srcId="{A0DC32D6-3FFD-46A1-92A7-89AE194929FB}" destId="{3FEB9FCD-3B54-44C3-92B0-046897248DB5}" srcOrd="1" destOrd="0" presId="urn:microsoft.com/office/officeart/2005/8/layout/list1"/>
    <dgm:cxn modelId="{A7A84EE6-E1E2-4A68-B49D-99A931F16EC3}" type="presParOf" srcId="{30DEAFC1-80C0-458B-B271-2AB73C2D5E6F}" destId="{97248361-89B3-482E-A068-BA1DC0FE48E0}" srcOrd="9" destOrd="0" presId="urn:microsoft.com/office/officeart/2005/8/layout/list1"/>
    <dgm:cxn modelId="{D8541A01-EAFF-4C05-B7A5-AD9A4F34F60F}" type="presParOf" srcId="{30DEAFC1-80C0-458B-B271-2AB73C2D5E6F}" destId="{C5751B34-4CF9-462F-8C1B-59F169B4EE64}"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73B74A1-5792-4F5F-9ED9-ED6C058E6BB5}" type="doc">
      <dgm:prSet loTypeId="urn:microsoft.com/office/officeart/2005/8/layout/vList2" loCatId="list" qsTypeId="urn:microsoft.com/office/officeart/2005/8/quickstyle/simple1" qsCatId="simple" csTypeId="urn:microsoft.com/office/officeart/2005/8/colors/colorful2" csCatId="colorful"/>
      <dgm:spPr/>
      <dgm:t>
        <a:bodyPr/>
        <a:lstStyle/>
        <a:p>
          <a:endParaRPr lang="en-GB"/>
        </a:p>
      </dgm:t>
    </dgm:pt>
    <dgm:pt modelId="{E1DCB625-652D-4035-96C8-A22A6DFFF793}">
      <dgm:prSet/>
      <dgm:spPr/>
      <dgm:t>
        <a:bodyPr/>
        <a:lstStyle/>
        <a:p>
          <a:r>
            <a:rPr lang="en-US"/>
            <a:t>Specific focus on skills and qualifications, acquired in both formal and non formal contexts</a:t>
          </a:r>
          <a:endParaRPr lang="en-GB"/>
        </a:p>
      </dgm:t>
    </dgm:pt>
    <dgm:pt modelId="{7362FB93-DD03-4F10-9E6F-B68D13330651}" type="parTrans" cxnId="{D8E1B256-B732-4388-ADC8-01DC33BD81AF}">
      <dgm:prSet/>
      <dgm:spPr/>
      <dgm:t>
        <a:bodyPr/>
        <a:lstStyle/>
        <a:p>
          <a:endParaRPr lang="en-GB"/>
        </a:p>
      </dgm:t>
    </dgm:pt>
    <dgm:pt modelId="{6B47A5D5-7C7B-4069-BDEE-C433BB5B9ADE}" type="sibTrans" cxnId="{D8E1B256-B732-4388-ADC8-01DC33BD81AF}">
      <dgm:prSet/>
      <dgm:spPr/>
      <dgm:t>
        <a:bodyPr/>
        <a:lstStyle/>
        <a:p>
          <a:endParaRPr lang="en-GB"/>
        </a:p>
      </dgm:t>
    </dgm:pt>
    <dgm:pt modelId="{51BF0BCA-7C61-4B31-8DC5-53190D192F0D}">
      <dgm:prSet/>
      <dgm:spPr/>
      <dgm:t>
        <a:bodyPr/>
        <a:lstStyle/>
        <a:p>
          <a:r>
            <a:rPr lang="en-US"/>
            <a:t>Three main stages of integration process</a:t>
          </a:r>
          <a:endParaRPr lang="en-GB"/>
        </a:p>
      </dgm:t>
    </dgm:pt>
    <dgm:pt modelId="{2FA88265-63C9-4381-B40A-E247B23786D8}" type="parTrans" cxnId="{C5755E74-3E51-4D95-B464-39A7EBA307FB}">
      <dgm:prSet/>
      <dgm:spPr/>
      <dgm:t>
        <a:bodyPr/>
        <a:lstStyle/>
        <a:p>
          <a:endParaRPr lang="en-GB"/>
        </a:p>
      </dgm:t>
    </dgm:pt>
    <dgm:pt modelId="{E82D5C46-3ED3-452B-8E39-F87A6854BDD2}" type="sibTrans" cxnId="{C5755E74-3E51-4D95-B464-39A7EBA307FB}">
      <dgm:prSet/>
      <dgm:spPr/>
      <dgm:t>
        <a:bodyPr/>
        <a:lstStyle/>
        <a:p>
          <a:endParaRPr lang="en-GB"/>
        </a:p>
      </dgm:t>
    </dgm:pt>
    <dgm:pt modelId="{F9A1B339-5C69-4D1E-BF40-13F79673F1EF}">
      <dgm:prSet/>
      <dgm:spPr/>
      <dgm:t>
        <a:bodyPr/>
        <a:lstStyle/>
        <a:p>
          <a:pPr>
            <a:buFont typeface="+mj-lt"/>
            <a:buAutoNum type="romanUcPeriod"/>
          </a:pPr>
          <a:r>
            <a:rPr lang="en-US" dirty="0"/>
            <a:t>Skills’ assessment and profiling</a:t>
          </a:r>
          <a:endParaRPr lang="en-GB" dirty="0"/>
        </a:p>
      </dgm:t>
    </dgm:pt>
    <dgm:pt modelId="{6E23CAFB-79F4-4ECD-B640-EC7C3A9E96E3}" type="parTrans" cxnId="{B63794C1-ED73-4A1D-80CD-40C83899E8FA}">
      <dgm:prSet/>
      <dgm:spPr/>
      <dgm:t>
        <a:bodyPr/>
        <a:lstStyle/>
        <a:p>
          <a:endParaRPr lang="en-GB"/>
        </a:p>
      </dgm:t>
    </dgm:pt>
    <dgm:pt modelId="{1282F167-704B-4618-A54F-DD8F9552076A}" type="sibTrans" cxnId="{B63794C1-ED73-4A1D-80CD-40C83899E8FA}">
      <dgm:prSet/>
      <dgm:spPr/>
      <dgm:t>
        <a:bodyPr/>
        <a:lstStyle/>
        <a:p>
          <a:endParaRPr lang="en-GB"/>
        </a:p>
      </dgm:t>
    </dgm:pt>
    <dgm:pt modelId="{747FB2AD-464E-449C-9926-18D86ED818EA}">
      <dgm:prSet/>
      <dgm:spPr/>
      <dgm:t>
        <a:bodyPr/>
        <a:lstStyle/>
        <a:p>
          <a:pPr>
            <a:buFont typeface="+mj-lt"/>
            <a:buAutoNum type="romanUcPeriod"/>
          </a:pPr>
          <a:r>
            <a:rPr lang="en-US" dirty="0"/>
            <a:t>Skills development</a:t>
          </a:r>
          <a:endParaRPr lang="en-GB" dirty="0"/>
        </a:p>
      </dgm:t>
    </dgm:pt>
    <dgm:pt modelId="{F9A075D2-8F7B-4F88-89E8-BC783DDA0B53}" type="parTrans" cxnId="{B7303CA1-E2DE-4981-AA17-F63C268A7140}">
      <dgm:prSet/>
      <dgm:spPr/>
      <dgm:t>
        <a:bodyPr/>
        <a:lstStyle/>
        <a:p>
          <a:endParaRPr lang="en-GB"/>
        </a:p>
      </dgm:t>
    </dgm:pt>
    <dgm:pt modelId="{40C14CC0-6D6E-45BE-B55B-19ED9465011D}" type="sibTrans" cxnId="{B7303CA1-E2DE-4981-AA17-F63C268A7140}">
      <dgm:prSet/>
      <dgm:spPr/>
      <dgm:t>
        <a:bodyPr/>
        <a:lstStyle/>
        <a:p>
          <a:endParaRPr lang="en-GB"/>
        </a:p>
      </dgm:t>
    </dgm:pt>
    <dgm:pt modelId="{C3448F16-8538-4F80-9BCC-1543F7B053DF}">
      <dgm:prSet/>
      <dgm:spPr/>
      <dgm:t>
        <a:bodyPr/>
        <a:lstStyle/>
        <a:p>
          <a:pPr>
            <a:buFont typeface="+mj-lt"/>
            <a:buAutoNum type="romanUcPeriod"/>
          </a:pPr>
          <a:r>
            <a:rPr lang="en-US" dirty="0"/>
            <a:t>Skills matching and placement</a:t>
          </a:r>
          <a:endParaRPr lang="en-GB" dirty="0"/>
        </a:p>
      </dgm:t>
    </dgm:pt>
    <dgm:pt modelId="{34DA3AF1-DF73-4833-AF24-479D6C37B627}" type="parTrans" cxnId="{18034823-53A9-4FB0-922F-ADF2DE7A1080}">
      <dgm:prSet/>
      <dgm:spPr/>
      <dgm:t>
        <a:bodyPr/>
        <a:lstStyle/>
        <a:p>
          <a:endParaRPr lang="en-GB"/>
        </a:p>
      </dgm:t>
    </dgm:pt>
    <dgm:pt modelId="{A090B0FB-F4E3-4A05-9285-6E8E47EA35C3}" type="sibTrans" cxnId="{18034823-53A9-4FB0-922F-ADF2DE7A1080}">
      <dgm:prSet/>
      <dgm:spPr/>
      <dgm:t>
        <a:bodyPr/>
        <a:lstStyle/>
        <a:p>
          <a:endParaRPr lang="en-GB"/>
        </a:p>
      </dgm:t>
    </dgm:pt>
    <dgm:pt modelId="{59A60616-0D87-4644-AF85-7F4D0B6C4550}">
      <dgm:prSet/>
      <dgm:spPr/>
      <dgm:t>
        <a:bodyPr/>
        <a:lstStyle/>
        <a:p>
          <a:r>
            <a:rPr lang="en-US"/>
            <a:t>The role of economic and social partners: a political and societal one</a:t>
          </a:r>
          <a:endParaRPr lang="en-GB"/>
        </a:p>
      </dgm:t>
    </dgm:pt>
    <dgm:pt modelId="{136AE283-B217-48D1-B143-9ADB6B9D8DC2}" type="parTrans" cxnId="{CC53CACE-EA64-4C8D-8A7F-685FE8183E2F}">
      <dgm:prSet/>
      <dgm:spPr/>
      <dgm:t>
        <a:bodyPr/>
        <a:lstStyle/>
        <a:p>
          <a:endParaRPr lang="en-GB"/>
        </a:p>
      </dgm:t>
    </dgm:pt>
    <dgm:pt modelId="{9B24AF51-117B-481E-8A4B-7E6F0C4CE7CD}" type="sibTrans" cxnId="{CC53CACE-EA64-4C8D-8A7F-685FE8183E2F}">
      <dgm:prSet/>
      <dgm:spPr/>
      <dgm:t>
        <a:bodyPr/>
        <a:lstStyle/>
        <a:p>
          <a:endParaRPr lang="en-GB"/>
        </a:p>
      </dgm:t>
    </dgm:pt>
    <dgm:pt modelId="{996D3E57-60E1-4B57-99CB-25692762C131}" type="pres">
      <dgm:prSet presAssocID="{573B74A1-5792-4F5F-9ED9-ED6C058E6BB5}" presName="linear" presStyleCnt="0">
        <dgm:presLayoutVars>
          <dgm:animLvl val="lvl"/>
          <dgm:resizeHandles val="exact"/>
        </dgm:presLayoutVars>
      </dgm:prSet>
      <dgm:spPr/>
    </dgm:pt>
    <dgm:pt modelId="{147BA0E9-D13A-410F-ADEF-BAD7A747E8B8}" type="pres">
      <dgm:prSet presAssocID="{E1DCB625-652D-4035-96C8-A22A6DFFF793}" presName="parentText" presStyleLbl="node1" presStyleIdx="0" presStyleCnt="3">
        <dgm:presLayoutVars>
          <dgm:chMax val="0"/>
          <dgm:bulletEnabled val="1"/>
        </dgm:presLayoutVars>
      </dgm:prSet>
      <dgm:spPr/>
    </dgm:pt>
    <dgm:pt modelId="{CA3CAD22-0AD3-40E9-A98C-737EB2D298D2}" type="pres">
      <dgm:prSet presAssocID="{6B47A5D5-7C7B-4069-BDEE-C433BB5B9ADE}" presName="spacer" presStyleCnt="0"/>
      <dgm:spPr/>
    </dgm:pt>
    <dgm:pt modelId="{FEE77AAC-0154-44AE-82CD-830F0379240D}" type="pres">
      <dgm:prSet presAssocID="{51BF0BCA-7C61-4B31-8DC5-53190D192F0D}" presName="parentText" presStyleLbl="node1" presStyleIdx="1" presStyleCnt="3">
        <dgm:presLayoutVars>
          <dgm:chMax val="0"/>
          <dgm:bulletEnabled val="1"/>
        </dgm:presLayoutVars>
      </dgm:prSet>
      <dgm:spPr/>
    </dgm:pt>
    <dgm:pt modelId="{6C4B7681-1095-4518-B8B6-73C1CC984FAF}" type="pres">
      <dgm:prSet presAssocID="{51BF0BCA-7C61-4B31-8DC5-53190D192F0D}" presName="childText" presStyleLbl="revTx" presStyleIdx="0" presStyleCnt="1">
        <dgm:presLayoutVars>
          <dgm:bulletEnabled val="1"/>
        </dgm:presLayoutVars>
      </dgm:prSet>
      <dgm:spPr/>
    </dgm:pt>
    <dgm:pt modelId="{E0ABBBE0-D6A5-4F0B-A8D6-64161CF589D8}" type="pres">
      <dgm:prSet presAssocID="{59A60616-0D87-4644-AF85-7F4D0B6C4550}" presName="parentText" presStyleLbl="node1" presStyleIdx="2" presStyleCnt="3">
        <dgm:presLayoutVars>
          <dgm:chMax val="0"/>
          <dgm:bulletEnabled val="1"/>
        </dgm:presLayoutVars>
      </dgm:prSet>
      <dgm:spPr/>
    </dgm:pt>
  </dgm:ptLst>
  <dgm:cxnLst>
    <dgm:cxn modelId="{18034823-53A9-4FB0-922F-ADF2DE7A1080}" srcId="{51BF0BCA-7C61-4B31-8DC5-53190D192F0D}" destId="{C3448F16-8538-4F80-9BCC-1543F7B053DF}" srcOrd="2" destOrd="0" parTransId="{34DA3AF1-DF73-4833-AF24-479D6C37B627}" sibTransId="{A090B0FB-F4E3-4A05-9285-6E8E47EA35C3}"/>
    <dgm:cxn modelId="{FE57243D-74DE-4FE0-ABBC-2E17528085E9}" type="presOf" srcId="{747FB2AD-464E-449C-9926-18D86ED818EA}" destId="{6C4B7681-1095-4518-B8B6-73C1CC984FAF}" srcOrd="0" destOrd="1" presId="urn:microsoft.com/office/officeart/2005/8/layout/vList2"/>
    <dgm:cxn modelId="{FC89405E-2457-4772-AF30-8EDADE9DF3DA}" type="presOf" srcId="{E1DCB625-652D-4035-96C8-A22A6DFFF793}" destId="{147BA0E9-D13A-410F-ADEF-BAD7A747E8B8}" srcOrd="0" destOrd="0" presId="urn:microsoft.com/office/officeart/2005/8/layout/vList2"/>
    <dgm:cxn modelId="{9892BD49-DE96-40FE-90A1-E5F9B47723B6}" type="presOf" srcId="{51BF0BCA-7C61-4B31-8DC5-53190D192F0D}" destId="{FEE77AAC-0154-44AE-82CD-830F0379240D}" srcOrd="0" destOrd="0" presId="urn:microsoft.com/office/officeart/2005/8/layout/vList2"/>
    <dgm:cxn modelId="{C5755E74-3E51-4D95-B464-39A7EBA307FB}" srcId="{573B74A1-5792-4F5F-9ED9-ED6C058E6BB5}" destId="{51BF0BCA-7C61-4B31-8DC5-53190D192F0D}" srcOrd="1" destOrd="0" parTransId="{2FA88265-63C9-4381-B40A-E247B23786D8}" sibTransId="{E82D5C46-3ED3-452B-8E39-F87A6854BDD2}"/>
    <dgm:cxn modelId="{D8E1B256-B732-4388-ADC8-01DC33BD81AF}" srcId="{573B74A1-5792-4F5F-9ED9-ED6C058E6BB5}" destId="{E1DCB625-652D-4035-96C8-A22A6DFFF793}" srcOrd="0" destOrd="0" parTransId="{7362FB93-DD03-4F10-9E6F-B68D13330651}" sibTransId="{6B47A5D5-7C7B-4069-BDEE-C433BB5B9ADE}"/>
    <dgm:cxn modelId="{38511B79-42EE-488E-9B15-7ADBCA72227E}" type="presOf" srcId="{59A60616-0D87-4644-AF85-7F4D0B6C4550}" destId="{E0ABBBE0-D6A5-4F0B-A8D6-64161CF589D8}" srcOrd="0" destOrd="0" presId="urn:microsoft.com/office/officeart/2005/8/layout/vList2"/>
    <dgm:cxn modelId="{3F0BA889-D5C5-47A1-BE45-27E052FC5680}" type="presOf" srcId="{573B74A1-5792-4F5F-9ED9-ED6C058E6BB5}" destId="{996D3E57-60E1-4B57-99CB-25692762C131}" srcOrd="0" destOrd="0" presId="urn:microsoft.com/office/officeart/2005/8/layout/vList2"/>
    <dgm:cxn modelId="{92CC1994-95C8-447A-AE59-39B7C38C15A9}" type="presOf" srcId="{F9A1B339-5C69-4D1E-BF40-13F79673F1EF}" destId="{6C4B7681-1095-4518-B8B6-73C1CC984FAF}" srcOrd="0" destOrd="0" presId="urn:microsoft.com/office/officeart/2005/8/layout/vList2"/>
    <dgm:cxn modelId="{B7303CA1-E2DE-4981-AA17-F63C268A7140}" srcId="{51BF0BCA-7C61-4B31-8DC5-53190D192F0D}" destId="{747FB2AD-464E-449C-9926-18D86ED818EA}" srcOrd="1" destOrd="0" parTransId="{F9A075D2-8F7B-4F88-89E8-BC783DDA0B53}" sibTransId="{40C14CC0-6D6E-45BE-B55B-19ED9465011D}"/>
    <dgm:cxn modelId="{B63794C1-ED73-4A1D-80CD-40C83899E8FA}" srcId="{51BF0BCA-7C61-4B31-8DC5-53190D192F0D}" destId="{F9A1B339-5C69-4D1E-BF40-13F79673F1EF}" srcOrd="0" destOrd="0" parTransId="{6E23CAFB-79F4-4ECD-B640-EC7C3A9E96E3}" sibTransId="{1282F167-704B-4618-A54F-DD8F9552076A}"/>
    <dgm:cxn modelId="{1671EBC4-41FE-4E44-9831-8B6FF1C82AC0}" type="presOf" srcId="{C3448F16-8538-4F80-9BCC-1543F7B053DF}" destId="{6C4B7681-1095-4518-B8B6-73C1CC984FAF}" srcOrd="0" destOrd="2" presId="urn:microsoft.com/office/officeart/2005/8/layout/vList2"/>
    <dgm:cxn modelId="{CC53CACE-EA64-4C8D-8A7F-685FE8183E2F}" srcId="{573B74A1-5792-4F5F-9ED9-ED6C058E6BB5}" destId="{59A60616-0D87-4644-AF85-7F4D0B6C4550}" srcOrd="2" destOrd="0" parTransId="{136AE283-B217-48D1-B143-9ADB6B9D8DC2}" sibTransId="{9B24AF51-117B-481E-8A4B-7E6F0C4CE7CD}"/>
    <dgm:cxn modelId="{4BD66C77-F1E2-4ECE-9C73-77B1C0487681}" type="presParOf" srcId="{996D3E57-60E1-4B57-99CB-25692762C131}" destId="{147BA0E9-D13A-410F-ADEF-BAD7A747E8B8}" srcOrd="0" destOrd="0" presId="urn:microsoft.com/office/officeart/2005/8/layout/vList2"/>
    <dgm:cxn modelId="{4B6B2936-A5A4-4F0C-90DF-5F5A9A7DEA6A}" type="presParOf" srcId="{996D3E57-60E1-4B57-99CB-25692762C131}" destId="{CA3CAD22-0AD3-40E9-A98C-737EB2D298D2}" srcOrd="1" destOrd="0" presId="urn:microsoft.com/office/officeart/2005/8/layout/vList2"/>
    <dgm:cxn modelId="{1F2B8BCC-F999-4714-AC6F-C74E410D2723}" type="presParOf" srcId="{996D3E57-60E1-4B57-99CB-25692762C131}" destId="{FEE77AAC-0154-44AE-82CD-830F0379240D}" srcOrd="2" destOrd="0" presId="urn:microsoft.com/office/officeart/2005/8/layout/vList2"/>
    <dgm:cxn modelId="{FB209A71-401E-4C1A-8139-173F37315E6D}" type="presParOf" srcId="{996D3E57-60E1-4B57-99CB-25692762C131}" destId="{6C4B7681-1095-4518-B8B6-73C1CC984FAF}" srcOrd="3" destOrd="0" presId="urn:microsoft.com/office/officeart/2005/8/layout/vList2"/>
    <dgm:cxn modelId="{2D07ED5E-0E90-4B5C-A861-66B4E1B59C19}" type="presParOf" srcId="{996D3E57-60E1-4B57-99CB-25692762C131}" destId="{E0ABBBE0-D6A5-4F0B-A8D6-64161CF589D8}"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2184F90-2EBB-4342-B9D7-35837E4ACA3C}" type="doc">
      <dgm:prSet loTypeId="urn:microsoft.com/office/officeart/2005/8/layout/vList2" loCatId="list" qsTypeId="urn:microsoft.com/office/officeart/2005/8/quickstyle/simple1" qsCatId="simple" csTypeId="urn:microsoft.com/office/officeart/2005/8/colors/colorful2" csCatId="colorful" phldr="1"/>
      <dgm:spPr/>
      <dgm:t>
        <a:bodyPr/>
        <a:lstStyle/>
        <a:p>
          <a:endParaRPr lang="en-GB"/>
        </a:p>
      </dgm:t>
    </dgm:pt>
    <dgm:pt modelId="{776BA61E-BA6C-4C09-84D9-668FA746007C}">
      <dgm:prSet/>
      <dgm:spPr/>
      <dgm:t>
        <a:bodyPr/>
        <a:lstStyle/>
        <a:p>
          <a:r>
            <a:rPr lang="en-US"/>
            <a:t>Tot. practices scouted: 21</a:t>
          </a:r>
          <a:endParaRPr lang="en-GB"/>
        </a:p>
      </dgm:t>
    </dgm:pt>
    <dgm:pt modelId="{D71E68FA-2E9E-48D3-A3CC-C3806CEAAE4F}" type="parTrans" cxnId="{15985772-D0B0-4F5D-8627-D6FA243504BC}">
      <dgm:prSet/>
      <dgm:spPr/>
      <dgm:t>
        <a:bodyPr/>
        <a:lstStyle/>
        <a:p>
          <a:endParaRPr lang="en-GB"/>
        </a:p>
      </dgm:t>
    </dgm:pt>
    <dgm:pt modelId="{C0FAC40F-2DFE-4931-9A1B-A8BF522F429E}" type="sibTrans" cxnId="{15985772-D0B0-4F5D-8627-D6FA243504BC}">
      <dgm:prSet/>
      <dgm:spPr/>
      <dgm:t>
        <a:bodyPr/>
        <a:lstStyle/>
        <a:p>
          <a:endParaRPr lang="en-GB"/>
        </a:p>
      </dgm:t>
    </dgm:pt>
    <dgm:pt modelId="{6052C8CC-D363-43C6-8EC0-22EFB26F0FEE}">
      <dgm:prSet/>
      <dgm:spPr/>
      <dgm:t>
        <a:bodyPr/>
        <a:lstStyle/>
        <a:p>
          <a:r>
            <a:rPr lang="en-US" dirty="0"/>
            <a:t>Mainly in AT, DE, SE, DK, IT</a:t>
          </a:r>
          <a:endParaRPr lang="en-GB" dirty="0"/>
        </a:p>
      </dgm:t>
    </dgm:pt>
    <dgm:pt modelId="{182C4A3C-A511-4702-9727-193B1D3DD988}" type="parTrans" cxnId="{19490576-63DC-47F6-B457-FD0CDF08AD6E}">
      <dgm:prSet/>
      <dgm:spPr/>
      <dgm:t>
        <a:bodyPr/>
        <a:lstStyle/>
        <a:p>
          <a:endParaRPr lang="en-GB"/>
        </a:p>
      </dgm:t>
    </dgm:pt>
    <dgm:pt modelId="{6F1C89DC-88BD-47D8-8577-7935AE754AA7}" type="sibTrans" cxnId="{19490576-63DC-47F6-B457-FD0CDF08AD6E}">
      <dgm:prSet/>
      <dgm:spPr/>
      <dgm:t>
        <a:bodyPr/>
        <a:lstStyle/>
        <a:p>
          <a:endParaRPr lang="en-GB"/>
        </a:p>
      </dgm:t>
    </dgm:pt>
    <dgm:pt modelId="{E3F56400-FFF8-4A6A-B5ED-B9E3178E1841}">
      <dgm:prSet/>
      <dgm:spPr/>
      <dgm:t>
        <a:bodyPr/>
        <a:lstStyle/>
        <a:p>
          <a:r>
            <a:rPr lang="en-US"/>
            <a:t>None in FR, NL and UK</a:t>
          </a:r>
          <a:endParaRPr lang="en-GB"/>
        </a:p>
      </dgm:t>
    </dgm:pt>
    <dgm:pt modelId="{9A3C509E-A87C-478A-A630-F13E77EC643E}" type="parTrans" cxnId="{C73586DC-1F9D-4174-A860-FA73D41F6F7C}">
      <dgm:prSet/>
      <dgm:spPr/>
      <dgm:t>
        <a:bodyPr/>
        <a:lstStyle/>
        <a:p>
          <a:endParaRPr lang="en-GB"/>
        </a:p>
      </dgm:t>
    </dgm:pt>
    <dgm:pt modelId="{E9AF7BB6-CF75-4738-A6F0-B22DAB10AD22}" type="sibTrans" cxnId="{C73586DC-1F9D-4174-A860-FA73D41F6F7C}">
      <dgm:prSet/>
      <dgm:spPr/>
      <dgm:t>
        <a:bodyPr/>
        <a:lstStyle/>
        <a:p>
          <a:endParaRPr lang="en-GB"/>
        </a:p>
      </dgm:t>
    </dgm:pt>
    <dgm:pt modelId="{7E357157-BB0D-4A06-97C1-99B9BD5192A2}">
      <dgm:prSet/>
      <dgm:spPr/>
      <dgm:t>
        <a:bodyPr/>
        <a:lstStyle/>
        <a:p>
          <a:r>
            <a:rPr lang="en-US" dirty="0"/>
            <a:t>Great variety of size, resources allocated and target</a:t>
          </a:r>
          <a:endParaRPr lang="en-GB" dirty="0"/>
        </a:p>
      </dgm:t>
    </dgm:pt>
    <dgm:pt modelId="{DE82D28D-6E9A-4957-BB2B-43A3AF0B7708}" type="parTrans" cxnId="{C9943F72-F5BA-4357-95CD-C68D8937040D}">
      <dgm:prSet/>
      <dgm:spPr/>
      <dgm:t>
        <a:bodyPr/>
        <a:lstStyle/>
        <a:p>
          <a:endParaRPr lang="en-GB"/>
        </a:p>
      </dgm:t>
    </dgm:pt>
    <dgm:pt modelId="{BBEDBA8B-16E4-429D-9856-4E9ADB95F3A3}" type="sibTrans" cxnId="{C9943F72-F5BA-4357-95CD-C68D8937040D}">
      <dgm:prSet/>
      <dgm:spPr/>
      <dgm:t>
        <a:bodyPr/>
        <a:lstStyle/>
        <a:p>
          <a:endParaRPr lang="en-GB"/>
        </a:p>
      </dgm:t>
    </dgm:pt>
    <dgm:pt modelId="{C6E4FC6A-B91B-46D2-B2DA-BAFC50892638}">
      <dgm:prSet/>
      <dgm:spPr/>
      <dgm:t>
        <a:bodyPr/>
        <a:lstStyle/>
        <a:p>
          <a:r>
            <a:rPr lang="en-US"/>
            <a:t>Only few practices intervene in all the main stages of the labour market integration process</a:t>
          </a:r>
          <a:endParaRPr lang="en-GB"/>
        </a:p>
      </dgm:t>
    </dgm:pt>
    <dgm:pt modelId="{34189E13-D43A-426B-AD15-2AA3C0E9333F}" type="parTrans" cxnId="{AA2DDFBA-089E-4F42-B497-47E05B388097}">
      <dgm:prSet/>
      <dgm:spPr/>
      <dgm:t>
        <a:bodyPr/>
        <a:lstStyle/>
        <a:p>
          <a:endParaRPr lang="en-GB"/>
        </a:p>
      </dgm:t>
    </dgm:pt>
    <dgm:pt modelId="{A62FD70A-636B-498A-B518-6A72E1DB2A2A}" type="sibTrans" cxnId="{AA2DDFBA-089E-4F42-B497-47E05B388097}">
      <dgm:prSet/>
      <dgm:spPr/>
      <dgm:t>
        <a:bodyPr/>
        <a:lstStyle/>
        <a:p>
          <a:endParaRPr lang="en-GB"/>
        </a:p>
      </dgm:t>
    </dgm:pt>
    <dgm:pt modelId="{CBE2649B-8406-473B-8F03-4F454FC3C87C}">
      <dgm:prSet/>
      <dgm:spPr/>
      <dgm:t>
        <a:bodyPr/>
        <a:lstStyle/>
        <a:p>
          <a:r>
            <a:rPr lang="en-US"/>
            <a:t>Multi-stakeholder approach highly variable and uncoordinated</a:t>
          </a:r>
          <a:endParaRPr lang="en-GB"/>
        </a:p>
      </dgm:t>
    </dgm:pt>
    <dgm:pt modelId="{10AD443F-BA4B-4B11-AB3C-895D32FAF972}" type="parTrans" cxnId="{EBF98E97-5CFE-4D5B-B6F9-13BBE5078BF9}">
      <dgm:prSet/>
      <dgm:spPr/>
      <dgm:t>
        <a:bodyPr/>
        <a:lstStyle/>
        <a:p>
          <a:endParaRPr lang="en-GB"/>
        </a:p>
      </dgm:t>
    </dgm:pt>
    <dgm:pt modelId="{775D7E42-5482-4F63-85C1-629E8C81F489}" type="sibTrans" cxnId="{EBF98E97-5CFE-4D5B-B6F9-13BBE5078BF9}">
      <dgm:prSet/>
      <dgm:spPr/>
      <dgm:t>
        <a:bodyPr/>
        <a:lstStyle/>
        <a:p>
          <a:endParaRPr lang="en-GB"/>
        </a:p>
      </dgm:t>
    </dgm:pt>
    <dgm:pt modelId="{4C17A939-5166-46B3-BAD3-158F561B0161}" type="pres">
      <dgm:prSet presAssocID="{C2184F90-2EBB-4342-B9D7-35837E4ACA3C}" presName="linear" presStyleCnt="0">
        <dgm:presLayoutVars>
          <dgm:animLvl val="lvl"/>
          <dgm:resizeHandles val="exact"/>
        </dgm:presLayoutVars>
      </dgm:prSet>
      <dgm:spPr/>
    </dgm:pt>
    <dgm:pt modelId="{9D7AF3B4-0560-4B46-A57C-E10D95DCDDA3}" type="pres">
      <dgm:prSet presAssocID="{776BA61E-BA6C-4C09-84D9-668FA746007C}" presName="parentText" presStyleLbl="node1" presStyleIdx="0" presStyleCnt="4">
        <dgm:presLayoutVars>
          <dgm:chMax val="0"/>
          <dgm:bulletEnabled val="1"/>
        </dgm:presLayoutVars>
      </dgm:prSet>
      <dgm:spPr/>
    </dgm:pt>
    <dgm:pt modelId="{B6F6C89F-DAF3-4061-A7FC-628A79DBCB4F}" type="pres">
      <dgm:prSet presAssocID="{776BA61E-BA6C-4C09-84D9-668FA746007C}" presName="childText" presStyleLbl="revTx" presStyleIdx="0" presStyleCnt="1">
        <dgm:presLayoutVars>
          <dgm:bulletEnabled val="1"/>
        </dgm:presLayoutVars>
      </dgm:prSet>
      <dgm:spPr/>
    </dgm:pt>
    <dgm:pt modelId="{E8EEBEE7-6BDF-49C5-A8E4-BB0F298D2FCA}" type="pres">
      <dgm:prSet presAssocID="{7E357157-BB0D-4A06-97C1-99B9BD5192A2}" presName="parentText" presStyleLbl="node1" presStyleIdx="1" presStyleCnt="4">
        <dgm:presLayoutVars>
          <dgm:chMax val="0"/>
          <dgm:bulletEnabled val="1"/>
        </dgm:presLayoutVars>
      </dgm:prSet>
      <dgm:spPr/>
    </dgm:pt>
    <dgm:pt modelId="{8F4AC185-C4B0-4EEB-9A87-ABACC4534A1B}" type="pres">
      <dgm:prSet presAssocID="{BBEDBA8B-16E4-429D-9856-4E9ADB95F3A3}" presName="spacer" presStyleCnt="0"/>
      <dgm:spPr/>
    </dgm:pt>
    <dgm:pt modelId="{7D739D41-5DB6-401E-A906-37C6A4B3A196}" type="pres">
      <dgm:prSet presAssocID="{C6E4FC6A-B91B-46D2-B2DA-BAFC50892638}" presName="parentText" presStyleLbl="node1" presStyleIdx="2" presStyleCnt="4">
        <dgm:presLayoutVars>
          <dgm:chMax val="0"/>
          <dgm:bulletEnabled val="1"/>
        </dgm:presLayoutVars>
      </dgm:prSet>
      <dgm:spPr/>
    </dgm:pt>
    <dgm:pt modelId="{62792D75-A429-4586-A76A-0AFF20F3EF31}" type="pres">
      <dgm:prSet presAssocID="{A62FD70A-636B-498A-B518-6A72E1DB2A2A}" presName="spacer" presStyleCnt="0"/>
      <dgm:spPr/>
    </dgm:pt>
    <dgm:pt modelId="{6AFEFE50-D534-4A89-9328-A029DCF8B6F3}" type="pres">
      <dgm:prSet presAssocID="{CBE2649B-8406-473B-8F03-4F454FC3C87C}" presName="parentText" presStyleLbl="node1" presStyleIdx="3" presStyleCnt="4">
        <dgm:presLayoutVars>
          <dgm:chMax val="0"/>
          <dgm:bulletEnabled val="1"/>
        </dgm:presLayoutVars>
      </dgm:prSet>
      <dgm:spPr/>
    </dgm:pt>
  </dgm:ptLst>
  <dgm:cxnLst>
    <dgm:cxn modelId="{4D0A0701-766E-4506-BC6F-39CB9778C313}" type="presOf" srcId="{776BA61E-BA6C-4C09-84D9-668FA746007C}" destId="{9D7AF3B4-0560-4B46-A57C-E10D95DCDDA3}" srcOrd="0" destOrd="0" presId="urn:microsoft.com/office/officeart/2005/8/layout/vList2"/>
    <dgm:cxn modelId="{B245CE2D-A918-488E-81E5-58CD97AAF8E9}" type="presOf" srcId="{C2184F90-2EBB-4342-B9D7-35837E4ACA3C}" destId="{4C17A939-5166-46B3-BAD3-158F561B0161}" srcOrd="0" destOrd="0" presId="urn:microsoft.com/office/officeart/2005/8/layout/vList2"/>
    <dgm:cxn modelId="{F31F7A3B-7B95-45CE-B176-D37C6D07AD9F}" type="presOf" srcId="{CBE2649B-8406-473B-8F03-4F454FC3C87C}" destId="{6AFEFE50-D534-4A89-9328-A029DCF8B6F3}" srcOrd="0" destOrd="0" presId="urn:microsoft.com/office/officeart/2005/8/layout/vList2"/>
    <dgm:cxn modelId="{C9943F72-F5BA-4357-95CD-C68D8937040D}" srcId="{C2184F90-2EBB-4342-B9D7-35837E4ACA3C}" destId="{7E357157-BB0D-4A06-97C1-99B9BD5192A2}" srcOrd="1" destOrd="0" parTransId="{DE82D28D-6E9A-4957-BB2B-43A3AF0B7708}" sibTransId="{BBEDBA8B-16E4-429D-9856-4E9ADB95F3A3}"/>
    <dgm:cxn modelId="{15985772-D0B0-4F5D-8627-D6FA243504BC}" srcId="{C2184F90-2EBB-4342-B9D7-35837E4ACA3C}" destId="{776BA61E-BA6C-4C09-84D9-668FA746007C}" srcOrd="0" destOrd="0" parTransId="{D71E68FA-2E9E-48D3-A3CC-C3806CEAAE4F}" sibTransId="{C0FAC40F-2DFE-4931-9A1B-A8BF522F429E}"/>
    <dgm:cxn modelId="{AD34B473-9BE3-4937-8154-4AAA709AFEB0}" type="presOf" srcId="{C6E4FC6A-B91B-46D2-B2DA-BAFC50892638}" destId="{7D739D41-5DB6-401E-A906-37C6A4B3A196}" srcOrd="0" destOrd="0" presId="urn:microsoft.com/office/officeart/2005/8/layout/vList2"/>
    <dgm:cxn modelId="{19490576-63DC-47F6-B457-FD0CDF08AD6E}" srcId="{776BA61E-BA6C-4C09-84D9-668FA746007C}" destId="{6052C8CC-D363-43C6-8EC0-22EFB26F0FEE}" srcOrd="0" destOrd="0" parTransId="{182C4A3C-A511-4702-9727-193B1D3DD988}" sibTransId="{6F1C89DC-88BD-47D8-8577-7935AE754AA7}"/>
    <dgm:cxn modelId="{5A7FD48B-0FE7-4FB8-99C8-AA74810DB293}" type="presOf" srcId="{7E357157-BB0D-4A06-97C1-99B9BD5192A2}" destId="{E8EEBEE7-6BDF-49C5-A8E4-BB0F298D2FCA}" srcOrd="0" destOrd="0" presId="urn:microsoft.com/office/officeart/2005/8/layout/vList2"/>
    <dgm:cxn modelId="{EBF98E97-5CFE-4D5B-B6F9-13BBE5078BF9}" srcId="{C2184F90-2EBB-4342-B9D7-35837E4ACA3C}" destId="{CBE2649B-8406-473B-8F03-4F454FC3C87C}" srcOrd="3" destOrd="0" parTransId="{10AD443F-BA4B-4B11-AB3C-895D32FAF972}" sibTransId="{775D7E42-5482-4F63-85C1-629E8C81F489}"/>
    <dgm:cxn modelId="{8B7B64A8-33A6-4697-AA73-38CE4443DA12}" type="presOf" srcId="{6052C8CC-D363-43C6-8EC0-22EFB26F0FEE}" destId="{B6F6C89F-DAF3-4061-A7FC-628A79DBCB4F}" srcOrd="0" destOrd="0" presId="urn:microsoft.com/office/officeart/2005/8/layout/vList2"/>
    <dgm:cxn modelId="{AA2DDFBA-089E-4F42-B497-47E05B388097}" srcId="{C2184F90-2EBB-4342-B9D7-35837E4ACA3C}" destId="{C6E4FC6A-B91B-46D2-B2DA-BAFC50892638}" srcOrd="2" destOrd="0" parTransId="{34189E13-D43A-426B-AD15-2AA3C0E9333F}" sibTransId="{A62FD70A-636B-498A-B518-6A72E1DB2A2A}"/>
    <dgm:cxn modelId="{C73586DC-1F9D-4174-A860-FA73D41F6F7C}" srcId="{776BA61E-BA6C-4C09-84D9-668FA746007C}" destId="{E3F56400-FFF8-4A6A-B5ED-B9E3178E1841}" srcOrd="1" destOrd="0" parTransId="{9A3C509E-A87C-478A-A630-F13E77EC643E}" sibTransId="{E9AF7BB6-CF75-4738-A6F0-B22DAB10AD22}"/>
    <dgm:cxn modelId="{759878EB-B3A5-4C46-8126-6B3A5C32F8C1}" type="presOf" srcId="{E3F56400-FFF8-4A6A-B5ED-B9E3178E1841}" destId="{B6F6C89F-DAF3-4061-A7FC-628A79DBCB4F}" srcOrd="0" destOrd="1" presId="urn:microsoft.com/office/officeart/2005/8/layout/vList2"/>
    <dgm:cxn modelId="{B7019715-DF1B-4A28-997E-EBAA1451B532}" type="presParOf" srcId="{4C17A939-5166-46B3-BAD3-158F561B0161}" destId="{9D7AF3B4-0560-4B46-A57C-E10D95DCDDA3}" srcOrd="0" destOrd="0" presId="urn:microsoft.com/office/officeart/2005/8/layout/vList2"/>
    <dgm:cxn modelId="{73960867-407B-45CF-B276-A5136D8E70E2}" type="presParOf" srcId="{4C17A939-5166-46B3-BAD3-158F561B0161}" destId="{B6F6C89F-DAF3-4061-A7FC-628A79DBCB4F}" srcOrd="1" destOrd="0" presId="urn:microsoft.com/office/officeart/2005/8/layout/vList2"/>
    <dgm:cxn modelId="{5A6D5087-2899-436A-BD12-7AA33FB3BC71}" type="presParOf" srcId="{4C17A939-5166-46B3-BAD3-158F561B0161}" destId="{E8EEBEE7-6BDF-49C5-A8E4-BB0F298D2FCA}" srcOrd="2" destOrd="0" presId="urn:microsoft.com/office/officeart/2005/8/layout/vList2"/>
    <dgm:cxn modelId="{7C63608E-E3E3-4769-A237-6D9EEA10F912}" type="presParOf" srcId="{4C17A939-5166-46B3-BAD3-158F561B0161}" destId="{8F4AC185-C4B0-4EEB-9A87-ABACC4534A1B}" srcOrd="3" destOrd="0" presId="urn:microsoft.com/office/officeart/2005/8/layout/vList2"/>
    <dgm:cxn modelId="{1CC1F6FD-43FA-4E53-882A-85778A720E5E}" type="presParOf" srcId="{4C17A939-5166-46B3-BAD3-158F561B0161}" destId="{7D739D41-5DB6-401E-A906-37C6A4B3A196}" srcOrd="4" destOrd="0" presId="urn:microsoft.com/office/officeart/2005/8/layout/vList2"/>
    <dgm:cxn modelId="{3BFA89C5-DBD6-4A95-AA72-A1A16FB438EB}" type="presParOf" srcId="{4C17A939-5166-46B3-BAD3-158F561B0161}" destId="{62792D75-A429-4586-A76A-0AFF20F3EF31}" srcOrd="5" destOrd="0" presId="urn:microsoft.com/office/officeart/2005/8/layout/vList2"/>
    <dgm:cxn modelId="{9196D29C-C573-4C8E-A55F-B9B357233D84}" type="presParOf" srcId="{4C17A939-5166-46B3-BAD3-158F561B0161}" destId="{6AFEFE50-D534-4A89-9328-A029DCF8B6F3}"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7E340E9-D990-4709-AFE5-31BF66CC3C88}" type="doc">
      <dgm:prSet loTypeId="urn:microsoft.com/office/officeart/2005/8/layout/matrix2" loCatId="matrix" qsTypeId="urn:microsoft.com/office/officeart/2005/8/quickstyle/simple1" qsCatId="simple" csTypeId="urn:microsoft.com/office/officeart/2005/8/colors/colorful2" csCatId="colorful"/>
      <dgm:spPr/>
      <dgm:t>
        <a:bodyPr/>
        <a:lstStyle/>
        <a:p>
          <a:endParaRPr lang="en-GB"/>
        </a:p>
      </dgm:t>
    </dgm:pt>
    <dgm:pt modelId="{5B52829C-E457-4B6A-83A6-B1137AADDCBC}">
      <dgm:prSet/>
      <dgm:spPr/>
      <dgm:t>
        <a:bodyPr/>
        <a:lstStyle/>
        <a:p>
          <a:r>
            <a:rPr lang="en-GB" dirty="0"/>
            <a:t>Measures should consider and affect different stages of the </a:t>
          </a:r>
          <a:r>
            <a:rPr lang="en-GB" b="1" dirty="0"/>
            <a:t>inclusion process </a:t>
          </a:r>
          <a:r>
            <a:rPr lang="en-GB" dirty="0"/>
            <a:t>in a comprehensive and coherent way</a:t>
          </a:r>
        </a:p>
      </dgm:t>
    </dgm:pt>
    <dgm:pt modelId="{8B2033EC-8DD2-470C-8EE5-B36A74175A76}" type="parTrans" cxnId="{C72F627B-C604-4221-938B-77FED5008DC1}">
      <dgm:prSet/>
      <dgm:spPr/>
      <dgm:t>
        <a:bodyPr/>
        <a:lstStyle/>
        <a:p>
          <a:endParaRPr lang="en-GB"/>
        </a:p>
      </dgm:t>
    </dgm:pt>
    <dgm:pt modelId="{39459DDE-E05D-4D3A-A664-62A1AA67C332}" type="sibTrans" cxnId="{C72F627B-C604-4221-938B-77FED5008DC1}">
      <dgm:prSet/>
      <dgm:spPr/>
      <dgm:t>
        <a:bodyPr/>
        <a:lstStyle/>
        <a:p>
          <a:endParaRPr lang="en-GB"/>
        </a:p>
      </dgm:t>
    </dgm:pt>
    <dgm:pt modelId="{B7A208BA-FABF-454A-B40C-44BBF475C437}">
      <dgm:prSet/>
      <dgm:spPr/>
      <dgm:t>
        <a:bodyPr/>
        <a:lstStyle/>
        <a:p>
          <a:r>
            <a:rPr lang="en-GB"/>
            <a:t>They should be embedded in a </a:t>
          </a:r>
          <a:r>
            <a:rPr lang="en-GB" b="1"/>
            <a:t>long-term and societal development perspective</a:t>
          </a:r>
          <a:endParaRPr lang="en-GB"/>
        </a:p>
      </dgm:t>
    </dgm:pt>
    <dgm:pt modelId="{B6DE8B6B-747B-43BE-B1F2-4B0A788F3CCE}" type="parTrans" cxnId="{A7CE8FCE-60AE-481F-ADE1-979650410475}">
      <dgm:prSet/>
      <dgm:spPr/>
      <dgm:t>
        <a:bodyPr/>
        <a:lstStyle/>
        <a:p>
          <a:endParaRPr lang="en-GB"/>
        </a:p>
      </dgm:t>
    </dgm:pt>
    <dgm:pt modelId="{EB1EFE05-5A4B-4684-815C-8D15A20432BA}" type="sibTrans" cxnId="{A7CE8FCE-60AE-481F-ADE1-979650410475}">
      <dgm:prSet/>
      <dgm:spPr/>
      <dgm:t>
        <a:bodyPr/>
        <a:lstStyle/>
        <a:p>
          <a:endParaRPr lang="en-GB"/>
        </a:p>
      </dgm:t>
    </dgm:pt>
    <dgm:pt modelId="{9CBD643D-32C3-44C8-9070-B0EDF3038382}">
      <dgm:prSet/>
      <dgm:spPr/>
      <dgm:t>
        <a:bodyPr/>
        <a:lstStyle/>
        <a:p>
          <a:r>
            <a:rPr lang="en-GB" b="1"/>
            <a:t>All relevant actors </a:t>
          </a:r>
          <a:r>
            <a:rPr lang="en-GB"/>
            <a:t>need to be involved from the outset</a:t>
          </a:r>
        </a:p>
      </dgm:t>
    </dgm:pt>
    <dgm:pt modelId="{231C3BE0-950B-41AD-AD25-20CA672DF8FE}" type="parTrans" cxnId="{4A2EFC65-9675-4B34-8466-3D8BDAD0B1BD}">
      <dgm:prSet/>
      <dgm:spPr/>
      <dgm:t>
        <a:bodyPr/>
        <a:lstStyle/>
        <a:p>
          <a:endParaRPr lang="en-GB"/>
        </a:p>
      </dgm:t>
    </dgm:pt>
    <dgm:pt modelId="{6B78BB16-C7B3-4FBF-9A47-98D49E9EA7F6}" type="sibTrans" cxnId="{4A2EFC65-9675-4B34-8466-3D8BDAD0B1BD}">
      <dgm:prSet/>
      <dgm:spPr/>
      <dgm:t>
        <a:bodyPr/>
        <a:lstStyle/>
        <a:p>
          <a:endParaRPr lang="en-GB"/>
        </a:p>
      </dgm:t>
    </dgm:pt>
    <dgm:pt modelId="{1B1DD04D-2403-42BA-9E84-A95822B58E8C}">
      <dgm:prSet/>
      <dgm:spPr/>
      <dgm:t>
        <a:bodyPr/>
        <a:lstStyle/>
        <a:p>
          <a:r>
            <a:rPr lang="en-GB"/>
            <a:t>More </a:t>
          </a:r>
          <a:r>
            <a:rPr lang="en-GB" b="1"/>
            <a:t>innovative solutions </a:t>
          </a:r>
          <a:r>
            <a:rPr lang="en-GB"/>
            <a:t>are required</a:t>
          </a:r>
        </a:p>
      </dgm:t>
    </dgm:pt>
    <dgm:pt modelId="{6D44FB61-66E8-494E-8CF6-3D7143CB34C6}" type="parTrans" cxnId="{EADD3B0F-5728-40EA-A2F2-BFB20BCCC206}">
      <dgm:prSet/>
      <dgm:spPr/>
      <dgm:t>
        <a:bodyPr/>
        <a:lstStyle/>
        <a:p>
          <a:endParaRPr lang="en-GB"/>
        </a:p>
      </dgm:t>
    </dgm:pt>
    <dgm:pt modelId="{54CAAA8E-1C79-432F-9CC3-850F37FE9F26}" type="sibTrans" cxnId="{EADD3B0F-5728-40EA-A2F2-BFB20BCCC206}">
      <dgm:prSet/>
      <dgm:spPr/>
      <dgm:t>
        <a:bodyPr/>
        <a:lstStyle/>
        <a:p>
          <a:endParaRPr lang="en-GB"/>
        </a:p>
      </dgm:t>
    </dgm:pt>
    <dgm:pt modelId="{E2EBE98E-97DC-4165-A712-67B6984FA364}" type="pres">
      <dgm:prSet presAssocID="{C7E340E9-D990-4709-AFE5-31BF66CC3C88}" presName="matrix" presStyleCnt="0">
        <dgm:presLayoutVars>
          <dgm:chMax val="1"/>
          <dgm:dir/>
          <dgm:resizeHandles val="exact"/>
        </dgm:presLayoutVars>
      </dgm:prSet>
      <dgm:spPr/>
    </dgm:pt>
    <dgm:pt modelId="{3BA9BD80-509A-44D6-983F-2F1F59B2D125}" type="pres">
      <dgm:prSet presAssocID="{C7E340E9-D990-4709-AFE5-31BF66CC3C88}" presName="axisShape" presStyleLbl="bgShp" presStyleIdx="0" presStyleCnt="1"/>
      <dgm:spPr/>
    </dgm:pt>
    <dgm:pt modelId="{1E58C778-7C82-4FF8-8CC1-2F64F33BD987}" type="pres">
      <dgm:prSet presAssocID="{C7E340E9-D990-4709-AFE5-31BF66CC3C88}" presName="rect1" presStyleLbl="node1" presStyleIdx="0" presStyleCnt="4">
        <dgm:presLayoutVars>
          <dgm:chMax val="0"/>
          <dgm:chPref val="0"/>
          <dgm:bulletEnabled val="1"/>
        </dgm:presLayoutVars>
      </dgm:prSet>
      <dgm:spPr/>
    </dgm:pt>
    <dgm:pt modelId="{2A840F3B-C51B-49FE-9402-6E0B7AD61C6D}" type="pres">
      <dgm:prSet presAssocID="{C7E340E9-D990-4709-AFE5-31BF66CC3C88}" presName="rect2" presStyleLbl="node1" presStyleIdx="1" presStyleCnt="4">
        <dgm:presLayoutVars>
          <dgm:chMax val="0"/>
          <dgm:chPref val="0"/>
          <dgm:bulletEnabled val="1"/>
        </dgm:presLayoutVars>
      </dgm:prSet>
      <dgm:spPr/>
    </dgm:pt>
    <dgm:pt modelId="{2382095B-F059-43B6-9ED3-8AC9B33F8582}" type="pres">
      <dgm:prSet presAssocID="{C7E340E9-D990-4709-AFE5-31BF66CC3C88}" presName="rect3" presStyleLbl="node1" presStyleIdx="2" presStyleCnt="4">
        <dgm:presLayoutVars>
          <dgm:chMax val="0"/>
          <dgm:chPref val="0"/>
          <dgm:bulletEnabled val="1"/>
        </dgm:presLayoutVars>
      </dgm:prSet>
      <dgm:spPr/>
    </dgm:pt>
    <dgm:pt modelId="{A4C48BD5-0B43-47CA-B4DA-68673D455510}" type="pres">
      <dgm:prSet presAssocID="{C7E340E9-D990-4709-AFE5-31BF66CC3C88}" presName="rect4" presStyleLbl="node1" presStyleIdx="3" presStyleCnt="4">
        <dgm:presLayoutVars>
          <dgm:chMax val="0"/>
          <dgm:chPref val="0"/>
          <dgm:bulletEnabled val="1"/>
        </dgm:presLayoutVars>
      </dgm:prSet>
      <dgm:spPr/>
    </dgm:pt>
  </dgm:ptLst>
  <dgm:cxnLst>
    <dgm:cxn modelId="{EADD3B0F-5728-40EA-A2F2-BFB20BCCC206}" srcId="{C7E340E9-D990-4709-AFE5-31BF66CC3C88}" destId="{1B1DD04D-2403-42BA-9E84-A95822B58E8C}" srcOrd="3" destOrd="0" parTransId="{6D44FB61-66E8-494E-8CF6-3D7143CB34C6}" sibTransId="{54CAAA8E-1C79-432F-9CC3-850F37FE9F26}"/>
    <dgm:cxn modelId="{9CF3AC30-FCA4-46BB-9416-42F231742870}" type="presOf" srcId="{5B52829C-E457-4B6A-83A6-B1137AADDCBC}" destId="{1E58C778-7C82-4FF8-8CC1-2F64F33BD987}" srcOrd="0" destOrd="0" presId="urn:microsoft.com/office/officeart/2005/8/layout/matrix2"/>
    <dgm:cxn modelId="{4A2EFC65-9675-4B34-8466-3D8BDAD0B1BD}" srcId="{C7E340E9-D990-4709-AFE5-31BF66CC3C88}" destId="{9CBD643D-32C3-44C8-9070-B0EDF3038382}" srcOrd="2" destOrd="0" parTransId="{231C3BE0-950B-41AD-AD25-20CA672DF8FE}" sibTransId="{6B78BB16-C7B3-4FBF-9A47-98D49E9EA7F6}"/>
    <dgm:cxn modelId="{769BCB56-EC82-49CF-9D03-602FBC66404B}" type="presOf" srcId="{B7A208BA-FABF-454A-B40C-44BBF475C437}" destId="{2A840F3B-C51B-49FE-9402-6E0B7AD61C6D}" srcOrd="0" destOrd="0" presId="urn:microsoft.com/office/officeart/2005/8/layout/matrix2"/>
    <dgm:cxn modelId="{C72F627B-C604-4221-938B-77FED5008DC1}" srcId="{C7E340E9-D990-4709-AFE5-31BF66CC3C88}" destId="{5B52829C-E457-4B6A-83A6-B1137AADDCBC}" srcOrd="0" destOrd="0" parTransId="{8B2033EC-8DD2-470C-8EE5-B36A74175A76}" sibTransId="{39459DDE-E05D-4D3A-A664-62A1AA67C332}"/>
    <dgm:cxn modelId="{A7CE8FCE-60AE-481F-ADE1-979650410475}" srcId="{C7E340E9-D990-4709-AFE5-31BF66CC3C88}" destId="{B7A208BA-FABF-454A-B40C-44BBF475C437}" srcOrd="1" destOrd="0" parTransId="{B6DE8B6B-747B-43BE-B1F2-4B0A788F3CCE}" sibTransId="{EB1EFE05-5A4B-4684-815C-8D15A20432BA}"/>
    <dgm:cxn modelId="{07E225F4-DDB9-4017-8CFB-CC410E3A2E0D}" type="presOf" srcId="{C7E340E9-D990-4709-AFE5-31BF66CC3C88}" destId="{E2EBE98E-97DC-4165-A712-67B6984FA364}" srcOrd="0" destOrd="0" presId="urn:microsoft.com/office/officeart/2005/8/layout/matrix2"/>
    <dgm:cxn modelId="{8EF571F9-137C-45E1-B338-A10E1ACEB461}" type="presOf" srcId="{1B1DD04D-2403-42BA-9E84-A95822B58E8C}" destId="{A4C48BD5-0B43-47CA-B4DA-68673D455510}" srcOrd="0" destOrd="0" presId="urn:microsoft.com/office/officeart/2005/8/layout/matrix2"/>
    <dgm:cxn modelId="{71F40BFF-D8F1-4996-B8D4-D6E392AF849B}" type="presOf" srcId="{9CBD643D-32C3-44C8-9070-B0EDF3038382}" destId="{2382095B-F059-43B6-9ED3-8AC9B33F8582}" srcOrd="0" destOrd="0" presId="urn:microsoft.com/office/officeart/2005/8/layout/matrix2"/>
    <dgm:cxn modelId="{DDE0E42E-33BC-4577-A11A-66DD717EC2D8}" type="presParOf" srcId="{E2EBE98E-97DC-4165-A712-67B6984FA364}" destId="{3BA9BD80-509A-44D6-983F-2F1F59B2D125}" srcOrd="0" destOrd="0" presId="urn:microsoft.com/office/officeart/2005/8/layout/matrix2"/>
    <dgm:cxn modelId="{BD2B708F-DB94-41D3-AEE1-1CA6E15FB513}" type="presParOf" srcId="{E2EBE98E-97DC-4165-A712-67B6984FA364}" destId="{1E58C778-7C82-4FF8-8CC1-2F64F33BD987}" srcOrd="1" destOrd="0" presId="urn:microsoft.com/office/officeart/2005/8/layout/matrix2"/>
    <dgm:cxn modelId="{5450179B-7E8E-4782-AFB9-44772284863E}" type="presParOf" srcId="{E2EBE98E-97DC-4165-A712-67B6984FA364}" destId="{2A840F3B-C51B-49FE-9402-6E0B7AD61C6D}" srcOrd="2" destOrd="0" presId="urn:microsoft.com/office/officeart/2005/8/layout/matrix2"/>
    <dgm:cxn modelId="{B71E3DB0-60D8-4490-806D-A73ACF7C5A44}" type="presParOf" srcId="{E2EBE98E-97DC-4165-A712-67B6984FA364}" destId="{2382095B-F059-43B6-9ED3-8AC9B33F8582}" srcOrd="3" destOrd="0" presId="urn:microsoft.com/office/officeart/2005/8/layout/matrix2"/>
    <dgm:cxn modelId="{A8DF2D7F-02CD-40B7-ACC7-4C73B9927F71}" type="presParOf" srcId="{E2EBE98E-97DC-4165-A712-67B6984FA364}" destId="{A4C48BD5-0B43-47CA-B4DA-68673D455510}"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7F23CAD2-6BF2-4443-98A8-A021ADD2FE25}" type="doc">
      <dgm:prSet loTypeId="urn:microsoft.com/office/officeart/2005/8/layout/matrix2" loCatId="matrix" qsTypeId="urn:microsoft.com/office/officeart/2005/8/quickstyle/simple1" qsCatId="simple" csTypeId="urn:microsoft.com/office/officeart/2005/8/colors/colorful3" csCatId="colorful"/>
      <dgm:spPr/>
      <dgm:t>
        <a:bodyPr/>
        <a:lstStyle/>
        <a:p>
          <a:endParaRPr lang="en-GB"/>
        </a:p>
      </dgm:t>
    </dgm:pt>
    <dgm:pt modelId="{D7BA1518-CB93-47BD-A3E8-A3F0CD274A9E}">
      <dgm:prSet/>
      <dgm:spPr/>
      <dgm:t>
        <a:bodyPr/>
        <a:lstStyle/>
        <a:p>
          <a:r>
            <a:rPr lang="en-GB"/>
            <a:t>The </a:t>
          </a:r>
          <a:r>
            <a:rPr lang="en-GB" b="1"/>
            <a:t>training</a:t>
          </a:r>
          <a:r>
            <a:rPr lang="en-GB"/>
            <a:t> provided for beneficiaries should be in line with national standards and lead to a formal validation/certification at the end</a:t>
          </a:r>
        </a:p>
      </dgm:t>
    </dgm:pt>
    <dgm:pt modelId="{5D87A4F4-8746-475F-A948-3AF487728CAB}" type="parTrans" cxnId="{8A0F8B6A-38BD-4A8F-AA96-6F27D0F37109}">
      <dgm:prSet/>
      <dgm:spPr/>
      <dgm:t>
        <a:bodyPr/>
        <a:lstStyle/>
        <a:p>
          <a:endParaRPr lang="en-GB"/>
        </a:p>
      </dgm:t>
    </dgm:pt>
    <dgm:pt modelId="{3B45E2BB-4523-4D56-9464-99EDB58CDC0A}" type="sibTrans" cxnId="{8A0F8B6A-38BD-4A8F-AA96-6F27D0F37109}">
      <dgm:prSet/>
      <dgm:spPr/>
      <dgm:t>
        <a:bodyPr/>
        <a:lstStyle/>
        <a:p>
          <a:endParaRPr lang="en-GB"/>
        </a:p>
      </dgm:t>
    </dgm:pt>
    <dgm:pt modelId="{1A4E6D0B-93B5-4858-BCAC-F7F23CF2D3DA}">
      <dgm:prSet/>
      <dgm:spPr/>
      <dgm:t>
        <a:bodyPr/>
        <a:lstStyle/>
        <a:p>
          <a:r>
            <a:rPr lang="en-GB" b="1"/>
            <a:t>Employers</a:t>
          </a:r>
          <a:r>
            <a:rPr lang="en-GB"/>
            <a:t> to be involved in the validation process</a:t>
          </a:r>
        </a:p>
      </dgm:t>
    </dgm:pt>
    <dgm:pt modelId="{940B0AF8-1D6D-40D8-AB13-EA8818820F9C}" type="parTrans" cxnId="{B5702588-A4B7-47A3-A82F-F162E589AB7D}">
      <dgm:prSet/>
      <dgm:spPr/>
      <dgm:t>
        <a:bodyPr/>
        <a:lstStyle/>
        <a:p>
          <a:endParaRPr lang="en-GB"/>
        </a:p>
      </dgm:t>
    </dgm:pt>
    <dgm:pt modelId="{256F9C8E-D299-434D-8E3E-715796E8BCE9}" type="sibTrans" cxnId="{B5702588-A4B7-47A3-A82F-F162E589AB7D}">
      <dgm:prSet/>
      <dgm:spPr/>
      <dgm:t>
        <a:bodyPr/>
        <a:lstStyle/>
        <a:p>
          <a:endParaRPr lang="en-GB"/>
        </a:p>
      </dgm:t>
    </dgm:pt>
    <dgm:pt modelId="{A117AD50-6D96-494A-8880-44294C9733B4}">
      <dgm:prSet/>
      <dgm:spPr/>
      <dgm:t>
        <a:bodyPr/>
        <a:lstStyle/>
        <a:p>
          <a:r>
            <a:rPr lang="en-GB"/>
            <a:t>The criteria for the </a:t>
          </a:r>
          <a:r>
            <a:rPr lang="en-GB" b="1"/>
            <a:t>selection of beneficiaries </a:t>
          </a:r>
          <a:r>
            <a:rPr lang="en-GB"/>
            <a:t>should be necessarily adapted to specific national and local contexts</a:t>
          </a:r>
        </a:p>
      </dgm:t>
    </dgm:pt>
    <dgm:pt modelId="{D8A9F45F-2187-47E4-894E-96F559BCB46C}" type="parTrans" cxnId="{E1DE4692-3563-472B-B64B-A7968B690067}">
      <dgm:prSet/>
      <dgm:spPr/>
      <dgm:t>
        <a:bodyPr/>
        <a:lstStyle/>
        <a:p>
          <a:endParaRPr lang="en-GB"/>
        </a:p>
      </dgm:t>
    </dgm:pt>
    <dgm:pt modelId="{4CF17CA2-F62D-453E-AA13-43865C696F35}" type="sibTrans" cxnId="{E1DE4692-3563-472B-B64B-A7968B690067}">
      <dgm:prSet/>
      <dgm:spPr/>
      <dgm:t>
        <a:bodyPr/>
        <a:lstStyle/>
        <a:p>
          <a:endParaRPr lang="en-GB"/>
        </a:p>
      </dgm:t>
    </dgm:pt>
    <dgm:pt modelId="{CF529DBB-B1F0-4885-91E3-AB8238A4F483}">
      <dgm:prSet/>
      <dgm:spPr/>
      <dgm:t>
        <a:bodyPr/>
        <a:lstStyle/>
        <a:p>
          <a:r>
            <a:rPr lang="en-GB"/>
            <a:t>Provide opportunities for EU mutual learning and </a:t>
          </a:r>
          <a:r>
            <a:rPr lang="en-GB" b="1"/>
            <a:t>exchange</a:t>
          </a:r>
          <a:r>
            <a:rPr lang="en-GB"/>
            <a:t> of experiences among all the actors involved</a:t>
          </a:r>
        </a:p>
      </dgm:t>
    </dgm:pt>
    <dgm:pt modelId="{10DDA884-F631-437D-8348-0769F4CFE6BD}" type="parTrans" cxnId="{3641DAB6-1B44-4F5A-B215-32DC9DFDD6BC}">
      <dgm:prSet/>
      <dgm:spPr/>
      <dgm:t>
        <a:bodyPr/>
        <a:lstStyle/>
        <a:p>
          <a:endParaRPr lang="en-GB"/>
        </a:p>
      </dgm:t>
    </dgm:pt>
    <dgm:pt modelId="{818FFCA7-B2BB-45DF-84B2-A7104536805B}" type="sibTrans" cxnId="{3641DAB6-1B44-4F5A-B215-32DC9DFDD6BC}">
      <dgm:prSet/>
      <dgm:spPr/>
      <dgm:t>
        <a:bodyPr/>
        <a:lstStyle/>
        <a:p>
          <a:endParaRPr lang="en-GB"/>
        </a:p>
      </dgm:t>
    </dgm:pt>
    <dgm:pt modelId="{299257F7-1DFD-4575-9EDF-E2061DCC3F61}" type="pres">
      <dgm:prSet presAssocID="{7F23CAD2-6BF2-4443-98A8-A021ADD2FE25}" presName="matrix" presStyleCnt="0">
        <dgm:presLayoutVars>
          <dgm:chMax val="1"/>
          <dgm:dir/>
          <dgm:resizeHandles val="exact"/>
        </dgm:presLayoutVars>
      </dgm:prSet>
      <dgm:spPr/>
    </dgm:pt>
    <dgm:pt modelId="{5DC5ECD9-F6C9-45F5-A058-7295970E521C}" type="pres">
      <dgm:prSet presAssocID="{7F23CAD2-6BF2-4443-98A8-A021ADD2FE25}" presName="axisShape" presStyleLbl="bgShp" presStyleIdx="0" presStyleCnt="1"/>
      <dgm:spPr/>
    </dgm:pt>
    <dgm:pt modelId="{C5827847-42CE-4439-A75F-4554161CD976}" type="pres">
      <dgm:prSet presAssocID="{7F23CAD2-6BF2-4443-98A8-A021ADD2FE25}" presName="rect1" presStyleLbl="node1" presStyleIdx="0" presStyleCnt="4">
        <dgm:presLayoutVars>
          <dgm:chMax val="0"/>
          <dgm:chPref val="0"/>
          <dgm:bulletEnabled val="1"/>
        </dgm:presLayoutVars>
      </dgm:prSet>
      <dgm:spPr/>
    </dgm:pt>
    <dgm:pt modelId="{C88062D5-CFB5-401E-BE67-1A5F3FABBF09}" type="pres">
      <dgm:prSet presAssocID="{7F23CAD2-6BF2-4443-98A8-A021ADD2FE25}" presName="rect2" presStyleLbl="node1" presStyleIdx="1" presStyleCnt="4">
        <dgm:presLayoutVars>
          <dgm:chMax val="0"/>
          <dgm:chPref val="0"/>
          <dgm:bulletEnabled val="1"/>
        </dgm:presLayoutVars>
      </dgm:prSet>
      <dgm:spPr/>
    </dgm:pt>
    <dgm:pt modelId="{78E1F31C-F863-4E63-B9C4-16E4D4B11265}" type="pres">
      <dgm:prSet presAssocID="{7F23CAD2-6BF2-4443-98A8-A021ADD2FE25}" presName="rect3" presStyleLbl="node1" presStyleIdx="2" presStyleCnt="4">
        <dgm:presLayoutVars>
          <dgm:chMax val="0"/>
          <dgm:chPref val="0"/>
          <dgm:bulletEnabled val="1"/>
        </dgm:presLayoutVars>
      </dgm:prSet>
      <dgm:spPr/>
    </dgm:pt>
    <dgm:pt modelId="{7BDB1FB3-0570-4A85-9A5D-1EC96982DBBE}" type="pres">
      <dgm:prSet presAssocID="{7F23CAD2-6BF2-4443-98A8-A021ADD2FE25}" presName="rect4" presStyleLbl="node1" presStyleIdx="3" presStyleCnt="4">
        <dgm:presLayoutVars>
          <dgm:chMax val="0"/>
          <dgm:chPref val="0"/>
          <dgm:bulletEnabled val="1"/>
        </dgm:presLayoutVars>
      </dgm:prSet>
      <dgm:spPr/>
    </dgm:pt>
  </dgm:ptLst>
  <dgm:cxnLst>
    <dgm:cxn modelId="{9680223A-B64E-4AC4-A66F-5E2C7AE9DA28}" type="presOf" srcId="{A117AD50-6D96-494A-8880-44294C9733B4}" destId="{78E1F31C-F863-4E63-B9C4-16E4D4B11265}" srcOrd="0" destOrd="0" presId="urn:microsoft.com/office/officeart/2005/8/layout/matrix2"/>
    <dgm:cxn modelId="{B7A49F60-630A-45C9-A6D6-33BB794F467A}" type="presOf" srcId="{1A4E6D0B-93B5-4858-BCAC-F7F23CF2D3DA}" destId="{C88062D5-CFB5-401E-BE67-1A5F3FABBF09}" srcOrd="0" destOrd="0" presId="urn:microsoft.com/office/officeart/2005/8/layout/matrix2"/>
    <dgm:cxn modelId="{8A0F8B6A-38BD-4A8F-AA96-6F27D0F37109}" srcId="{7F23CAD2-6BF2-4443-98A8-A021ADD2FE25}" destId="{D7BA1518-CB93-47BD-A3E8-A3F0CD274A9E}" srcOrd="0" destOrd="0" parTransId="{5D87A4F4-8746-475F-A948-3AF487728CAB}" sibTransId="{3B45E2BB-4523-4D56-9464-99EDB58CDC0A}"/>
    <dgm:cxn modelId="{B5702588-A4B7-47A3-A82F-F162E589AB7D}" srcId="{7F23CAD2-6BF2-4443-98A8-A021ADD2FE25}" destId="{1A4E6D0B-93B5-4858-BCAC-F7F23CF2D3DA}" srcOrd="1" destOrd="0" parTransId="{940B0AF8-1D6D-40D8-AB13-EA8818820F9C}" sibTransId="{256F9C8E-D299-434D-8E3E-715796E8BCE9}"/>
    <dgm:cxn modelId="{E1DE4692-3563-472B-B64B-A7968B690067}" srcId="{7F23CAD2-6BF2-4443-98A8-A021ADD2FE25}" destId="{A117AD50-6D96-494A-8880-44294C9733B4}" srcOrd="2" destOrd="0" parTransId="{D8A9F45F-2187-47E4-894E-96F559BCB46C}" sibTransId="{4CF17CA2-F62D-453E-AA13-43865C696F35}"/>
    <dgm:cxn modelId="{BEA5F695-60F7-4D66-BDFC-9FCA8833D272}" type="presOf" srcId="{7F23CAD2-6BF2-4443-98A8-A021ADD2FE25}" destId="{299257F7-1DFD-4575-9EDF-E2061DCC3F61}" srcOrd="0" destOrd="0" presId="urn:microsoft.com/office/officeart/2005/8/layout/matrix2"/>
    <dgm:cxn modelId="{3641DAB6-1B44-4F5A-B215-32DC9DFDD6BC}" srcId="{7F23CAD2-6BF2-4443-98A8-A021ADD2FE25}" destId="{CF529DBB-B1F0-4885-91E3-AB8238A4F483}" srcOrd="3" destOrd="0" parTransId="{10DDA884-F631-437D-8348-0769F4CFE6BD}" sibTransId="{818FFCA7-B2BB-45DF-84B2-A7104536805B}"/>
    <dgm:cxn modelId="{70A232BA-9BA5-4C82-9347-D79E420FCE1C}" type="presOf" srcId="{CF529DBB-B1F0-4885-91E3-AB8238A4F483}" destId="{7BDB1FB3-0570-4A85-9A5D-1EC96982DBBE}" srcOrd="0" destOrd="0" presId="urn:microsoft.com/office/officeart/2005/8/layout/matrix2"/>
    <dgm:cxn modelId="{BCA30CC0-D66C-41A6-9AD6-411532640999}" type="presOf" srcId="{D7BA1518-CB93-47BD-A3E8-A3F0CD274A9E}" destId="{C5827847-42CE-4439-A75F-4554161CD976}" srcOrd="0" destOrd="0" presId="urn:microsoft.com/office/officeart/2005/8/layout/matrix2"/>
    <dgm:cxn modelId="{36D8E64A-3575-4AC4-BE2A-CFDAB920EBAB}" type="presParOf" srcId="{299257F7-1DFD-4575-9EDF-E2061DCC3F61}" destId="{5DC5ECD9-F6C9-45F5-A058-7295970E521C}" srcOrd="0" destOrd="0" presId="urn:microsoft.com/office/officeart/2005/8/layout/matrix2"/>
    <dgm:cxn modelId="{FEC112F8-70C7-4B76-ACC8-E7FECD4B9371}" type="presParOf" srcId="{299257F7-1DFD-4575-9EDF-E2061DCC3F61}" destId="{C5827847-42CE-4439-A75F-4554161CD976}" srcOrd="1" destOrd="0" presId="urn:microsoft.com/office/officeart/2005/8/layout/matrix2"/>
    <dgm:cxn modelId="{985BE220-1619-46AD-98FA-96F9D19486B5}" type="presParOf" srcId="{299257F7-1DFD-4575-9EDF-E2061DCC3F61}" destId="{C88062D5-CFB5-401E-BE67-1A5F3FABBF09}" srcOrd="2" destOrd="0" presId="urn:microsoft.com/office/officeart/2005/8/layout/matrix2"/>
    <dgm:cxn modelId="{8BE3A9BC-E6C1-4AE3-AC49-DB247C6844E9}" type="presParOf" srcId="{299257F7-1DFD-4575-9EDF-E2061DCC3F61}" destId="{78E1F31C-F863-4E63-B9C4-16E4D4B11265}" srcOrd="3" destOrd="0" presId="urn:microsoft.com/office/officeart/2005/8/layout/matrix2"/>
    <dgm:cxn modelId="{C0B96912-8A78-4725-924F-791DFAA8620D}" type="presParOf" srcId="{299257F7-1DFD-4575-9EDF-E2061DCC3F61}" destId="{7BDB1FB3-0570-4A85-9A5D-1EC96982DBBE}" srcOrd="4" destOrd="0" presId="urn:microsoft.com/office/officeart/2005/8/layout/matrix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04C488-E1DE-437A-9542-949F5F2DF59F}">
      <dsp:nvSpPr>
        <dsp:cNvPr id="0" name=""/>
        <dsp:cNvSpPr/>
      </dsp:nvSpPr>
      <dsp:spPr>
        <a:xfrm rot="16200000">
          <a:off x="-755716" y="758069"/>
          <a:ext cx="3825209" cy="2309069"/>
        </a:xfrm>
        <a:prstGeom prst="flowChartManualOperation">
          <a:avLst/>
        </a:prstGeom>
        <a:solidFill>
          <a:schemeClr val="accent2">
            <a:shade val="8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0" tIns="0" rIns="145720" bIns="0" numCol="1" spcCol="1270" anchor="ctr" anchorCtr="0">
          <a:noAutofit/>
        </a:bodyPr>
        <a:lstStyle/>
        <a:p>
          <a:pPr marL="0" lvl="0" indent="0" algn="ctr" defTabSz="1022350">
            <a:lnSpc>
              <a:spcPct val="90000"/>
            </a:lnSpc>
            <a:spcBef>
              <a:spcPct val="0"/>
            </a:spcBef>
            <a:spcAft>
              <a:spcPct val="35000"/>
            </a:spcAft>
            <a:buNone/>
          </a:pPr>
          <a:r>
            <a:rPr lang="en-US" sz="2300" b="1" kern="1200"/>
            <a:t>Pool economic and social partners (ESPs) knowledge and expertise</a:t>
          </a:r>
          <a:endParaRPr lang="en-GB" sz="2300" kern="1200"/>
        </a:p>
      </dsp:txBody>
      <dsp:txXfrm rot="5400000">
        <a:off x="2354" y="765041"/>
        <a:ext cx="2309069" cy="2295125"/>
      </dsp:txXfrm>
    </dsp:sp>
    <dsp:sp modelId="{AFE668A1-43C9-48CC-BFCD-F3AF3A9E9528}">
      <dsp:nvSpPr>
        <dsp:cNvPr id="0" name=""/>
        <dsp:cNvSpPr/>
      </dsp:nvSpPr>
      <dsp:spPr>
        <a:xfrm rot="16200000">
          <a:off x="1726533" y="758069"/>
          <a:ext cx="3825209" cy="2309069"/>
        </a:xfrm>
        <a:prstGeom prst="flowChartManualOperation">
          <a:avLst/>
        </a:prstGeom>
        <a:solidFill>
          <a:schemeClr val="accent2">
            <a:shade val="80000"/>
            <a:hueOff val="-160472"/>
            <a:satOff val="3389"/>
            <a:lumOff val="902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0" tIns="0" rIns="145720" bIns="0" numCol="1" spcCol="1270" anchor="ctr" anchorCtr="0">
          <a:noAutofit/>
        </a:bodyPr>
        <a:lstStyle/>
        <a:p>
          <a:pPr marL="0" lvl="0" indent="0" algn="ctr" defTabSz="1022350">
            <a:lnSpc>
              <a:spcPct val="90000"/>
            </a:lnSpc>
            <a:spcBef>
              <a:spcPct val="0"/>
            </a:spcBef>
            <a:spcAft>
              <a:spcPct val="35000"/>
            </a:spcAft>
            <a:buNone/>
          </a:pPr>
          <a:r>
            <a:rPr lang="en-US" sz="2300" b="1" kern="1200"/>
            <a:t>Definition of an approach to be adaped to national and local contexts</a:t>
          </a:r>
          <a:endParaRPr lang="en-GB" sz="2300" kern="1200"/>
        </a:p>
      </dsp:txBody>
      <dsp:txXfrm rot="5400000">
        <a:off x="2484603" y="765041"/>
        <a:ext cx="2309069" cy="2295125"/>
      </dsp:txXfrm>
    </dsp:sp>
    <dsp:sp modelId="{DDD26914-B775-4D70-B3DE-ADFB6024B634}">
      <dsp:nvSpPr>
        <dsp:cNvPr id="0" name=""/>
        <dsp:cNvSpPr/>
      </dsp:nvSpPr>
      <dsp:spPr>
        <a:xfrm rot="16200000">
          <a:off x="4208782" y="758069"/>
          <a:ext cx="3825209" cy="2309069"/>
        </a:xfrm>
        <a:prstGeom prst="flowChartManualOperation">
          <a:avLst/>
        </a:prstGeom>
        <a:solidFill>
          <a:schemeClr val="accent2">
            <a:shade val="80000"/>
            <a:hueOff val="-320943"/>
            <a:satOff val="6777"/>
            <a:lumOff val="1805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0" tIns="0" rIns="145720" bIns="0" numCol="1" spcCol="1270" anchor="ctr" anchorCtr="0">
          <a:noAutofit/>
        </a:bodyPr>
        <a:lstStyle/>
        <a:p>
          <a:pPr marL="0" lvl="0" indent="0" algn="ctr" defTabSz="1022350">
            <a:lnSpc>
              <a:spcPct val="90000"/>
            </a:lnSpc>
            <a:spcBef>
              <a:spcPct val="0"/>
            </a:spcBef>
            <a:spcAft>
              <a:spcPct val="35000"/>
            </a:spcAft>
            <a:buNone/>
          </a:pPr>
          <a:r>
            <a:rPr lang="en-US" sz="2300" b="1" kern="1200"/>
            <a:t>Elaborate common solutions to enhance PSB’s labour market integration</a:t>
          </a:r>
          <a:endParaRPr lang="en-GB" sz="2300" kern="1200"/>
        </a:p>
      </dsp:txBody>
      <dsp:txXfrm rot="5400000">
        <a:off x="4966852" y="765041"/>
        <a:ext cx="2309069" cy="2295125"/>
      </dsp:txXfrm>
    </dsp:sp>
    <dsp:sp modelId="{922B576B-40E3-4E0A-BE6B-AF38B40AB8CA}">
      <dsp:nvSpPr>
        <dsp:cNvPr id="0" name=""/>
        <dsp:cNvSpPr/>
      </dsp:nvSpPr>
      <dsp:spPr>
        <a:xfrm rot="16200000">
          <a:off x="6691032" y="758069"/>
          <a:ext cx="3825209" cy="2309069"/>
        </a:xfrm>
        <a:prstGeom prst="flowChartManualOperation">
          <a:avLst/>
        </a:prstGeom>
        <a:solidFill>
          <a:schemeClr val="accent2">
            <a:shade val="80000"/>
            <a:hueOff val="-481415"/>
            <a:satOff val="10166"/>
            <a:lumOff val="2708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0" tIns="0" rIns="145720" bIns="0" numCol="1" spcCol="1270" anchor="ctr" anchorCtr="0">
          <a:noAutofit/>
        </a:bodyPr>
        <a:lstStyle/>
        <a:p>
          <a:pPr marL="0" lvl="0" indent="0" algn="ctr" defTabSz="1022350">
            <a:lnSpc>
              <a:spcPct val="90000"/>
            </a:lnSpc>
            <a:spcBef>
              <a:spcPct val="0"/>
            </a:spcBef>
            <a:spcAft>
              <a:spcPct val="35000"/>
            </a:spcAft>
            <a:buNone/>
          </a:pPr>
          <a:r>
            <a:rPr lang="en-US" sz="2300" b="1" kern="1200"/>
            <a:t>Provide guidance for the implementation of the three pilot actions</a:t>
          </a:r>
          <a:endParaRPr lang="en-GB" sz="2300" kern="1200"/>
        </a:p>
      </dsp:txBody>
      <dsp:txXfrm rot="5400000">
        <a:off x="7449102" y="765041"/>
        <a:ext cx="2309069" cy="229512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F752D9E-283D-4D39-8ECC-8CC0A70542B5}">
      <dsp:nvSpPr>
        <dsp:cNvPr id="0" name=""/>
        <dsp:cNvSpPr/>
      </dsp:nvSpPr>
      <dsp:spPr>
        <a:xfrm>
          <a:off x="0" y="1100757"/>
          <a:ext cx="9661632" cy="5544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D052926-3D7B-4665-A9AF-8CD436C9998B}">
      <dsp:nvSpPr>
        <dsp:cNvPr id="0" name=""/>
        <dsp:cNvSpPr/>
      </dsp:nvSpPr>
      <dsp:spPr>
        <a:xfrm>
          <a:off x="483081" y="776037"/>
          <a:ext cx="6763143" cy="64944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5631" tIns="0" rIns="255631" bIns="0" numCol="1" spcCol="1270" anchor="ctr" anchorCtr="0">
          <a:noAutofit/>
        </a:bodyPr>
        <a:lstStyle/>
        <a:p>
          <a:pPr marL="0" lvl="0" indent="0" algn="l" defTabSz="977900">
            <a:lnSpc>
              <a:spcPct val="90000"/>
            </a:lnSpc>
            <a:spcBef>
              <a:spcPct val="0"/>
            </a:spcBef>
            <a:spcAft>
              <a:spcPct val="35000"/>
            </a:spcAft>
            <a:buNone/>
          </a:pPr>
          <a:r>
            <a:rPr lang="en-US" sz="2200" b="1" kern="1200" dirty="0"/>
            <a:t>EGSM work led by FIERI on behalf of project partners</a:t>
          </a:r>
          <a:endParaRPr lang="en-GB" sz="2200" kern="1200" dirty="0"/>
        </a:p>
      </dsp:txBody>
      <dsp:txXfrm>
        <a:off x="514784" y="807740"/>
        <a:ext cx="6699737" cy="586034"/>
      </dsp:txXfrm>
    </dsp:sp>
    <dsp:sp modelId="{D8DD5682-3255-4F79-A28A-391F85EED4AA}">
      <dsp:nvSpPr>
        <dsp:cNvPr id="0" name=""/>
        <dsp:cNvSpPr/>
      </dsp:nvSpPr>
      <dsp:spPr>
        <a:xfrm>
          <a:off x="0" y="2098677"/>
          <a:ext cx="9661632" cy="554400"/>
        </a:xfrm>
        <a:prstGeom prst="rect">
          <a:avLst/>
        </a:prstGeom>
        <a:solidFill>
          <a:schemeClr val="lt1">
            <a:alpha val="90000"/>
            <a:hueOff val="0"/>
            <a:satOff val="0"/>
            <a:lumOff val="0"/>
            <a:alphaOff val="0"/>
          </a:schemeClr>
        </a:solidFill>
        <a:ln w="12700" cap="flat" cmpd="sng" algn="ctr">
          <a:solidFill>
            <a:schemeClr val="accent2">
              <a:hueOff val="-727682"/>
              <a:satOff val="-41964"/>
              <a:lumOff val="4314"/>
              <a:alphaOff val="0"/>
            </a:schemeClr>
          </a:solidFill>
          <a:prstDash val="solid"/>
          <a:miter lim="800000"/>
        </a:ln>
        <a:effectLst/>
      </dsp:spPr>
      <dsp:style>
        <a:lnRef idx="2">
          <a:scrgbClr r="0" g="0" b="0"/>
        </a:lnRef>
        <a:fillRef idx="1">
          <a:scrgbClr r="0" g="0" b="0"/>
        </a:fillRef>
        <a:effectRef idx="0">
          <a:scrgbClr r="0" g="0" b="0"/>
        </a:effectRef>
        <a:fontRef idx="minor"/>
      </dsp:style>
    </dsp:sp>
    <dsp:sp modelId="{1A23981D-74E1-4B99-A086-B5B618164114}">
      <dsp:nvSpPr>
        <dsp:cNvPr id="0" name=""/>
        <dsp:cNvSpPr/>
      </dsp:nvSpPr>
      <dsp:spPr>
        <a:xfrm>
          <a:off x="483081" y="1773958"/>
          <a:ext cx="6763143" cy="649440"/>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5631" tIns="0" rIns="255631" bIns="0" numCol="1" spcCol="1270" anchor="ctr" anchorCtr="0">
          <a:noAutofit/>
        </a:bodyPr>
        <a:lstStyle/>
        <a:p>
          <a:pPr marL="0" lvl="0" indent="0" algn="l" defTabSz="977900">
            <a:lnSpc>
              <a:spcPct val="90000"/>
            </a:lnSpc>
            <a:spcBef>
              <a:spcPct val="0"/>
            </a:spcBef>
            <a:spcAft>
              <a:spcPct val="35000"/>
            </a:spcAft>
            <a:buNone/>
          </a:pPr>
          <a:r>
            <a:rPr lang="en-US" sz="2200" b="1" kern="1200" dirty="0"/>
            <a:t>Timeframe: May – October 2017</a:t>
          </a:r>
          <a:endParaRPr lang="en-GB" sz="2200" kern="1200" dirty="0"/>
        </a:p>
      </dsp:txBody>
      <dsp:txXfrm>
        <a:off x="514784" y="1805661"/>
        <a:ext cx="6699737" cy="586034"/>
      </dsp:txXfrm>
    </dsp:sp>
    <dsp:sp modelId="{2B2B56BD-2D91-42C6-9747-4ED76D2F2907}">
      <dsp:nvSpPr>
        <dsp:cNvPr id="0" name=""/>
        <dsp:cNvSpPr/>
      </dsp:nvSpPr>
      <dsp:spPr>
        <a:xfrm>
          <a:off x="0" y="3096597"/>
          <a:ext cx="9661632" cy="554400"/>
        </a:xfrm>
        <a:prstGeom prst="rect">
          <a:avLst/>
        </a:prstGeom>
        <a:solidFill>
          <a:schemeClr val="lt1">
            <a:alpha val="90000"/>
            <a:hueOff val="0"/>
            <a:satOff val="0"/>
            <a:lumOff val="0"/>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D694DF94-D242-4E60-A142-7F964B3A6A7B}">
      <dsp:nvSpPr>
        <dsp:cNvPr id="0" name=""/>
        <dsp:cNvSpPr/>
      </dsp:nvSpPr>
      <dsp:spPr>
        <a:xfrm>
          <a:off x="483081" y="2771877"/>
          <a:ext cx="6763143" cy="64944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5631" tIns="0" rIns="255631" bIns="0" numCol="1" spcCol="1270" anchor="ctr" anchorCtr="0">
          <a:noAutofit/>
        </a:bodyPr>
        <a:lstStyle/>
        <a:p>
          <a:pPr marL="0" lvl="0" indent="0" algn="l" defTabSz="977900">
            <a:lnSpc>
              <a:spcPct val="90000"/>
            </a:lnSpc>
            <a:spcBef>
              <a:spcPct val="0"/>
            </a:spcBef>
            <a:spcAft>
              <a:spcPct val="35000"/>
            </a:spcAft>
            <a:buNone/>
          </a:pPr>
          <a:r>
            <a:rPr lang="en-US" sz="2200" b="1" kern="1200"/>
            <a:t>Scouting of actions developed by ESPs across Europe</a:t>
          </a:r>
          <a:endParaRPr lang="en-GB" sz="2200" kern="1200"/>
        </a:p>
      </dsp:txBody>
      <dsp:txXfrm>
        <a:off x="514784" y="2803580"/>
        <a:ext cx="6699737" cy="5860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31D81D-093E-42EC-AF18-5E7B798A9444}">
      <dsp:nvSpPr>
        <dsp:cNvPr id="0" name=""/>
        <dsp:cNvSpPr/>
      </dsp:nvSpPr>
      <dsp:spPr>
        <a:xfrm>
          <a:off x="0" y="375898"/>
          <a:ext cx="9661632" cy="1852200"/>
        </a:xfrm>
        <a:prstGeom prst="rect">
          <a:avLst/>
        </a:prstGeom>
        <a:solidFill>
          <a:schemeClr val="lt1">
            <a:alpha val="90000"/>
            <a:hueOff val="0"/>
            <a:satOff val="0"/>
            <a:lumOff val="0"/>
            <a:alphaOff val="0"/>
          </a:schemeClr>
        </a:solidFill>
        <a:ln w="12700" cap="flat" cmpd="sng" algn="ctr">
          <a:solidFill>
            <a:schemeClr val="accent3">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9850" tIns="499872" rIns="749850" bIns="142240" numCol="1" spcCol="1270" anchor="t" anchorCtr="0">
          <a:noAutofit/>
        </a:bodyPr>
        <a:lstStyle/>
        <a:p>
          <a:pPr marL="228600" lvl="1" indent="-228600" algn="l" defTabSz="889000">
            <a:lnSpc>
              <a:spcPct val="90000"/>
            </a:lnSpc>
            <a:spcBef>
              <a:spcPct val="0"/>
            </a:spcBef>
            <a:spcAft>
              <a:spcPct val="15000"/>
            </a:spcAft>
            <a:buChar char="•"/>
          </a:pPr>
          <a:r>
            <a:rPr lang="en-US" sz="2000" kern="1200" dirty="0"/>
            <a:t>Actions led by or involving ESPs</a:t>
          </a:r>
          <a:endParaRPr lang="en-GB" sz="2000" kern="1200" dirty="0"/>
        </a:p>
        <a:p>
          <a:pPr marL="228600" lvl="1" indent="-228600" algn="l" defTabSz="889000">
            <a:lnSpc>
              <a:spcPct val="90000"/>
            </a:lnSpc>
            <a:spcBef>
              <a:spcPct val="0"/>
            </a:spcBef>
            <a:spcAft>
              <a:spcPct val="15000"/>
            </a:spcAft>
            <a:buChar char="•"/>
          </a:pPr>
          <a:r>
            <a:rPr lang="en-US" sz="2000" kern="1200" dirty="0"/>
            <a:t>Practices addressing more than one or all the main stages of the </a:t>
          </a:r>
          <a:r>
            <a:rPr lang="en-US" sz="2000" kern="1200" dirty="0" err="1"/>
            <a:t>labour</a:t>
          </a:r>
          <a:r>
            <a:rPr lang="en-US" sz="2000" kern="1200" dirty="0"/>
            <a:t> market integration process</a:t>
          </a:r>
          <a:endParaRPr lang="en-GB" sz="2000" kern="1200" dirty="0"/>
        </a:p>
        <a:p>
          <a:pPr marL="228600" lvl="1" indent="-228600" algn="l" defTabSz="889000">
            <a:lnSpc>
              <a:spcPct val="90000"/>
            </a:lnSpc>
            <a:spcBef>
              <a:spcPct val="0"/>
            </a:spcBef>
            <a:spcAft>
              <a:spcPct val="15000"/>
            </a:spcAft>
            <a:buChar char="•"/>
          </a:pPr>
          <a:r>
            <a:rPr lang="en-US" sz="2000" kern="1200" dirty="0"/>
            <a:t>Geographical focus: BE, DE and IT</a:t>
          </a:r>
          <a:endParaRPr lang="en-GB" sz="2000" kern="1200" dirty="0"/>
        </a:p>
      </dsp:txBody>
      <dsp:txXfrm>
        <a:off x="0" y="375898"/>
        <a:ext cx="9661632" cy="1852200"/>
      </dsp:txXfrm>
    </dsp:sp>
    <dsp:sp modelId="{4520A047-DC7A-4C6C-B672-1912D87DC019}">
      <dsp:nvSpPr>
        <dsp:cNvPr id="0" name=""/>
        <dsp:cNvSpPr/>
      </dsp:nvSpPr>
      <dsp:spPr>
        <a:xfrm>
          <a:off x="483081" y="21658"/>
          <a:ext cx="6763143" cy="708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5631" tIns="0" rIns="255631" bIns="0" numCol="1" spcCol="1270" anchor="ctr" anchorCtr="0">
          <a:noAutofit/>
        </a:bodyPr>
        <a:lstStyle/>
        <a:p>
          <a:pPr marL="0" lvl="0" indent="0" algn="l" defTabSz="1066800">
            <a:lnSpc>
              <a:spcPct val="90000"/>
            </a:lnSpc>
            <a:spcBef>
              <a:spcPct val="0"/>
            </a:spcBef>
            <a:spcAft>
              <a:spcPct val="35000"/>
            </a:spcAft>
            <a:buNone/>
          </a:pPr>
          <a:r>
            <a:rPr lang="en-US" sz="2400" b="1" kern="1200" dirty="0"/>
            <a:t>Main criteria: </a:t>
          </a:r>
          <a:endParaRPr lang="en-GB" sz="2400" kern="1200" dirty="0"/>
        </a:p>
      </dsp:txBody>
      <dsp:txXfrm>
        <a:off x="517666" y="56243"/>
        <a:ext cx="6693973" cy="639310"/>
      </dsp:txXfrm>
    </dsp:sp>
    <dsp:sp modelId="{1CC1C3F7-AEFB-46F5-BB44-3986230F52CE}">
      <dsp:nvSpPr>
        <dsp:cNvPr id="0" name=""/>
        <dsp:cNvSpPr/>
      </dsp:nvSpPr>
      <dsp:spPr>
        <a:xfrm>
          <a:off x="0" y="2711938"/>
          <a:ext cx="9661632" cy="604800"/>
        </a:xfrm>
        <a:prstGeom prst="rect">
          <a:avLst/>
        </a:prstGeom>
        <a:solidFill>
          <a:schemeClr val="lt1">
            <a:alpha val="90000"/>
            <a:hueOff val="0"/>
            <a:satOff val="0"/>
            <a:lumOff val="0"/>
            <a:alphaOff val="0"/>
          </a:schemeClr>
        </a:solidFill>
        <a:ln w="12700" cap="flat" cmpd="sng" algn="ctr">
          <a:solidFill>
            <a:schemeClr val="accent3">
              <a:hueOff val="1355300"/>
              <a:satOff val="50000"/>
              <a:lumOff val="-73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6B77EC15-CF39-4278-BECB-FEB547B4AF0F}">
      <dsp:nvSpPr>
        <dsp:cNvPr id="0" name=""/>
        <dsp:cNvSpPr/>
      </dsp:nvSpPr>
      <dsp:spPr>
        <a:xfrm>
          <a:off x="483081" y="2357698"/>
          <a:ext cx="6763143" cy="708480"/>
        </a:xfrm>
        <a:prstGeom prst="roundRect">
          <a:avLst/>
        </a:prstGeom>
        <a:solidFill>
          <a:schemeClr val="accent3">
            <a:hueOff val="1355300"/>
            <a:satOff val="50000"/>
            <a:lumOff val="-7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5631" tIns="0" rIns="255631" bIns="0" numCol="1" spcCol="1270" anchor="ctr" anchorCtr="0">
          <a:noAutofit/>
        </a:bodyPr>
        <a:lstStyle/>
        <a:p>
          <a:pPr marL="0" lvl="0" indent="0" algn="l" defTabSz="977900">
            <a:lnSpc>
              <a:spcPct val="90000"/>
            </a:lnSpc>
            <a:spcBef>
              <a:spcPct val="0"/>
            </a:spcBef>
            <a:spcAft>
              <a:spcPct val="35000"/>
            </a:spcAft>
            <a:buNone/>
          </a:pPr>
          <a:r>
            <a:rPr lang="en-US" sz="2200" b="1" kern="1200" dirty="0"/>
            <a:t>Review of recent policy-oriented research</a:t>
          </a:r>
          <a:endParaRPr lang="en-GB" sz="2200" kern="1200" dirty="0"/>
        </a:p>
      </dsp:txBody>
      <dsp:txXfrm>
        <a:off x="517666" y="2392283"/>
        <a:ext cx="6693973" cy="639310"/>
      </dsp:txXfrm>
    </dsp:sp>
    <dsp:sp modelId="{C5751B34-4CF9-462F-8C1B-59F169B4EE64}">
      <dsp:nvSpPr>
        <dsp:cNvPr id="0" name=""/>
        <dsp:cNvSpPr/>
      </dsp:nvSpPr>
      <dsp:spPr>
        <a:xfrm>
          <a:off x="0" y="3800577"/>
          <a:ext cx="9661632" cy="604800"/>
        </a:xfrm>
        <a:prstGeom prst="rect">
          <a:avLst/>
        </a:prstGeom>
        <a:solidFill>
          <a:schemeClr val="lt1">
            <a:alpha val="90000"/>
            <a:hueOff val="0"/>
            <a:satOff val="0"/>
            <a:lumOff val="0"/>
            <a:alphaOff val="0"/>
          </a:schemeClr>
        </a:solidFill>
        <a:ln w="12700" cap="flat" cmpd="sng" algn="ctr">
          <a:solidFill>
            <a:schemeClr val="accent3">
              <a:hueOff val="2710599"/>
              <a:satOff val="100000"/>
              <a:lumOff val="-14706"/>
              <a:alphaOff val="0"/>
            </a:schemeClr>
          </a:solidFill>
          <a:prstDash val="solid"/>
          <a:miter lim="800000"/>
        </a:ln>
        <a:effectLst/>
      </dsp:spPr>
      <dsp:style>
        <a:lnRef idx="2">
          <a:scrgbClr r="0" g="0" b="0"/>
        </a:lnRef>
        <a:fillRef idx="1">
          <a:scrgbClr r="0" g="0" b="0"/>
        </a:fillRef>
        <a:effectRef idx="0">
          <a:scrgbClr r="0" g="0" b="0"/>
        </a:effectRef>
        <a:fontRef idx="minor"/>
      </dsp:style>
    </dsp:sp>
    <dsp:sp modelId="{3FEB9FCD-3B54-44C3-92B0-046897248DB5}">
      <dsp:nvSpPr>
        <dsp:cNvPr id="0" name=""/>
        <dsp:cNvSpPr/>
      </dsp:nvSpPr>
      <dsp:spPr>
        <a:xfrm>
          <a:off x="483081" y="3446338"/>
          <a:ext cx="6763143" cy="708480"/>
        </a:xfrm>
        <a:prstGeom prst="round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5631" tIns="0" rIns="255631" bIns="0" numCol="1" spcCol="1270" anchor="ctr" anchorCtr="0">
          <a:noAutofit/>
        </a:bodyPr>
        <a:lstStyle/>
        <a:p>
          <a:pPr marL="0" lvl="0" indent="0" algn="l" defTabSz="977900">
            <a:lnSpc>
              <a:spcPct val="90000"/>
            </a:lnSpc>
            <a:spcBef>
              <a:spcPct val="0"/>
            </a:spcBef>
            <a:spcAft>
              <a:spcPct val="35000"/>
            </a:spcAft>
            <a:buNone/>
          </a:pPr>
          <a:r>
            <a:rPr lang="en-US" sz="2200" b="1" kern="1200" dirty="0"/>
            <a:t>EGSM approach is based on policy learning rather than on policy transfer</a:t>
          </a:r>
          <a:endParaRPr lang="en-GB" sz="2200" kern="1200" dirty="0"/>
        </a:p>
      </dsp:txBody>
      <dsp:txXfrm>
        <a:off x="517666" y="3480923"/>
        <a:ext cx="6693973" cy="63931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7BA0E9-D13A-410F-ADEF-BAD7A747E8B8}">
      <dsp:nvSpPr>
        <dsp:cNvPr id="0" name=""/>
        <dsp:cNvSpPr/>
      </dsp:nvSpPr>
      <dsp:spPr>
        <a:xfrm>
          <a:off x="0" y="80101"/>
          <a:ext cx="9253749" cy="87516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Specific focus on skills and qualifications, acquired in both formal and non formal contexts</a:t>
          </a:r>
          <a:endParaRPr lang="en-GB" sz="2200" kern="1200"/>
        </a:p>
      </dsp:txBody>
      <dsp:txXfrm>
        <a:off x="42722" y="122823"/>
        <a:ext cx="9168305" cy="789716"/>
      </dsp:txXfrm>
    </dsp:sp>
    <dsp:sp modelId="{FEE77AAC-0154-44AE-82CD-830F0379240D}">
      <dsp:nvSpPr>
        <dsp:cNvPr id="0" name=""/>
        <dsp:cNvSpPr/>
      </dsp:nvSpPr>
      <dsp:spPr>
        <a:xfrm>
          <a:off x="0" y="1018621"/>
          <a:ext cx="9253749" cy="875160"/>
        </a:xfrm>
        <a:prstGeom prst="roundRect">
          <a:avLst/>
        </a:prstGeom>
        <a:solidFill>
          <a:schemeClr val="accent2">
            <a:hueOff val="-727682"/>
            <a:satOff val="-4196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Three main stages of integration process</a:t>
          </a:r>
          <a:endParaRPr lang="en-GB" sz="2200" kern="1200"/>
        </a:p>
      </dsp:txBody>
      <dsp:txXfrm>
        <a:off x="42722" y="1061343"/>
        <a:ext cx="9168305" cy="789716"/>
      </dsp:txXfrm>
    </dsp:sp>
    <dsp:sp modelId="{6C4B7681-1095-4518-B8B6-73C1CC984FAF}">
      <dsp:nvSpPr>
        <dsp:cNvPr id="0" name=""/>
        <dsp:cNvSpPr/>
      </dsp:nvSpPr>
      <dsp:spPr>
        <a:xfrm>
          <a:off x="0" y="1893782"/>
          <a:ext cx="9253749" cy="8880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3807" tIns="27940" rIns="156464" bIns="27940" numCol="1" spcCol="1270" anchor="t" anchorCtr="0">
          <a:noAutofit/>
        </a:bodyPr>
        <a:lstStyle/>
        <a:p>
          <a:pPr marL="171450" lvl="1" indent="-171450" algn="l" defTabSz="755650">
            <a:lnSpc>
              <a:spcPct val="90000"/>
            </a:lnSpc>
            <a:spcBef>
              <a:spcPct val="0"/>
            </a:spcBef>
            <a:spcAft>
              <a:spcPct val="20000"/>
            </a:spcAft>
            <a:buFont typeface="+mj-lt"/>
            <a:buAutoNum type="romanUcPeriod"/>
          </a:pPr>
          <a:r>
            <a:rPr lang="en-US" sz="1700" kern="1200" dirty="0"/>
            <a:t>Skills’ assessment and profiling</a:t>
          </a:r>
          <a:endParaRPr lang="en-GB" sz="1700" kern="1200" dirty="0"/>
        </a:p>
        <a:p>
          <a:pPr marL="171450" lvl="1" indent="-171450" algn="l" defTabSz="755650">
            <a:lnSpc>
              <a:spcPct val="90000"/>
            </a:lnSpc>
            <a:spcBef>
              <a:spcPct val="0"/>
            </a:spcBef>
            <a:spcAft>
              <a:spcPct val="20000"/>
            </a:spcAft>
            <a:buFont typeface="+mj-lt"/>
            <a:buAutoNum type="romanUcPeriod"/>
          </a:pPr>
          <a:r>
            <a:rPr lang="en-US" sz="1700" kern="1200" dirty="0"/>
            <a:t>Skills development</a:t>
          </a:r>
          <a:endParaRPr lang="en-GB" sz="1700" kern="1200" dirty="0"/>
        </a:p>
        <a:p>
          <a:pPr marL="171450" lvl="1" indent="-171450" algn="l" defTabSz="755650">
            <a:lnSpc>
              <a:spcPct val="90000"/>
            </a:lnSpc>
            <a:spcBef>
              <a:spcPct val="0"/>
            </a:spcBef>
            <a:spcAft>
              <a:spcPct val="20000"/>
            </a:spcAft>
            <a:buFont typeface="+mj-lt"/>
            <a:buAutoNum type="romanUcPeriod"/>
          </a:pPr>
          <a:r>
            <a:rPr lang="en-US" sz="1700" kern="1200" dirty="0"/>
            <a:t>Skills matching and placement</a:t>
          </a:r>
          <a:endParaRPr lang="en-GB" sz="1700" kern="1200" dirty="0"/>
        </a:p>
      </dsp:txBody>
      <dsp:txXfrm>
        <a:off x="0" y="1893782"/>
        <a:ext cx="9253749" cy="888030"/>
      </dsp:txXfrm>
    </dsp:sp>
    <dsp:sp modelId="{E0ABBBE0-D6A5-4F0B-A8D6-64161CF589D8}">
      <dsp:nvSpPr>
        <dsp:cNvPr id="0" name=""/>
        <dsp:cNvSpPr/>
      </dsp:nvSpPr>
      <dsp:spPr>
        <a:xfrm>
          <a:off x="0" y="2781812"/>
          <a:ext cx="9253749" cy="875160"/>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The role of economic and social partners: a political and societal one</a:t>
          </a:r>
          <a:endParaRPr lang="en-GB" sz="2200" kern="1200"/>
        </a:p>
      </dsp:txBody>
      <dsp:txXfrm>
        <a:off x="42722" y="2824534"/>
        <a:ext cx="9168305" cy="78971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D7AF3B4-0560-4B46-A57C-E10D95DCDDA3}">
      <dsp:nvSpPr>
        <dsp:cNvPr id="0" name=""/>
        <dsp:cNvSpPr/>
      </dsp:nvSpPr>
      <dsp:spPr>
        <a:xfrm>
          <a:off x="0" y="46537"/>
          <a:ext cx="9254428" cy="83422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Tot. practices scouted: 21</a:t>
          </a:r>
          <a:endParaRPr lang="en-GB" sz="2100" kern="1200"/>
        </a:p>
      </dsp:txBody>
      <dsp:txXfrm>
        <a:off x="40724" y="87261"/>
        <a:ext cx="9172980" cy="752780"/>
      </dsp:txXfrm>
    </dsp:sp>
    <dsp:sp modelId="{B6F6C89F-DAF3-4061-A7FC-628A79DBCB4F}">
      <dsp:nvSpPr>
        <dsp:cNvPr id="0" name=""/>
        <dsp:cNvSpPr/>
      </dsp:nvSpPr>
      <dsp:spPr>
        <a:xfrm>
          <a:off x="0" y="880765"/>
          <a:ext cx="9254428" cy="554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3828" tIns="26670" rIns="149352" bIns="26670" numCol="1" spcCol="1270" anchor="t" anchorCtr="0">
          <a:noAutofit/>
        </a:bodyPr>
        <a:lstStyle/>
        <a:p>
          <a:pPr marL="171450" lvl="1" indent="-171450" algn="l" defTabSz="711200">
            <a:lnSpc>
              <a:spcPct val="90000"/>
            </a:lnSpc>
            <a:spcBef>
              <a:spcPct val="0"/>
            </a:spcBef>
            <a:spcAft>
              <a:spcPct val="20000"/>
            </a:spcAft>
            <a:buChar char="•"/>
          </a:pPr>
          <a:r>
            <a:rPr lang="en-US" sz="1600" kern="1200" dirty="0"/>
            <a:t>Mainly in AT, DE, SE, DK, IT</a:t>
          </a:r>
          <a:endParaRPr lang="en-GB" sz="1600" kern="1200" dirty="0"/>
        </a:p>
        <a:p>
          <a:pPr marL="171450" lvl="1" indent="-171450" algn="l" defTabSz="711200">
            <a:lnSpc>
              <a:spcPct val="90000"/>
            </a:lnSpc>
            <a:spcBef>
              <a:spcPct val="0"/>
            </a:spcBef>
            <a:spcAft>
              <a:spcPct val="20000"/>
            </a:spcAft>
            <a:buChar char="•"/>
          </a:pPr>
          <a:r>
            <a:rPr lang="en-US" sz="1600" kern="1200"/>
            <a:t>None in FR, NL and UK</a:t>
          </a:r>
          <a:endParaRPr lang="en-GB" sz="1600" kern="1200"/>
        </a:p>
      </dsp:txBody>
      <dsp:txXfrm>
        <a:off x="0" y="880765"/>
        <a:ext cx="9254428" cy="554242"/>
      </dsp:txXfrm>
    </dsp:sp>
    <dsp:sp modelId="{E8EEBEE7-6BDF-49C5-A8E4-BB0F298D2FCA}">
      <dsp:nvSpPr>
        <dsp:cNvPr id="0" name=""/>
        <dsp:cNvSpPr/>
      </dsp:nvSpPr>
      <dsp:spPr>
        <a:xfrm>
          <a:off x="0" y="1435007"/>
          <a:ext cx="9254428" cy="834228"/>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dirty="0"/>
            <a:t>Great variety of size, resources allocated and target</a:t>
          </a:r>
          <a:endParaRPr lang="en-GB" sz="2100" kern="1200" dirty="0"/>
        </a:p>
      </dsp:txBody>
      <dsp:txXfrm>
        <a:off x="40724" y="1475731"/>
        <a:ext cx="9172980" cy="752780"/>
      </dsp:txXfrm>
    </dsp:sp>
    <dsp:sp modelId="{7D739D41-5DB6-401E-A906-37C6A4B3A196}">
      <dsp:nvSpPr>
        <dsp:cNvPr id="0" name=""/>
        <dsp:cNvSpPr/>
      </dsp:nvSpPr>
      <dsp:spPr>
        <a:xfrm>
          <a:off x="0" y="2329716"/>
          <a:ext cx="9254428" cy="834228"/>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Only few practices intervene in all the main stages of the labour market integration process</a:t>
          </a:r>
          <a:endParaRPr lang="en-GB" sz="2100" kern="1200"/>
        </a:p>
      </dsp:txBody>
      <dsp:txXfrm>
        <a:off x="40724" y="2370440"/>
        <a:ext cx="9172980" cy="752780"/>
      </dsp:txXfrm>
    </dsp:sp>
    <dsp:sp modelId="{6AFEFE50-D534-4A89-9328-A029DCF8B6F3}">
      <dsp:nvSpPr>
        <dsp:cNvPr id="0" name=""/>
        <dsp:cNvSpPr/>
      </dsp:nvSpPr>
      <dsp:spPr>
        <a:xfrm>
          <a:off x="0" y="3224424"/>
          <a:ext cx="9254428" cy="834228"/>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l" defTabSz="933450">
            <a:lnSpc>
              <a:spcPct val="90000"/>
            </a:lnSpc>
            <a:spcBef>
              <a:spcPct val="0"/>
            </a:spcBef>
            <a:spcAft>
              <a:spcPct val="35000"/>
            </a:spcAft>
            <a:buNone/>
          </a:pPr>
          <a:r>
            <a:rPr lang="en-US" sz="2100" kern="1200"/>
            <a:t>Multi-stakeholder approach highly variable and uncoordinated</a:t>
          </a:r>
          <a:endParaRPr lang="en-GB" sz="2100" kern="1200"/>
        </a:p>
      </dsp:txBody>
      <dsp:txXfrm>
        <a:off x="40724" y="3265148"/>
        <a:ext cx="9172980" cy="75278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A9BD80-509A-44D6-983F-2F1F59B2D125}">
      <dsp:nvSpPr>
        <dsp:cNvPr id="0" name=""/>
        <dsp:cNvSpPr/>
      </dsp:nvSpPr>
      <dsp:spPr>
        <a:xfrm>
          <a:off x="2617298" y="0"/>
          <a:ext cx="4427036" cy="4427036"/>
        </a:xfrm>
        <a:prstGeom prst="quadArrow">
          <a:avLst>
            <a:gd name="adj1" fmla="val 2000"/>
            <a:gd name="adj2" fmla="val 4000"/>
            <a:gd name="adj3" fmla="val 5000"/>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E58C778-7C82-4FF8-8CC1-2F64F33BD987}">
      <dsp:nvSpPr>
        <dsp:cNvPr id="0" name=""/>
        <dsp:cNvSpPr/>
      </dsp:nvSpPr>
      <dsp:spPr>
        <a:xfrm>
          <a:off x="2905055" y="287757"/>
          <a:ext cx="1770814" cy="1770814"/>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dirty="0"/>
            <a:t>Measures should consider and affect different stages of the </a:t>
          </a:r>
          <a:r>
            <a:rPr lang="en-GB" sz="1500" b="1" kern="1200" dirty="0"/>
            <a:t>inclusion process </a:t>
          </a:r>
          <a:r>
            <a:rPr lang="en-GB" sz="1500" kern="1200" dirty="0"/>
            <a:t>in a comprehensive and coherent way</a:t>
          </a:r>
        </a:p>
      </dsp:txBody>
      <dsp:txXfrm>
        <a:off x="2991499" y="374201"/>
        <a:ext cx="1597926" cy="1597926"/>
      </dsp:txXfrm>
    </dsp:sp>
    <dsp:sp modelId="{2A840F3B-C51B-49FE-9402-6E0B7AD61C6D}">
      <dsp:nvSpPr>
        <dsp:cNvPr id="0" name=""/>
        <dsp:cNvSpPr/>
      </dsp:nvSpPr>
      <dsp:spPr>
        <a:xfrm>
          <a:off x="4985762" y="287757"/>
          <a:ext cx="1770814" cy="1770814"/>
        </a:xfrm>
        <a:prstGeom prst="roundRect">
          <a:avLst/>
        </a:prstGeom>
        <a:solidFill>
          <a:schemeClr val="accent2">
            <a:hueOff val="-485121"/>
            <a:satOff val="-27976"/>
            <a:lumOff val="287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They should be embedded in a </a:t>
          </a:r>
          <a:r>
            <a:rPr lang="en-GB" sz="1500" b="1" kern="1200"/>
            <a:t>long-term and societal development perspective</a:t>
          </a:r>
          <a:endParaRPr lang="en-GB" sz="1500" kern="1200"/>
        </a:p>
      </dsp:txBody>
      <dsp:txXfrm>
        <a:off x="5072206" y="374201"/>
        <a:ext cx="1597926" cy="1597926"/>
      </dsp:txXfrm>
    </dsp:sp>
    <dsp:sp modelId="{2382095B-F059-43B6-9ED3-8AC9B33F8582}">
      <dsp:nvSpPr>
        <dsp:cNvPr id="0" name=""/>
        <dsp:cNvSpPr/>
      </dsp:nvSpPr>
      <dsp:spPr>
        <a:xfrm>
          <a:off x="2905055" y="2368464"/>
          <a:ext cx="1770814" cy="1770814"/>
        </a:xfrm>
        <a:prstGeom prst="roundRect">
          <a:avLst/>
        </a:prstGeom>
        <a:solidFill>
          <a:schemeClr val="accent2">
            <a:hueOff val="-970242"/>
            <a:satOff val="-55952"/>
            <a:lumOff val="575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b="1" kern="1200"/>
            <a:t>All relevant actors </a:t>
          </a:r>
          <a:r>
            <a:rPr lang="en-GB" sz="1500" kern="1200"/>
            <a:t>need to be involved from the outset</a:t>
          </a:r>
        </a:p>
      </dsp:txBody>
      <dsp:txXfrm>
        <a:off x="2991499" y="2454908"/>
        <a:ext cx="1597926" cy="1597926"/>
      </dsp:txXfrm>
    </dsp:sp>
    <dsp:sp modelId="{A4C48BD5-0B43-47CA-B4DA-68673D455510}">
      <dsp:nvSpPr>
        <dsp:cNvPr id="0" name=""/>
        <dsp:cNvSpPr/>
      </dsp:nvSpPr>
      <dsp:spPr>
        <a:xfrm>
          <a:off x="4985762" y="2368464"/>
          <a:ext cx="1770814" cy="1770814"/>
        </a:xfrm>
        <a:prstGeom prst="roundRect">
          <a:avLst/>
        </a:prstGeom>
        <a:solidFill>
          <a:schemeClr val="accent2">
            <a:hueOff val="-1455363"/>
            <a:satOff val="-83928"/>
            <a:lumOff val="862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GB" sz="1500" kern="1200"/>
            <a:t>More </a:t>
          </a:r>
          <a:r>
            <a:rPr lang="en-GB" sz="1500" b="1" kern="1200"/>
            <a:t>innovative solutions </a:t>
          </a:r>
          <a:r>
            <a:rPr lang="en-GB" sz="1500" kern="1200"/>
            <a:t>are required</a:t>
          </a:r>
        </a:p>
      </dsp:txBody>
      <dsp:txXfrm>
        <a:off x="5072206" y="2454908"/>
        <a:ext cx="1597926" cy="159792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C5ECD9-F6C9-45F5-A058-7295970E521C}">
      <dsp:nvSpPr>
        <dsp:cNvPr id="0" name=""/>
        <dsp:cNvSpPr/>
      </dsp:nvSpPr>
      <dsp:spPr>
        <a:xfrm>
          <a:off x="2617298" y="0"/>
          <a:ext cx="4427036" cy="4427036"/>
        </a:xfrm>
        <a:prstGeom prst="quadArrow">
          <a:avLst>
            <a:gd name="adj1" fmla="val 2000"/>
            <a:gd name="adj2" fmla="val 4000"/>
            <a:gd name="adj3" fmla="val 5000"/>
          </a:avLst>
        </a:prstGeom>
        <a:solidFill>
          <a:schemeClr val="accent3">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5827847-42CE-4439-A75F-4554161CD976}">
      <dsp:nvSpPr>
        <dsp:cNvPr id="0" name=""/>
        <dsp:cNvSpPr/>
      </dsp:nvSpPr>
      <dsp:spPr>
        <a:xfrm>
          <a:off x="2905055" y="287757"/>
          <a:ext cx="1770814" cy="1770814"/>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The </a:t>
          </a:r>
          <a:r>
            <a:rPr lang="en-GB" sz="1200" b="1" kern="1200"/>
            <a:t>training</a:t>
          </a:r>
          <a:r>
            <a:rPr lang="en-GB" sz="1200" kern="1200"/>
            <a:t> provided for beneficiaries should be in line with national standards and lead to a formal validation/certification at the end</a:t>
          </a:r>
        </a:p>
      </dsp:txBody>
      <dsp:txXfrm>
        <a:off x="2991499" y="374201"/>
        <a:ext cx="1597926" cy="1597926"/>
      </dsp:txXfrm>
    </dsp:sp>
    <dsp:sp modelId="{C88062D5-CFB5-401E-BE67-1A5F3FABBF09}">
      <dsp:nvSpPr>
        <dsp:cNvPr id="0" name=""/>
        <dsp:cNvSpPr/>
      </dsp:nvSpPr>
      <dsp:spPr>
        <a:xfrm>
          <a:off x="4985762" y="287757"/>
          <a:ext cx="1770814" cy="1770814"/>
        </a:xfrm>
        <a:prstGeom prst="roundRect">
          <a:avLst/>
        </a:prstGeom>
        <a:solidFill>
          <a:schemeClr val="accent3">
            <a:hueOff val="903533"/>
            <a:satOff val="33333"/>
            <a:lumOff val="-490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t>Employers</a:t>
          </a:r>
          <a:r>
            <a:rPr lang="en-GB" sz="1200" kern="1200"/>
            <a:t> to be involved in the validation process</a:t>
          </a:r>
        </a:p>
      </dsp:txBody>
      <dsp:txXfrm>
        <a:off x="5072206" y="374201"/>
        <a:ext cx="1597926" cy="1597926"/>
      </dsp:txXfrm>
    </dsp:sp>
    <dsp:sp modelId="{78E1F31C-F863-4E63-B9C4-16E4D4B11265}">
      <dsp:nvSpPr>
        <dsp:cNvPr id="0" name=""/>
        <dsp:cNvSpPr/>
      </dsp:nvSpPr>
      <dsp:spPr>
        <a:xfrm>
          <a:off x="2905055" y="2368464"/>
          <a:ext cx="1770814" cy="1770814"/>
        </a:xfrm>
        <a:prstGeom prst="roundRect">
          <a:avLst/>
        </a:prstGeom>
        <a:solidFill>
          <a:schemeClr val="accent3">
            <a:hueOff val="1807066"/>
            <a:satOff val="66667"/>
            <a:lumOff val="-980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The criteria for the </a:t>
          </a:r>
          <a:r>
            <a:rPr lang="en-GB" sz="1200" b="1" kern="1200"/>
            <a:t>selection of beneficiaries </a:t>
          </a:r>
          <a:r>
            <a:rPr lang="en-GB" sz="1200" kern="1200"/>
            <a:t>should be necessarily adapted to specific national and local contexts</a:t>
          </a:r>
        </a:p>
      </dsp:txBody>
      <dsp:txXfrm>
        <a:off x="2991499" y="2454908"/>
        <a:ext cx="1597926" cy="1597926"/>
      </dsp:txXfrm>
    </dsp:sp>
    <dsp:sp modelId="{7BDB1FB3-0570-4A85-9A5D-1EC96982DBBE}">
      <dsp:nvSpPr>
        <dsp:cNvPr id="0" name=""/>
        <dsp:cNvSpPr/>
      </dsp:nvSpPr>
      <dsp:spPr>
        <a:xfrm>
          <a:off x="4985762" y="2368464"/>
          <a:ext cx="1770814" cy="1770814"/>
        </a:xfrm>
        <a:prstGeom prst="round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kern="1200"/>
            <a:t>Provide opportunities for EU mutual learning and </a:t>
          </a:r>
          <a:r>
            <a:rPr lang="en-GB" sz="1200" b="1" kern="1200"/>
            <a:t>exchange</a:t>
          </a:r>
          <a:r>
            <a:rPr lang="en-GB" sz="1200" kern="1200"/>
            <a:t> of experiences among all the actors involved</a:t>
          </a:r>
        </a:p>
      </dsp:txBody>
      <dsp:txXfrm>
        <a:off x="5072206" y="2454908"/>
        <a:ext cx="1597926" cy="1597926"/>
      </dsp:txXfrm>
    </dsp:sp>
  </dsp:spTree>
</dsp:drawing>
</file>

<file path=ppt/diagrams/layout1.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layout7.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F0A114-D1FA-459A-B805-1E6327E78A89}" type="datetimeFigureOut">
              <a:rPr lang="en-GB" smtClean="0"/>
              <a:t>24/09/2018</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CBEABD-FA7C-4C09-AFD0-51C9EEC99D86}" type="slidenum">
              <a:rPr lang="en-GB" smtClean="0"/>
              <a:t>‹#›</a:t>
            </a:fld>
            <a:endParaRPr lang="en-GB"/>
          </a:p>
        </p:txBody>
      </p:sp>
    </p:spTree>
    <p:extLst>
      <p:ext uri="{BB962C8B-B14F-4D97-AF65-F5344CB8AC3E}">
        <p14:creationId xmlns:p14="http://schemas.microsoft.com/office/powerpoint/2010/main" val="2906847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1</a:t>
            </a:fld>
            <a:endParaRPr lang="en-GB"/>
          </a:p>
        </p:txBody>
      </p:sp>
    </p:spTree>
    <p:extLst>
      <p:ext uri="{BB962C8B-B14F-4D97-AF65-F5344CB8AC3E}">
        <p14:creationId xmlns:p14="http://schemas.microsoft.com/office/powerpoint/2010/main" val="1234382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10</a:t>
            </a:fld>
            <a:endParaRPr lang="en-GB"/>
          </a:p>
        </p:txBody>
      </p:sp>
    </p:spTree>
    <p:extLst>
      <p:ext uri="{BB962C8B-B14F-4D97-AF65-F5344CB8AC3E}">
        <p14:creationId xmlns:p14="http://schemas.microsoft.com/office/powerpoint/2010/main" val="10865814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i="0" u="none" strike="noStrike" kern="1200" baseline="0" dirty="0">
              <a:solidFill>
                <a:schemeClr val="tx1"/>
              </a:solidFill>
              <a:latin typeface="+mn-lt"/>
              <a:ea typeface="+mn-ea"/>
              <a:cs typeface="+mn-cs"/>
            </a:endParaRPr>
          </a:p>
          <a:p>
            <a:r>
              <a:rPr lang="en-GB" sz="1200" b="1" i="0" u="sng" strike="noStrike" kern="1200" baseline="0" dirty="0">
                <a:solidFill>
                  <a:schemeClr val="tx1"/>
                </a:solidFill>
                <a:latin typeface="+mn-lt"/>
                <a:ea typeface="+mn-ea"/>
                <a:cs typeface="+mn-cs"/>
              </a:rPr>
              <a:t>Preselection of candidates</a:t>
            </a:r>
            <a:r>
              <a:rPr lang="en-GB" sz="1200" b="0" i="0" u="none" strike="noStrike" kern="1200" baseline="0" dirty="0">
                <a:solidFill>
                  <a:schemeClr val="tx1"/>
                </a:solidFill>
                <a:latin typeface="+mn-lt"/>
                <a:ea typeface="+mn-ea"/>
                <a:cs typeface="+mn-cs"/>
              </a:rPr>
              <a:t>: Considering the differing situations in the EU Member States as to the numbers of PSBs present and the conditions under which they can participate in the local labour market, the EGSM believes that it is useful to identify a minimum number of criteria that could be widely used and that would allow stakeholders from different countries to do a reality check; and based on that reality check proceed with the integration of PSBs in the labour market. Such criteria could be, for instance: the beneficiaries’ probability of being granted some form of international protection, their willingness to participate in the labour market, educational background etc. The willingness to find a job in the host country could be tested with a questionnaire the PSB has to complete. This questionnaire could also comprise elements for a psychological assessment when relevant for the type of employment, but in full respect of the dignity and privacy of the worker.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individual assistance by a qualified intermediary, questionnaires.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typically, relevant actors in this stage will be those involved in labour orientation processes (public/private employment agencies, Chambers, NGOs and managers of reception facilities, etc.)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b. </a:t>
            </a:r>
            <a:r>
              <a:rPr lang="en-GB" sz="1200" b="1" i="0" u="none" strike="noStrike" kern="1200" baseline="0" dirty="0">
                <a:solidFill>
                  <a:schemeClr val="tx1"/>
                </a:solidFill>
                <a:latin typeface="+mn-lt"/>
                <a:ea typeface="+mn-ea"/>
                <a:cs typeface="+mn-cs"/>
              </a:rPr>
              <a:t>Skills identification and first orientation process</a:t>
            </a:r>
            <a:r>
              <a:rPr lang="en-GB" sz="1200" b="0" i="0" u="none" strike="noStrike" kern="1200" baseline="0" dirty="0">
                <a:solidFill>
                  <a:schemeClr val="tx1"/>
                </a:solidFill>
                <a:latin typeface="+mn-lt"/>
                <a:ea typeface="+mn-ea"/>
                <a:cs typeface="+mn-cs"/>
              </a:rPr>
              <a:t>: A first skills identification and assessment is to be done with PSBs as early as possible when the PSBs arrive in their country of settlement. This will lay the basis for further action in terms of training/employment.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personal guidance and electronic tools should be used whenever possible. The EC profiling tool would be a good starting point, as it allows for a very first mapping of the person’s skills. At a second stage, more detailed tools, allowing for sector or occupation related skills to be tested and validated should be used in order to assess and recognize the individual’s skills and determine the level of training needed in the relevant sector/occupation.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Public employment agencies, employers’ organizations, trade union organizations, Chambers, other partners from the economic or academic world who can contribute to the process.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c. </a:t>
            </a:r>
            <a:r>
              <a:rPr lang="en-GB" sz="1200" b="1" i="0" u="none" strike="noStrike" kern="1200" baseline="0" dirty="0">
                <a:solidFill>
                  <a:schemeClr val="tx1"/>
                </a:solidFill>
                <a:latin typeface="+mn-lt"/>
                <a:ea typeface="+mn-ea"/>
                <a:cs typeface="+mn-cs"/>
              </a:rPr>
              <a:t>Basic training</a:t>
            </a:r>
            <a:r>
              <a:rPr lang="en-GB" sz="1200" b="0" i="0" u="none" strike="noStrike" kern="1200" baseline="0" dirty="0">
                <a:solidFill>
                  <a:schemeClr val="tx1"/>
                </a:solidFill>
                <a:latin typeface="+mn-lt"/>
                <a:ea typeface="+mn-ea"/>
                <a:cs typeface="+mn-cs"/>
              </a:rPr>
              <a:t>: Language, cultural, legal, general employment related: PSBs should be prepared to access the labour market as soon as possible, based on the pre-selection process described above. A first phase of “pre-job” training would comprise language courses, also related to the technical language necessary in specific sectors/occupation; civic education courses, including key aspects of rights and duties for workers and job-seekers; and first level professional training.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personalised assistance, electronic tools, internet-based learning, classroom training.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a large range of actors can intervene at this stage from public training institutions to academia, to private training providers, as well as economic and social partners, or NGOs.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d. </a:t>
            </a:r>
            <a:r>
              <a:rPr lang="en-GB" sz="1200" b="1" i="0" u="none" strike="noStrike" kern="1200" baseline="0" dirty="0">
                <a:solidFill>
                  <a:schemeClr val="tx1"/>
                </a:solidFill>
                <a:latin typeface="+mn-lt"/>
                <a:ea typeface="+mn-ea"/>
                <a:cs typeface="+mn-cs"/>
              </a:rPr>
              <a:t>Job training</a:t>
            </a:r>
            <a:r>
              <a:rPr lang="en-GB" sz="1200" b="0" i="0" u="none" strike="noStrike" kern="1200" baseline="0" dirty="0">
                <a:solidFill>
                  <a:schemeClr val="tx1"/>
                </a:solidFill>
                <a:latin typeface="+mn-lt"/>
                <a:ea typeface="+mn-ea"/>
                <a:cs typeface="+mn-cs"/>
              </a:rPr>
              <a:t>: after an initial professional training, PSBs access to traineeships or apprenticeships for on-the-job training should be greater. This could in turn lead to PSBs acquiring an official job title and ideally a job. In the case of on-the-job training, additional individualised support is often needed so that the chances for a smooth integration are enhanced. The on-the-job training should be implemented in accordance with the legal framework in place for professional training. It is essential that the results of on-the-job training are certified and therefore portable in order to enhance subsequent employability.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personalized assistance (e.g. coaching or mentoring), e-learning tools, classroom training, in-company training, internships, vocational education and training.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qualified actors (trainers, mentors) should be involved and activated, in line with the legal framework determining professional training in each country (In many countries Chambers in particular are playing an active role in this field).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e. </a:t>
            </a:r>
            <a:r>
              <a:rPr lang="en-GB" sz="1200" b="1" i="0" u="none" strike="noStrike" kern="1200" baseline="0" dirty="0">
                <a:solidFill>
                  <a:schemeClr val="tx1"/>
                </a:solidFill>
                <a:latin typeface="+mn-lt"/>
                <a:ea typeface="+mn-ea"/>
                <a:cs typeface="+mn-cs"/>
              </a:rPr>
              <a:t>Access to the labour market</a:t>
            </a:r>
            <a:r>
              <a:rPr lang="en-GB" sz="1200" b="0" i="0" u="none" strike="noStrike" kern="1200" baseline="0" dirty="0">
                <a:solidFill>
                  <a:schemeClr val="tx1"/>
                </a:solidFill>
                <a:latin typeface="+mn-lt"/>
                <a:ea typeface="+mn-ea"/>
                <a:cs typeface="+mn-cs"/>
              </a:rPr>
              <a:t>: After the PSBs successfully conclude their training, it is assessed together with the enterprise whether the training can lead to a temporary or permanent job in the company where the training took place. In case the training cannot lead to a job in the enterprise, the PSBs are guided to the relevant employment services for further assistance (identifying employment opportunities in other enterprises).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Individual evaluation sessions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Counsellors (from Chambers, employers’ organisations, trade unions, private counsellors, public employment agencies…) </a:t>
            </a:r>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11</a:t>
            </a:fld>
            <a:endParaRPr lang="en-GB"/>
          </a:p>
        </p:txBody>
      </p:sp>
    </p:spTree>
    <p:extLst>
      <p:ext uri="{BB962C8B-B14F-4D97-AF65-F5344CB8AC3E}">
        <p14:creationId xmlns:p14="http://schemas.microsoft.com/office/powerpoint/2010/main" val="1740618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a. </a:t>
            </a:r>
            <a:r>
              <a:rPr lang="en-GB" sz="1200" b="1" i="0" u="none" strike="noStrike" kern="1200" baseline="0" dirty="0">
                <a:solidFill>
                  <a:schemeClr val="tx1"/>
                </a:solidFill>
                <a:latin typeface="+mn-lt"/>
                <a:ea typeface="+mn-ea"/>
                <a:cs typeface="+mn-cs"/>
              </a:rPr>
              <a:t>Mapping of labour and skills needs</a:t>
            </a:r>
            <a:r>
              <a:rPr lang="en-GB" sz="1200" b="0" i="0" u="none" strike="noStrike" kern="1200" baseline="0" dirty="0">
                <a:solidFill>
                  <a:schemeClr val="tx1"/>
                </a:solidFill>
                <a:latin typeface="+mn-lt"/>
                <a:ea typeface="+mn-ea"/>
                <a:cs typeface="+mn-cs"/>
              </a:rPr>
              <a:t>: This step can be completed in different ways: </a:t>
            </a:r>
          </a:p>
          <a:p>
            <a:r>
              <a:rPr lang="en-GB" sz="1200" b="0" i="0" u="none" strike="noStrike" kern="1200" baseline="0" dirty="0">
                <a:solidFill>
                  <a:schemeClr val="tx1"/>
                </a:solidFill>
                <a:latin typeface="+mn-lt"/>
                <a:ea typeface="+mn-ea"/>
                <a:cs typeface="+mn-cs"/>
              </a:rPr>
              <a:t>o Looking at local/regional/national employment forecasts, </a:t>
            </a:r>
          </a:p>
          <a:p>
            <a:r>
              <a:rPr lang="en-GB" sz="1200" b="0" i="0" u="none" strike="noStrike" kern="1200" baseline="0" dirty="0">
                <a:solidFill>
                  <a:schemeClr val="tx1"/>
                </a:solidFill>
                <a:latin typeface="+mn-lt"/>
                <a:ea typeface="+mn-ea"/>
                <a:cs typeface="+mn-cs"/>
              </a:rPr>
              <a:t>o Looking at sector level skills and labour needs </a:t>
            </a:r>
          </a:p>
          <a:p>
            <a:r>
              <a:rPr lang="en-GB" sz="1200" b="0" i="0" u="none" strike="noStrike" kern="1200" baseline="0" dirty="0">
                <a:solidFill>
                  <a:schemeClr val="tx1"/>
                </a:solidFill>
                <a:latin typeface="+mn-lt"/>
                <a:ea typeface="+mn-ea"/>
                <a:cs typeface="+mn-cs"/>
              </a:rPr>
              <a:t>o Surveying enterprises about their skills needs and asking them whether they could identify opportunities for offering traineeships, apprenticeships, work.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employment statistics, public employment offices, job vacancies, individual interviews with enterprises, ad-hoc surveys, etc.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Employers organisations, Chambers, trade unions, public employment offices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b. Identification of enterprises willing to employ PSBs and development of a network: It will be useful to clearly identify enterprises which are in principle willing to employ PSBs and develop a network. Within that network enterprises could exchange experiences and discuss common issues linked to the employment of refugees/migrants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information sessions, individual contacts (via phone, mail, e-mail…), web based information, printed documentation, electronic networking platforms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Employers organisations, Chambers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c. Training and Counselling for enterprises about legal or workplace related aspects: For the PSBs to become well integrated in the workplace, it is relevant to prepare the enterprise prior to their arrival. The preparation process will involve all enterprise levels, from the management over the employees’ representatives (where applicable) to the staff. First of all, the legal aspects linked to employing PSBs should be explained/clarified. Besides the legal aspects, awareness should also be raised about the cultural background of the individuals joining the enterprise, particularly if they have been in the host country for a short while only and are not yet fully familiar with the local modus operandi. Raising awareness among enterprise staff about the cultural background of the refugees will also contribute to a better understanding of the situation and enhance the chances for exchange.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classroom training, in situ training, information sessions, individual and group discussions…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Chambers, employers’ organisations, trade unions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d. </a:t>
            </a:r>
            <a:r>
              <a:rPr lang="en-GB" sz="1200" b="1" i="0" u="none" strike="noStrike" kern="1200" baseline="0" dirty="0">
                <a:solidFill>
                  <a:schemeClr val="tx1"/>
                </a:solidFill>
                <a:latin typeface="+mn-lt"/>
                <a:ea typeface="+mn-ea"/>
                <a:cs typeface="+mn-cs"/>
              </a:rPr>
              <a:t>Matching refugee/migrant and enterprise for training, internship</a:t>
            </a:r>
            <a:r>
              <a:rPr lang="en-GB" sz="1200" b="0" i="0" u="none" strike="noStrike" kern="1200" baseline="0" dirty="0">
                <a:solidFill>
                  <a:schemeClr val="tx1"/>
                </a:solidFill>
                <a:latin typeface="+mn-lt"/>
                <a:ea typeface="+mn-ea"/>
                <a:cs typeface="+mn-cs"/>
              </a:rPr>
              <a:t>: This step is done based on the enterprise’s needs analysis and the skills profile of the PSBs. The type of training is agreed on between the enterprise and the PSBs based on the former’s needs and the latter’s skills level and interest for the offered opportunity.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personal interviews, job fairs, matching events, counselling, mentoring…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Chambers, public employment agencies, employers’ organisations, enterprise networks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e. </a:t>
            </a:r>
            <a:r>
              <a:rPr lang="en-GB" sz="1200" b="1" i="0" u="none" strike="noStrike" kern="1200" baseline="0" dirty="0">
                <a:solidFill>
                  <a:schemeClr val="tx1"/>
                </a:solidFill>
                <a:latin typeface="+mn-lt"/>
                <a:ea typeface="+mn-ea"/>
                <a:cs typeface="+mn-cs"/>
              </a:rPr>
              <a:t>Mentoring enterprises during the training process</a:t>
            </a:r>
            <a:r>
              <a:rPr lang="en-GB" sz="1200" b="0" i="0" u="none" strike="noStrike" kern="1200" baseline="0" dirty="0">
                <a:solidFill>
                  <a:schemeClr val="tx1"/>
                </a:solidFill>
                <a:latin typeface="+mn-lt"/>
                <a:ea typeface="+mn-ea"/>
                <a:cs typeface="+mn-cs"/>
              </a:rPr>
              <a:t>: During the integration process, the enterprise might face difficulties with the PSBs due to the latter’s cultural background and adaptation capacity. In that case, it will be good for both enterprise and PSBs to benefit from individualised mentoring in order to overcome the difficulties.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individual counselling (mentoring) </a:t>
            </a:r>
          </a:p>
          <a:p>
            <a:r>
              <a:rPr lang="en-GB" sz="1200" b="0" i="1" u="none" strike="noStrike" kern="1200" baseline="0" dirty="0">
                <a:solidFill>
                  <a:schemeClr val="tx1"/>
                </a:solidFill>
                <a:latin typeface="+mn-lt"/>
                <a:ea typeface="+mn-ea"/>
                <a:cs typeface="+mn-cs"/>
              </a:rPr>
              <a:t>Actors: </a:t>
            </a:r>
            <a:r>
              <a:rPr lang="en-GB" sz="1200" b="0" i="0" u="none" strike="noStrike" kern="1200" baseline="0" dirty="0">
                <a:solidFill>
                  <a:schemeClr val="tx1"/>
                </a:solidFill>
                <a:latin typeface="+mn-lt"/>
                <a:ea typeface="+mn-ea"/>
                <a:cs typeface="+mn-cs"/>
              </a:rPr>
              <a:t>Counsellors from Chambers, employers’ organisations, trade unions… trained in PSBs employment questions, in conflict resolution and diversity management. ng to employ PSBs and development of a network: It will be useful to clearly identify enterprises which are in principle willing to employ PSBs and develop a network. Within that network, </a:t>
            </a:r>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12</a:t>
            </a:fld>
            <a:endParaRPr lang="en-GB"/>
          </a:p>
        </p:txBody>
      </p:sp>
    </p:spTree>
    <p:extLst>
      <p:ext uri="{BB962C8B-B14F-4D97-AF65-F5344CB8AC3E}">
        <p14:creationId xmlns:p14="http://schemas.microsoft.com/office/powerpoint/2010/main" val="391684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Two main categories of intermediaries for the LABOUR-INT approach are suggested considering: those who are active in the labour market preparation and are independent from the stakeholders of the LABOUR-INT project (i.e. public/private counsellors, NGOs…) and those inside enterprises. </a:t>
            </a:r>
          </a:p>
          <a:p>
            <a:r>
              <a:rPr lang="en-GB" sz="1200" b="0" i="0" u="none" strike="noStrike" kern="1200" baseline="0" dirty="0">
                <a:solidFill>
                  <a:schemeClr val="tx1"/>
                </a:solidFill>
                <a:latin typeface="+mn-lt"/>
                <a:ea typeface="+mn-ea"/>
                <a:cs typeface="+mn-cs"/>
              </a:rPr>
              <a:t>It is difficult to define precisely the category of “independent” intermediaries as their nature/type will vary from country to country, as well as the type of intervention they offer during the integration chain. They should be closely associated to the integration process in order to maximise the opportunities for the PSBs to be successfully integrated into the labour market while taking into account the PS</a:t>
            </a:r>
          </a:p>
          <a:p>
            <a:r>
              <a:rPr lang="en-GB" sz="1200" b="0" i="0" u="none" strike="noStrike" kern="1200" baseline="0" dirty="0">
                <a:solidFill>
                  <a:schemeClr val="tx1"/>
                </a:solidFill>
                <a:latin typeface="+mn-lt"/>
                <a:ea typeface="+mn-ea"/>
                <a:cs typeface="+mn-cs"/>
              </a:rPr>
              <a:t>Intermediaries inside enterprises would typically be trade union representatives or specific counsellors (whether private or public) who would contribute to the successful integration of the target group into the labour market. </a:t>
            </a:r>
          </a:p>
          <a:p>
            <a:r>
              <a:rPr lang="en-GB" sz="1200" b="0" i="0" u="none" strike="noStrike" kern="1200" baseline="0" dirty="0">
                <a:solidFill>
                  <a:schemeClr val="tx1"/>
                </a:solidFill>
                <a:latin typeface="+mn-lt"/>
                <a:ea typeface="+mn-ea"/>
                <a:cs typeface="+mn-cs"/>
              </a:rPr>
              <a:t>The steps indicated hereafter would apply to both categories. </a:t>
            </a:r>
          </a:p>
          <a:p>
            <a:r>
              <a:rPr lang="en-GB" sz="1200" b="0" i="0" u="none" strike="noStrike" kern="1200" baseline="0" dirty="0">
                <a:solidFill>
                  <a:schemeClr val="tx1"/>
                </a:solidFill>
                <a:latin typeface="+mn-lt"/>
                <a:ea typeface="+mn-ea"/>
                <a:cs typeface="+mn-cs"/>
              </a:rPr>
              <a:t>a. </a:t>
            </a:r>
            <a:r>
              <a:rPr lang="en-GB" sz="1200" b="1" i="0" u="none" strike="noStrike" kern="1200" baseline="0" dirty="0">
                <a:solidFill>
                  <a:schemeClr val="tx1"/>
                </a:solidFill>
                <a:latin typeface="+mn-lt"/>
                <a:ea typeface="+mn-ea"/>
                <a:cs typeface="+mn-cs"/>
              </a:rPr>
              <a:t>Information and awareness raising about the specificities of the integration process</a:t>
            </a:r>
            <a:r>
              <a:rPr lang="en-GB" sz="1200" b="0" i="0" u="none" strike="noStrike" kern="1200" baseline="0" dirty="0">
                <a:solidFill>
                  <a:schemeClr val="tx1"/>
                </a:solidFill>
                <a:latin typeface="+mn-lt"/>
                <a:ea typeface="+mn-ea"/>
                <a:cs typeface="+mn-cs"/>
              </a:rPr>
              <a:t>: Intermediaries should be made aware that they play a relevant role in the integration process, alongside the other actors. By offering adequate/inadequate advice to PSBs, they will contribute to shaping the success or failure of the integration process. </a:t>
            </a:r>
          </a:p>
          <a:p>
            <a:r>
              <a:rPr lang="en-GB" sz="1200" b="0" i="1" u="none" strike="noStrike" kern="1200" baseline="0" dirty="0">
                <a:solidFill>
                  <a:schemeClr val="tx1"/>
                </a:solidFill>
                <a:latin typeface="+mn-lt"/>
                <a:ea typeface="+mn-ea"/>
                <a:cs typeface="+mn-cs"/>
              </a:rPr>
              <a:t>Tools</a:t>
            </a:r>
            <a:r>
              <a:rPr lang="en-GB" sz="1200" b="0" i="0" u="none" strike="noStrike" kern="1200" baseline="0" dirty="0">
                <a:solidFill>
                  <a:schemeClr val="tx1"/>
                </a:solidFill>
                <a:latin typeface="+mn-lt"/>
                <a:ea typeface="+mn-ea"/>
                <a:cs typeface="+mn-cs"/>
              </a:rPr>
              <a:t>: information sessions, web-based information, flyers, social media. </a:t>
            </a:r>
          </a:p>
          <a:p>
            <a:r>
              <a:rPr lang="en-GB" sz="1200" b="0" i="1" u="none" strike="noStrike" kern="1200" baseline="0" dirty="0">
                <a:solidFill>
                  <a:schemeClr val="tx1"/>
                </a:solidFill>
                <a:latin typeface="+mn-lt"/>
                <a:ea typeface="+mn-ea"/>
                <a:cs typeface="+mn-cs"/>
              </a:rPr>
              <a:t>Actors</a:t>
            </a:r>
            <a:r>
              <a:rPr lang="en-GB" sz="1200" b="0" i="0" u="none" strike="noStrike" kern="1200" baseline="0" dirty="0">
                <a:solidFill>
                  <a:schemeClr val="tx1"/>
                </a:solidFill>
                <a:latin typeface="+mn-lt"/>
                <a:ea typeface="+mn-ea"/>
                <a:cs typeface="+mn-cs"/>
              </a:rPr>
              <a:t>: public authorities, employers’ organisations, trade unions, Chambers. </a:t>
            </a:r>
          </a:p>
          <a:p>
            <a:endParaRPr lang="en-GB" sz="1200" b="0" i="0" u="none" strike="noStrike" kern="1200" baseline="0" dirty="0">
              <a:solidFill>
                <a:schemeClr val="tx1"/>
              </a:solidFill>
              <a:latin typeface="+mn-lt"/>
              <a:ea typeface="+mn-ea"/>
              <a:cs typeface="+mn-cs"/>
            </a:endParaRPr>
          </a:p>
          <a:p>
            <a:r>
              <a:rPr lang="en-GB" sz="1200" b="0" i="0" u="none" strike="noStrike" kern="1200" baseline="0" dirty="0">
                <a:solidFill>
                  <a:schemeClr val="tx1"/>
                </a:solidFill>
                <a:latin typeface="+mn-lt"/>
                <a:ea typeface="+mn-ea"/>
                <a:cs typeface="+mn-cs"/>
              </a:rPr>
              <a:t>b. </a:t>
            </a:r>
            <a:r>
              <a:rPr lang="en-GB" sz="1200" b="1" i="0" u="none" strike="noStrike" kern="1200" baseline="0" dirty="0">
                <a:solidFill>
                  <a:schemeClr val="tx1"/>
                </a:solidFill>
                <a:latin typeface="+mn-lt"/>
                <a:ea typeface="+mn-ea"/>
                <a:cs typeface="+mn-cs"/>
              </a:rPr>
              <a:t>Training to become familiar with the specificities </a:t>
            </a:r>
            <a:r>
              <a:rPr lang="en-GB" sz="1200" b="0" i="0" u="none" strike="noStrike" kern="1200" baseline="0" dirty="0">
                <a:solidFill>
                  <a:schemeClr val="tx1"/>
                </a:solidFill>
                <a:latin typeface="+mn-lt"/>
                <a:ea typeface="+mn-ea"/>
                <a:cs typeface="+mn-cs"/>
              </a:rPr>
              <a:t>(labour law, social, cultural specificities): while “independent” intermediaries may already have a specialised expertise in supporting migrants and particularly PSBs integration, other intermediaries (e.g. companies’ HR departments, temporary agencies staff, private recruitment agencies, etc.) may lack such knowledge and experience. Training will be needed in order to prepare them to deal with a culturally diverse workforce. </a:t>
            </a:r>
          </a:p>
          <a:p>
            <a:r>
              <a:rPr lang="en-GB" sz="1200" b="0" i="0" u="none" strike="noStrike" kern="1200" baseline="0" dirty="0">
                <a:solidFill>
                  <a:schemeClr val="tx1"/>
                </a:solidFill>
                <a:latin typeface="+mn-lt"/>
                <a:ea typeface="+mn-ea"/>
                <a:cs typeface="+mn-cs"/>
              </a:rPr>
              <a:t>Tools: classroom training, web-based training. </a:t>
            </a:r>
          </a:p>
          <a:p>
            <a:r>
              <a:rPr lang="en-GB" sz="1200" b="0" i="0" u="none" strike="noStrike" kern="1200" baseline="0" dirty="0">
                <a:solidFill>
                  <a:schemeClr val="tx1"/>
                </a:solidFill>
                <a:latin typeface="+mn-lt"/>
                <a:ea typeface="+mn-ea"/>
                <a:cs typeface="+mn-cs"/>
              </a:rPr>
              <a:t>Actors: public authorities, employers’ organisations, trade unions, Chambers. Bs’ skills and the local labour market needs. </a:t>
            </a:r>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13</a:t>
            </a:fld>
            <a:endParaRPr lang="en-GB"/>
          </a:p>
        </p:txBody>
      </p:sp>
    </p:spTree>
    <p:extLst>
      <p:ext uri="{BB962C8B-B14F-4D97-AF65-F5344CB8AC3E}">
        <p14:creationId xmlns:p14="http://schemas.microsoft.com/office/powerpoint/2010/main" val="18674760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14</a:t>
            </a:fld>
            <a:endParaRPr lang="en-GB"/>
          </a:p>
        </p:txBody>
      </p:sp>
    </p:spTree>
    <p:extLst>
      <p:ext uri="{BB962C8B-B14F-4D97-AF65-F5344CB8AC3E}">
        <p14:creationId xmlns:p14="http://schemas.microsoft.com/office/powerpoint/2010/main" val="24493619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2</a:t>
            </a:fld>
            <a:endParaRPr lang="en-GB"/>
          </a:p>
        </p:txBody>
      </p:sp>
    </p:spTree>
    <p:extLst>
      <p:ext uri="{BB962C8B-B14F-4D97-AF65-F5344CB8AC3E}">
        <p14:creationId xmlns:p14="http://schemas.microsoft.com/office/powerpoint/2010/main" val="2463994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3</a:t>
            </a:fld>
            <a:endParaRPr lang="en-GB"/>
          </a:p>
        </p:txBody>
      </p:sp>
    </p:spTree>
    <p:extLst>
      <p:ext uri="{BB962C8B-B14F-4D97-AF65-F5344CB8AC3E}">
        <p14:creationId xmlns:p14="http://schemas.microsoft.com/office/powerpoint/2010/main" val="1951470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when looking at promising integration practices one should consider that general ideas may be transferred but not administrative or technical solutions which are strongly grounded on specific policy environments. Therefore, it was agreed that the final outcome of the EGSM was the elaboration of a general approach, with guidelines to be adapted to concrete situations in each EU country. </a:t>
            </a:r>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4</a:t>
            </a:fld>
            <a:endParaRPr lang="en-GB"/>
          </a:p>
        </p:txBody>
      </p:sp>
    </p:spTree>
    <p:extLst>
      <p:ext uri="{BB962C8B-B14F-4D97-AF65-F5344CB8AC3E}">
        <p14:creationId xmlns:p14="http://schemas.microsoft.com/office/powerpoint/2010/main" val="3792912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u="none" strike="noStrike" kern="1200" baseline="0" dirty="0">
                <a:solidFill>
                  <a:schemeClr val="tx1"/>
                </a:solidFill>
                <a:latin typeface="+mn-lt"/>
                <a:ea typeface="+mn-ea"/>
                <a:cs typeface="+mn-cs"/>
              </a:rPr>
              <a:t>when looking at promising integration practices one should consider that general ideas may be transferred but not administrative or technical solutions which are strongly grounded on specific policy environments. Therefore, it was agreed that the final outcome of the EGSM was the elaboration of a general approach, with guidelines to be adapted to concrete situations in each EU country. </a:t>
            </a:r>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5</a:t>
            </a:fld>
            <a:endParaRPr lang="en-GB"/>
          </a:p>
        </p:txBody>
      </p:sp>
    </p:spTree>
    <p:extLst>
      <p:ext uri="{BB962C8B-B14F-4D97-AF65-F5344CB8AC3E}">
        <p14:creationId xmlns:p14="http://schemas.microsoft.com/office/powerpoint/2010/main" val="4148365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6</a:t>
            </a:fld>
            <a:endParaRPr lang="en-GB"/>
          </a:p>
        </p:txBody>
      </p:sp>
    </p:spTree>
    <p:extLst>
      <p:ext uri="{BB962C8B-B14F-4D97-AF65-F5344CB8AC3E}">
        <p14:creationId xmlns:p14="http://schemas.microsoft.com/office/powerpoint/2010/main" val="14245112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7</a:t>
            </a:fld>
            <a:endParaRPr lang="en-GB"/>
          </a:p>
        </p:txBody>
      </p:sp>
    </p:spTree>
    <p:extLst>
      <p:ext uri="{BB962C8B-B14F-4D97-AF65-F5344CB8AC3E}">
        <p14:creationId xmlns:p14="http://schemas.microsoft.com/office/powerpoint/2010/main" val="18834125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GB" sz="1200" dirty="0">
                <a:cs typeface="Calibri Light"/>
              </a:rPr>
              <a:t>Design measures that consider and possibly affect different stages of the </a:t>
            </a:r>
            <a:r>
              <a:rPr lang="en-GB" sz="1200" b="1" dirty="0">
                <a:cs typeface="Calibri Light"/>
              </a:rPr>
              <a:t>inclusion process </a:t>
            </a:r>
            <a:r>
              <a:rPr lang="en-GB" sz="1200" dirty="0">
                <a:cs typeface="Calibri Light"/>
              </a:rPr>
              <a:t>in a comprehensive and coherent way</a:t>
            </a:r>
          </a:p>
          <a:p>
            <a:pPr marL="171450" indent="-171450">
              <a:buFont typeface="Arial" panose="020B0604020202020204" pitchFamily="34" charset="0"/>
              <a:buChar char="•"/>
            </a:pPr>
            <a:r>
              <a:rPr lang="en-GB" sz="1200" dirty="0">
                <a:cs typeface="Calibri Light"/>
              </a:rPr>
              <a:t>Measures should be embedded in a </a:t>
            </a:r>
            <a:r>
              <a:rPr lang="en-GB" sz="1200" b="1" dirty="0">
                <a:cs typeface="Calibri Light"/>
              </a:rPr>
              <a:t>long-term and societal development perspective</a:t>
            </a:r>
            <a:r>
              <a:rPr lang="en-GB" sz="1200" dirty="0">
                <a:cs typeface="Calibri Light"/>
              </a:rPr>
              <a:t>, targeting the full integration of PSBs</a:t>
            </a:r>
          </a:p>
          <a:p>
            <a:pPr marL="171450" indent="-171450">
              <a:buFont typeface="Arial" panose="020B0604020202020204" pitchFamily="34" charset="0"/>
              <a:buChar char="•"/>
            </a:pPr>
            <a:r>
              <a:rPr lang="en-GB" sz="1200" b="1" dirty="0">
                <a:cs typeface="Calibri Light"/>
              </a:rPr>
              <a:t>All relevant actors </a:t>
            </a:r>
            <a:r>
              <a:rPr lang="en-GB" sz="1200" dirty="0">
                <a:cs typeface="Calibri Light"/>
              </a:rPr>
              <a:t>need to be involved from the outset, including the policy design phase</a:t>
            </a:r>
          </a:p>
          <a:p>
            <a:pPr marL="171450" indent="-171450">
              <a:buFont typeface="Arial" panose="020B0604020202020204" pitchFamily="34" charset="0"/>
              <a:buChar char="•"/>
            </a:pPr>
            <a:r>
              <a:rPr lang="en-GB" sz="1200" dirty="0">
                <a:cs typeface="Calibri Light"/>
              </a:rPr>
              <a:t>More </a:t>
            </a:r>
            <a:r>
              <a:rPr lang="en-GB" sz="1200" b="1" dirty="0">
                <a:cs typeface="Calibri Light"/>
              </a:rPr>
              <a:t>innovative solutions </a:t>
            </a:r>
            <a:r>
              <a:rPr lang="en-GB" sz="1200" dirty="0">
                <a:cs typeface="Calibri Light"/>
              </a:rPr>
              <a:t>are required to address some key technical aspects like, for instance, the selection of beneficiaries of interventions</a:t>
            </a:r>
          </a:p>
          <a:p>
            <a:pPr marL="171450" indent="-171450">
              <a:buFont typeface="Arial" panose="020B0604020202020204" pitchFamily="34" charset="0"/>
              <a:buChar char="•"/>
            </a:pPr>
            <a:r>
              <a:rPr lang="en-GB" sz="1200" dirty="0">
                <a:cs typeface="Calibri Light"/>
              </a:rPr>
              <a:t>The </a:t>
            </a:r>
            <a:r>
              <a:rPr lang="en-GB" sz="1200" b="1" dirty="0">
                <a:cs typeface="Calibri Light"/>
              </a:rPr>
              <a:t>training</a:t>
            </a:r>
            <a:r>
              <a:rPr lang="en-GB" sz="1200" dirty="0">
                <a:cs typeface="Calibri Light"/>
              </a:rPr>
              <a:t> provided for beneficiaries should be in line with national standards and lead to a formal validation/certification at the end, so that the beneficiaries can value them with potential employers</a:t>
            </a:r>
          </a:p>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8</a:t>
            </a:fld>
            <a:endParaRPr lang="en-GB"/>
          </a:p>
        </p:txBody>
      </p:sp>
    </p:spTree>
    <p:extLst>
      <p:ext uri="{BB962C8B-B14F-4D97-AF65-F5344CB8AC3E}">
        <p14:creationId xmlns:p14="http://schemas.microsoft.com/office/powerpoint/2010/main" val="27235539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CBEABD-FA7C-4C09-AFD0-51C9EEC99D86}" type="slidenum">
              <a:rPr lang="en-GB" smtClean="0"/>
              <a:t>9</a:t>
            </a:fld>
            <a:endParaRPr lang="en-GB"/>
          </a:p>
        </p:txBody>
      </p:sp>
    </p:spTree>
    <p:extLst>
      <p:ext uri="{BB962C8B-B14F-4D97-AF65-F5344CB8AC3E}">
        <p14:creationId xmlns:p14="http://schemas.microsoft.com/office/powerpoint/2010/main" val="14672498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C236DA-E7EF-41BE-AADB-F6C478FF285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4C50056-80BB-454B-BE54-59B6BFBB1BE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E4E833D0-7A73-4D5C-BE6C-5D1C6F88809E}"/>
              </a:ext>
            </a:extLst>
          </p:cNvPr>
          <p:cNvSpPr>
            <a:spLocks noGrp="1"/>
          </p:cNvSpPr>
          <p:nvPr>
            <p:ph type="dt" sz="half" idx="10"/>
          </p:nvPr>
        </p:nvSpPr>
        <p:spPr/>
        <p:txBody>
          <a:bodyPr/>
          <a:lstStyle/>
          <a:p>
            <a:fld id="{BB4307CD-2731-49EF-99AF-BD73BACED55F}" type="datetime1">
              <a:rPr lang="en-GB" smtClean="0"/>
              <a:t>24/09/2018</a:t>
            </a:fld>
            <a:endParaRPr lang="en-GB"/>
          </a:p>
        </p:txBody>
      </p:sp>
      <p:sp>
        <p:nvSpPr>
          <p:cNvPr id="5" name="Footer Placeholder 4">
            <a:extLst>
              <a:ext uri="{FF2B5EF4-FFF2-40B4-BE49-F238E27FC236}">
                <a16:creationId xmlns:a16="http://schemas.microsoft.com/office/drawing/2014/main" id="{DE5C3564-9670-4B59-A00C-34831DA425E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8AB9B1-BF42-4598-8F3A-519A11CFF5DF}"/>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3603613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E5B3A6-5578-4F43-BC30-1890E30CBFB9}"/>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BE6F5130-AA8B-4DB8-9DEC-3B37EC9C536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FC0DD4C-7F7D-430F-AAA3-5E7853459669}"/>
              </a:ext>
            </a:extLst>
          </p:cNvPr>
          <p:cNvSpPr>
            <a:spLocks noGrp="1"/>
          </p:cNvSpPr>
          <p:nvPr>
            <p:ph type="dt" sz="half" idx="10"/>
          </p:nvPr>
        </p:nvSpPr>
        <p:spPr/>
        <p:txBody>
          <a:bodyPr/>
          <a:lstStyle/>
          <a:p>
            <a:fld id="{380A3E7C-330E-462D-B69F-999D267C0837}" type="datetime1">
              <a:rPr lang="en-GB" smtClean="0"/>
              <a:t>24/09/2018</a:t>
            </a:fld>
            <a:endParaRPr lang="en-GB"/>
          </a:p>
        </p:txBody>
      </p:sp>
      <p:sp>
        <p:nvSpPr>
          <p:cNvPr id="5" name="Footer Placeholder 4">
            <a:extLst>
              <a:ext uri="{FF2B5EF4-FFF2-40B4-BE49-F238E27FC236}">
                <a16:creationId xmlns:a16="http://schemas.microsoft.com/office/drawing/2014/main" id="{6F1A2ACC-D4D0-475A-B335-3B8E8EECFDB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969B6F49-EA56-4A92-AF82-2FC698044182}"/>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3594931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07BD0D2-D4C8-4A51-9331-AE8D911349A3}"/>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971B67C-D16B-4E0A-A40B-5D8B79FF332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B46B81-3C0D-4035-AAEC-96441388E2F5}"/>
              </a:ext>
            </a:extLst>
          </p:cNvPr>
          <p:cNvSpPr>
            <a:spLocks noGrp="1"/>
          </p:cNvSpPr>
          <p:nvPr>
            <p:ph type="dt" sz="half" idx="10"/>
          </p:nvPr>
        </p:nvSpPr>
        <p:spPr/>
        <p:txBody>
          <a:bodyPr/>
          <a:lstStyle/>
          <a:p>
            <a:fld id="{B5EEB992-96FA-4619-B1A2-8F140713E31D}" type="datetime1">
              <a:rPr lang="en-GB" smtClean="0"/>
              <a:t>24/09/2018</a:t>
            </a:fld>
            <a:endParaRPr lang="en-GB"/>
          </a:p>
        </p:txBody>
      </p:sp>
      <p:sp>
        <p:nvSpPr>
          <p:cNvPr id="5" name="Footer Placeholder 4">
            <a:extLst>
              <a:ext uri="{FF2B5EF4-FFF2-40B4-BE49-F238E27FC236}">
                <a16:creationId xmlns:a16="http://schemas.microsoft.com/office/drawing/2014/main" id="{C09B4946-4CC2-4328-8D24-74A899849FE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D518C7-6089-4E09-BC47-67C543A8E3FE}"/>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24271150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AFF997-B52D-44DA-A84F-4A73FB65F40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28C65080-9BE4-4267-B1B0-BAD0804E57F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FEED93E-E700-47F6-9A8D-5A99D4CBEAC0}"/>
              </a:ext>
            </a:extLst>
          </p:cNvPr>
          <p:cNvSpPr>
            <a:spLocks noGrp="1"/>
          </p:cNvSpPr>
          <p:nvPr>
            <p:ph type="dt" sz="half" idx="10"/>
          </p:nvPr>
        </p:nvSpPr>
        <p:spPr/>
        <p:txBody>
          <a:bodyPr/>
          <a:lstStyle/>
          <a:p>
            <a:fld id="{1D30E6C2-90EC-4AD7-A7B5-6B37DAF46036}" type="datetime1">
              <a:rPr lang="en-GB" smtClean="0"/>
              <a:t>24/09/2018</a:t>
            </a:fld>
            <a:endParaRPr lang="en-GB"/>
          </a:p>
        </p:txBody>
      </p:sp>
      <p:sp>
        <p:nvSpPr>
          <p:cNvPr id="5" name="Footer Placeholder 4">
            <a:extLst>
              <a:ext uri="{FF2B5EF4-FFF2-40B4-BE49-F238E27FC236}">
                <a16:creationId xmlns:a16="http://schemas.microsoft.com/office/drawing/2014/main" id="{8C0EB34B-CD92-4629-A72E-C65DE3E2296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718DE6-0AB6-4EE2-8934-C00B9D186E04}"/>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217438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5F95F2-B57B-41A1-B80D-7500E2A754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0BFEC7F-3265-4D8E-88A0-F333BF82621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6703962D-7102-4B8D-9B51-A9B069D1B94E}"/>
              </a:ext>
            </a:extLst>
          </p:cNvPr>
          <p:cNvSpPr>
            <a:spLocks noGrp="1"/>
          </p:cNvSpPr>
          <p:nvPr>
            <p:ph type="dt" sz="half" idx="10"/>
          </p:nvPr>
        </p:nvSpPr>
        <p:spPr/>
        <p:txBody>
          <a:bodyPr/>
          <a:lstStyle/>
          <a:p>
            <a:fld id="{6E437929-B67C-4346-A492-A943E84D62EA}" type="datetime1">
              <a:rPr lang="en-GB" smtClean="0"/>
              <a:t>24/09/2018</a:t>
            </a:fld>
            <a:endParaRPr lang="en-GB"/>
          </a:p>
        </p:txBody>
      </p:sp>
      <p:sp>
        <p:nvSpPr>
          <p:cNvPr id="5" name="Footer Placeholder 4">
            <a:extLst>
              <a:ext uri="{FF2B5EF4-FFF2-40B4-BE49-F238E27FC236}">
                <a16:creationId xmlns:a16="http://schemas.microsoft.com/office/drawing/2014/main" id="{1C52EF57-A859-49F0-8099-D69E1A7AED3C}"/>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0313AB3D-937B-4D61-9E0E-65338B94FB21}"/>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30949444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54307-C541-4A80-846C-E4D8C4EF5024}"/>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B5A7179-DEA1-4B80-ABE5-B7601DF00D3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7EA446DF-D730-4B5D-8201-22FF6959D26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79F44658-AE34-48E8-8F14-ACFF60D9E0BF}"/>
              </a:ext>
            </a:extLst>
          </p:cNvPr>
          <p:cNvSpPr>
            <a:spLocks noGrp="1"/>
          </p:cNvSpPr>
          <p:nvPr>
            <p:ph type="dt" sz="half" idx="10"/>
          </p:nvPr>
        </p:nvSpPr>
        <p:spPr/>
        <p:txBody>
          <a:bodyPr/>
          <a:lstStyle/>
          <a:p>
            <a:fld id="{F14993D0-83C9-455D-850E-9A75B59BCBFF}" type="datetime1">
              <a:rPr lang="en-GB" smtClean="0"/>
              <a:t>24/09/2018</a:t>
            </a:fld>
            <a:endParaRPr lang="en-GB"/>
          </a:p>
        </p:txBody>
      </p:sp>
      <p:sp>
        <p:nvSpPr>
          <p:cNvPr id="6" name="Footer Placeholder 5">
            <a:extLst>
              <a:ext uri="{FF2B5EF4-FFF2-40B4-BE49-F238E27FC236}">
                <a16:creationId xmlns:a16="http://schemas.microsoft.com/office/drawing/2014/main" id="{800A4E8B-3BC5-4F71-92D1-08485BC7B5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4D0EE817-C4CF-42C9-8303-D4BFED1EA59E}"/>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18778477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2121C-0615-4AEC-923B-3009B354BB85}"/>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8C3532A-C8E6-4AE7-89D6-01DF0EB78A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85E78D79-FF36-4890-B8CE-A5BEAAB8394B}"/>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8E7B256B-037A-4FDC-9BBA-93F957DE8EF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C1DC3ED2-0BB1-468D-96D2-7B9D633D5227}"/>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29CE4DB8-D979-468F-9282-331024991E78}"/>
              </a:ext>
            </a:extLst>
          </p:cNvPr>
          <p:cNvSpPr>
            <a:spLocks noGrp="1"/>
          </p:cNvSpPr>
          <p:nvPr>
            <p:ph type="dt" sz="half" idx="10"/>
          </p:nvPr>
        </p:nvSpPr>
        <p:spPr/>
        <p:txBody>
          <a:bodyPr/>
          <a:lstStyle/>
          <a:p>
            <a:fld id="{2396AD0F-A1A8-4D37-8D1E-9027147D7DBE}" type="datetime1">
              <a:rPr lang="en-GB" smtClean="0"/>
              <a:t>24/09/2018</a:t>
            </a:fld>
            <a:endParaRPr lang="en-GB"/>
          </a:p>
        </p:txBody>
      </p:sp>
      <p:sp>
        <p:nvSpPr>
          <p:cNvPr id="8" name="Footer Placeholder 7">
            <a:extLst>
              <a:ext uri="{FF2B5EF4-FFF2-40B4-BE49-F238E27FC236}">
                <a16:creationId xmlns:a16="http://schemas.microsoft.com/office/drawing/2014/main" id="{79BF7C14-9A71-4AC5-9221-55E44B887C5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ECA951F2-E17F-46BB-A760-60DF9E801A5C}"/>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26846147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CBAB9-F7C7-4242-8A5F-6549343FB9B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39C7CB0-2A7A-4651-A3EB-43AD22F56648}"/>
              </a:ext>
            </a:extLst>
          </p:cNvPr>
          <p:cNvSpPr>
            <a:spLocks noGrp="1"/>
          </p:cNvSpPr>
          <p:nvPr>
            <p:ph type="dt" sz="half" idx="10"/>
          </p:nvPr>
        </p:nvSpPr>
        <p:spPr/>
        <p:txBody>
          <a:bodyPr/>
          <a:lstStyle/>
          <a:p>
            <a:fld id="{8D0ABD01-E372-4D5A-A75D-F51CA0EDE3E0}" type="datetime1">
              <a:rPr lang="en-GB" smtClean="0"/>
              <a:t>24/09/2018</a:t>
            </a:fld>
            <a:endParaRPr lang="en-GB"/>
          </a:p>
        </p:txBody>
      </p:sp>
      <p:sp>
        <p:nvSpPr>
          <p:cNvPr id="4" name="Footer Placeholder 3">
            <a:extLst>
              <a:ext uri="{FF2B5EF4-FFF2-40B4-BE49-F238E27FC236}">
                <a16:creationId xmlns:a16="http://schemas.microsoft.com/office/drawing/2014/main" id="{89E88AEC-CA51-40A0-BB9A-863A98772B0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3151D6A7-A477-4EC0-9DC7-D7EE47185C9F}"/>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970172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AEB87EC-5DF5-4C4C-B558-1086FA2DD42E}"/>
              </a:ext>
            </a:extLst>
          </p:cNvPr>
          <p:cNvSpPr>
            <a:spLocks noGrp="1"/>
          </p:cNvSpPr>
          <p:nvPr>
            <p:ph type="dt" sz="half" idx="10"/>
          </p:nvPr>
        </p:nvSpPr>
        <p:spPr/>
        <p:txBody>
          <a:bodyPr/>
          <a:lstStyle/>
          <a:p>
            <a:fld id="{82FEE067-C7F5-457E-A65D-D69FE5D50F29}" type="datetime1">
              <a:rPr lang="en-GB" smtClean="0"/>
              <a:t>24/09/2018</a:t>
            </a:fld>
            <a:endParaRPr lang="en-GB"/>
          </a:p>
        </p:txBody>
      </p:sp>
      <p:sp>
        <p:nvSpPr>
          <p:cNvPr id="3" name="Footer Placeholder 2">
            <a:extLst>
              <a:ext uri="{FF2B5EF4-FFF2-40B4-BE49-F238E27FC236}">
                <a16:creationId xmlns:a16="http://schemas.microsoft.com/office/drawing/2014/main" id="{7F193A07-81E5-4AD6-AABA-25648053D64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8B4FA674-2EEF-41A6-AA3E-9A45A10B4C3C}"/>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391407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973849-4FF2-47BC-AD74-54296E82F2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F6DE6E6-9F23-4D88-86DD-C2CE36F881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24FB620-B235-4BD9-ADEE-F60777E10F7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F4DA563F-F162-45D2-8C5A-230E0D7F5B07}"/>
              </a:ext>
            </a:extLst>
          </p:cNvPr>
          <p:cNvSpPr>
            <a:spLocks noGrp="1"/>
          </p:cNvSpPr>
          <p:nvPr>
            <p:ph type="dt" sz="half" idx="10"/>
          </p:nvPr>
        </p:nvSpPr>
        <p:spPr/>
        <p:txBody>
          <a:bodyPr/>
          <a:lstStyle/>
          <a:p>
            <a:fld id="{E83EEB36-322C-41DC-8B6A-08011E725DE4}" type="datetime1">
              <a:rPr lang="en-GB" smtClean="0"/>
              <a:t>24/09/2018</a:t>
            </a:fld>
            <a:endParaRPr lang="en-GB"/>
          </a:p>
        </p:txBody>
      </p:sp>
      <p:sp>
        <p:nvSpPr>
          <p:cNvPr id="6" name="Footer Placeholder 5">
            <a:extLst>
              <a:ext uri="{FF2B5EF4-FFF2-40B4-BE49-F238E27FC236}">
                <a16:creationId xmlns:a16="http://schemas.microsoft.com/office/drawing/2014/main" id="{40DE18C9-F4EA-4197-AB8F-83BE47839C75}"/>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AB06EB6-38E0-492B-A194-04732D68CC77}"/>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2022530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8085B-D5E4-4C86-80E3-9D147E207F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C57C6A14-CE51-47DC-A03D-754604EE45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a:extLst>
              <a:ext uri="{FF2B5EF4-FFF2-40B4-BE49-F238E27FC236}">
                <a16:creationId xmlns:a16="http://schemas.microsoft.com/office/drawing/2014/main" id="{5A684774-3537-4D21-A3D6-33864C0A48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D7CCD60-D626-48AA-84B3-BBF1ED22FF12}"/>
              </a:ext>
            </a:extLst>
          </p:cNvPr>
          <p:cNvSpPr>
            <a:spLocks noGrp="1"/>
          </p:cNvSpPr>
          <p:nvPr>
            <p:ph type="dt" sz="half" idx="10"/>
          </p:nvPr>
        </p:nvSpPr>
        <p:spPr/>
        <p:txBody>
          <a:bodyPr/>
          <a:lstStyle/>
          <a:p>
            <a:fld id="{0610D229-0734-434E-98CB-F3E3C2E809E1}" type="datetime1">
              <a:rPr lang="en-GB" smtClean="0"/>
              <a:t>24/09/2018</a:t>
            </a:fld>
            <a:endParaRPr lang="en-GB"/>
          </a:p>
        </p:txBody>
      </p:sp>
      <p:sp>
        <p:nvSpPr>
          <p:cNvPr id="6" name="Footer Placeholder 5">
            <a:extLst>
              <a:ext uri="{FF2B5EF4-FFF2-40B4-BE49-F238E27FC236}">
                <a16:creationId xmlns:a16="http://schemas.microsoft.com/office/drawing/2014/main" id="{1145D43D-7AEA-44E1-A907-1C41EC45EA4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26DF0C0-23D7-4D33-A6C5-F4AFC72C270A}"/>
              </a:ext>
            </a:extLst>
          </p:cNvPr>
          <p:cNvSpPr>
            <a:spLocks noGrp="1"/>
          </p:cNvSpPr>
          <p:nvPr>
            <p:ph type="sldNum" sz="quarter" idx="12"/>
          </p:nvPr>
        </p:nvSpPr>
        <p:spPr/>
        <p:txBody>
          <a:bodyPr/>
          <a:lstStyle/>
          <a:p>
            <a:fld id="{85BC4504-D1DB-4080-9204-5A433FD5A94A}" type="slidenum">
              <a:rPr lang="en-GB" smtClean="0"/>
              <a:t>‹#›</a:t>
            </a:fld>
            <a:endParaRPr lang="en-GB"/>
          </a:p>
        </p:txBody>
      </p:sp>
    </p:spTree>
    <p:extLst>
      <p:ext uri="{BB962C8B-B14F-4D97-AF65-F5344CB8AC3E}">
        <p14:creationId xmlns:p14="http://schemas.microsoft.com/office/powerpoint/2010/main" val="4099030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BFD932-18EE-493F-A3C5-7E126A13981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F7E50AAC-E2A0-4AF8-978A-15B55E9422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62A2E1F-A1DA-4E30-924E-5CBF0DA42A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7418AB7-2914-42AA-AA06-539F46DFA5D6}" type="datetime1">
              <a:rPr lang="en-GB" smtClean="0"/>
              <a:t>24/09/2018</a:t>
            </a:fld>
            <a:endParaRPr lang="en-GB"/>
          </a:p>
        </p:txBody>
      </p:sp>
      <p:sp>
        <p:nvSpPr>
          <p:cNvPr id="5" name="Footer Placeholder 4">
            <a:extLst>
              <a:ext uri="{FF2B5EF4-FFF2-40B4-BE49-F238E27FC236}">
                <a16:creationId xmlns:a16="http://schemas.microsoft.com/office/drawing/2014/main" id="{40339953-294E-4FFE-84C9-9A1C4846D8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EBF96631-83FA-43BC-8DDB-9FEB71724DA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C4504-D1DB-4080-9204-5A433FD5A94A}" type="slidenum">
              <a:rPr lang="en-GB" smtClean="0"/>
              <a:t>‹#›</a:t>
            </a:fld>
            <a:endParaRPr lang="en-GB"/>
          </a:p>
        </p:txBody>
      </p:sp>
    </p:spTree>
    <p:extLst>
      <p:ext uri="{BB962C8B-B14F-4D97-AF65-F5344CB8AC3E}">
        <p14:creationId xmlns:p14="http://schemas.microsoft.com/office/powerpoint/2010/main" val="42276513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7.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Freeform 14">
            <a:extLst>
              <a:ext uri="{FF2B5EF4-FFF2-40B4-BE49-F238E27FC236}">
                <a16:creationId xmlns:a16="http://schemas.microsoft.com/office/drawing/2014/main" id="{6FC11E2E-9797-4FEA-90FD-894E32A208B5}"/>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448626"/>
            <a:ext cx="6738450" cy="1409374"/>
          </a:xfrm>
          <a:custGeom>
            <a:avLst/>
            <a:gdLst>
              <a:gd name="connsiteX0" fmla="*/ 0 w 6738450"/>
              <a:gd name="connsiteY0" fmla="*/ 0 h 1409374"/>
              <a:gd name="connsiteX1" fmla="*/ 6738450 w 6738450"/>
              <a:gd name="connsiteY1" fmla="*/ 0 h 1409374"/>
              <a:gd name="connsiteX2" fmla="*/ 6085725 w 6738450"/>
              <a:gd name="connsiteY2" fmla="*/ 1409374 h 1409374"/>
              <a:gd name="connsiteX3" fmla="*/ 1524000 w 6738450"/>
              <a:gd name="connsiteY3" fmla="*/ 1409374 h 1409374"/>
              <a:gd name="connsiteX4" fmla="*/ 1200418 w 6738450"/>
              <a:gd name="connsiteY4" fmla="*/ 1409374 h 1409374"/>
              <a:gd name="connsiteX5" fmla="*/ 0 w 6738450"/>
              <a:gd name="connsiteY5" fmla="*/ 1409374 h 1409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38450" h="1409374">
                <a:moveTo>
                  <a:pt x="0" y="0"/>
                </a:moveTo>
                <a:lnTo>
                  <a:pt x="6738450" y="0"/>
                </a:lnTo>
                <a:lnTo>
                  <a:pt x="6085725" y="1409374"/>
                </a:lnTo>
                <a:lnTo>
                  <a:pt x="1524000" y="1409374"/>
                </a:lnTo>
                <a:lnTo>
                  <a:pt x="1200418" y="1409374"/>
                </a:lnTo>
                <a:lnTo>
                  <a:pt x="0" y="1409374"/>
                </a:lnTo>
                <a:close/>
              </a:path>
            </a:pathLst>
          </a:cu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useBgFill="1">
        <p:nvSpPr>
          <p:cNvPr id="34" name="Freeform 33">
            <a:extLst>
              <a:ext uri="{FF2B5EF4-FFF2-40B4-BE49-F238E27FC236}">
                <a16:creationId xmlns:a16="http://schemas.microsoft.com/office/drawing/2014/main" id="{F8828EFD-56F8-4B00-9A0D-B623CC074A0E}"/>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102096" y="3608996"/>
            <a:ext cx="4522796" cy="3249004"/>
          </a:xfrm>
          <a:custGeom>
            <a:avLst/>
            <a:gdLst>
              <a:gd name="connsiteX0" fmla="*/ 3018081 w 4522796"/>
              <a:gd name="connsiteY0" fmla="*/ 0 h 3249004"/>
              <a:gd name="connsiteX1" fmla="*/ 0 w 4522796"/>
              <a:gd name="connsiteY1" fmla="*/ 0 h 3249004"/>
              <a:gd name="connsiteX2" fmla="*/ 0 w 4522796"/>
              <a:gd name="connsiteY2" fmla="*/ 3249004 h 3249004"/>
              <a:gd name="connsiteX3" fmla="*/ 4522796 w 4522796"/>
              <a:gd name="connsiteY3" fmla="*/ 3249004 h 3249004"/>
            </a:gdLst>
            <a:ahLst/>
            <a:cxnLst>
              <a:cxn ang="0">
                <a:pos x="connsiteX0" y="connsiteY0"/>
              </a:cxn>
              <a:cxn ang="0">
                <a:pos x="connsiteX1" y="connsiteY1"/>
              </a:cxn>
              <a:cxn ang="0">
                <a:pos x="connsiteX2" y="connsiteY2"/>
              </a:cxn>
              <a:cxn ang="0">
                <a:pos x="connsiteX3" y="connsiteY3"/>
              </a:cxn>
            </a:cxnLst>
            <a:rect l="l" t="t" r="r" b="b"/>
            <a:pathLst>
              <a:path w="4522796" h="3249004">
                <a:moveTo>
                  <a:pt x="3018081" y="0"/>
                </a:moveTo>
                <a:lnTo>
                  <a:pt x="0" y="0"/>
                </a:lnTo>
                <a:lnTo>
                  <a:pt x="0" y="3249004"/>
                </a:lnTo>
                <a:lnTo>
                  <a:pt x="4522796" y="3249004"/>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b="1"/>
          </a:p>
        </p:txBody>
      </p:sp>
      <p:sp>
        <p:nvSpPr>
          <p:cNvPr id="36" name="Freeform 15">
            <a:extLst>
              <a:ext uri="{FF2B5EF4-FFF2-40B4-BE49-F238E27FC236}">
                <a16:creationId xmlns:a16="http://schemas.microsoft.com/office/drawing/2014/main" id="{A085B63A-2D2F-4B09-9BFB-E2080686CEE0}"/>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266810" y="5448626"/>
            <a:ext cx="5925190" cy="1409374"/>
          </a:xfrm>
          <a:custGeom>
            <a:avLst/>
            <a:gdLst>
              <a:gd name="connsiteX0" fmla="*/ 652725 w 5925190"/>
              <a:gd name="connsiteY0" fmla="*/ 0 h 1409374"/>
              <a:gd name="connsiteX1" fmla="*/ 5925190 w 5925190"/>
              <a:gd name="connsiteY1" fmla="*/ 0 h 1409374"/>
              <a:gd name="connsiteX2" fmla="*/ 5925190 w 5925190"/>
              <a:gd name="connsiteY2" fmla="*/ 1409374 h 1409374"/>
              <a:gd name="connsiteX3" fmla="*/ 0 w 5925190"/>
              <a:gd name="connsiteY3" fmla="*/ 1409374 h 1409374"/>
            </a:gdLst>
            <a:ahLst/>
            <a:cxnLst>
              <a:cxn ang="0">
                <a:pos x="connsiteX0" y="connsiteY0"/>
              </a:cxn>
              <a:cxn ang="0">
                <a:pos x="connsiteX1" y="connsiteY1"/>
              </a:cxn>
              <a:cxn ang="0">
                <a:pos x="connsiteX2" y="connsiteY2"/>
              </a:cxn>
              <a:cxn ang="0">
                <a:pos x="connsiteX3" y="connsiteY3"/>
              </a:cxn>
            </a:cxnLst>
            <a:rect l="l" t="t" r="r" b="b"/>
            <a:pathLst>
              <a:path w="5925190" h="1409374">
                <a:moveTo>
                  <a:pt x="652725" y="0"/>
                </a:moveTo>
                <a:lnTo>
                  <a:pt x="5925190" y="0"/>
                </a:lnTo>
                <a:lnTo>
                  <a:pt x="5925190" y="1409374"/>
                </a:lnTo>
                <a:lnTo>
                  <a:pt x="0" y="1409374"/>
                </a:lnTo>
                <a:close/>
              </a:path>
            </a:pathLst>
          </a:cu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8" name="Freeform 24">
            <a:extLst>
              <a:ext uri="{FF2B5EF4-FFF2-40B4-BE49-F238E27FC236}">
                <a16:creationId xmlns:a16="http://schemas.microsoft.com/office/drawing/2014/main" id="{3D4697C8-4A0D-4493-B526-7CC15E0EE557}"/>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20618" cy="2896258"/>
          </a:xfrm>
          <a:custGeom>
            <a:avLst/>
            <a:gdLst>
              <a:gd name="connsiteX0" fmla="*/ 0 w 5920618"/>
              <a:gd name="connsiteY0" fmla="*/ 0 h 2896258"/>
              <a:gd name="connsiteX1" fmla="*/ 3191370 w 5920618"/>
              <a:gd name="connsiteY1" fmla="*/ 0 h 2896258"/>
              <a:gd name="connsiteX2" fmla="*/ 3346315 w 5920618"/>
              <a:gd name="connsiteY2" fmla="*/ 0 h 2896258"/>
              <a:gd name="connsiteX3" fmla="*/ 5920618 w 5920618"/>
              <a:gd name="connsiteY3" fmla="*/ 0 h 2896258"/>
              <a:gd name="connsiteX4" fmla="*/ 4583705 w 5920618"/>
              <a:gd name="connsiteY4" fmla="*/ 2896258 h 2896258"/>
              <a:gd name="connsiteX5" fmla="*/ 3346315 w 5920618"/>
              <a:gd name="connsiteY5" fmla="*/ 2896258 h 2896258"/>
              <a:gd name="connsiteX6" fmla="*/ 1854457 w 5920618"/>
              <a:gd name="connsiteY6" fmla="*/ 2896258 h 2896258"/>
              <a:gd name="connsiteX7" fmla="*/ 0 w 5920618"/>
              <a:gd name="connsiteY7" fmla="*/ 2896258 h 2896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20618" h="2896258">
                <a:moveTo>
                  <a:pt x="0" y="0"/>
                </a:moveTo>
                <a:lnTo>
                  <a:pt x="3191370" y="0"/>
                </a:lnTo>
                <a:lnTo>
                  <a:pt x="3346315" y="0"/>
                </a:lnTo>
                <a:lnTo>
                  <a:pt x="5920618" y="0"/>
                </a:lnTo>
                <a:lnTo>
                  <a:pt x="4583705" y="2896258"/>
                </a:lnTo>
                <a:lnTo>
                  <a:pt x="3346315" y="2896258"/>
                </a:lnTo>
                <a:lnTo>
                  <a:pt x="1854457" y="2896258"/>
                </a:lnTo>
                <a:lnTo>
                  <a:pt x="0" y="2896258"/>
                </a:lnTo>
                <a:close/>
              </a:path>
            </a:pathLst>
          </a:custGeom>
          <a:solidFill>
            <a:srgbClr val="BF4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a:extLst>
              <a:ext uri="{FF2B5EF4-FFF2-40B4-BE49-F238E27FC236}">
                <a16:creationId xmlns:a16="http://schemas.microsoft.com/office/drawing/2014/main" id="{4424F709-48B5-4AF9-8F03-D8BD69CD59D6}"/>
              </a:ext>
            </a:extLst>
          </p:cNvPr>
          <p:cNvPicPr/>
          <p:nvPr/>
        </p:nvPicPr>
        <p:blipFill>
          <a:blip r:embed="rId3">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2" name="Title 1">
            <a:extLst>
              <a:ext uri="{FF2B5EF4-FFF2-40B4-BE49-F238E27FC236}">
                <a16:creationId xmlns:a16="http://schemas.microsoft.com/office/drawing/2014/main" id="{CA367E90-B317-4C2D-8251-F7C52A132159}"/>
              </a:ext>
            </a:extLst>
          </p:cNvPr>
          <p:cNvSpPr>
            <a:spLocks noGrp="1"/>
          </p:cNvSpPr>
          <p:nvPr>
            <p:ph type="ctrTitle"/>
          </p:nvPr>
        </p:nvSpPr>
        <p:spPr>
          <a:xfrm>
            <a:off x="1153916" y="3312686"/>
            <a:ext cx="9371824" cy="1720897"/>
          </a:xfrm>
        </p:spPr>
        <p:txBody>
          <a:bodyPr>
            <a:noAutofit/>
          </a:bodyPr>
          <a:lstStyle/>
          <a:p>
            <a:pPr algn="l"/>
            <a:br>
              <a:rPr lang="en-GB" sz="4000" b="1" dirty="0">
                <a:solidFill>
                  <a:srgbClr val="FFFFFF"/>
                </a:solidFill>
                <a:ea typeface="+mj-lt"/>
                <a:cs typeface="+mj-lt"/>
              </a:rPr>
            </a:br>
            <a:r>
              <a:rPr lang="en-GB" sz="3700" b="1" dirty="0"/>
              <a:t>LABOUR-INT </a:t>
            </a:r>
            <a:r>
              <a:rPr lang="en-US" sz="4000" b="1" dirty="0"/>
              <a:t>Experts Group on </a:t>
            </a:r>
            <a:r>
              <a:rPr lang="en-GB" sz="3700" b="1" dirty="0"/>
              <a:t>skills and migration: a common approach</a:t>
            </a:r>
            <a:br>
              <a:rPr lang="en-GB" sz="3700" b="1" dirty="0"/>
            </a:br>
            <a:br>
              <a:rPr lang="en-GB" sz="3700" b="1" dirty="0"/>
            </a:br>
            <a:r>
              <a:rPr lang="en-GB" sz="2400" b="1" dirty="0">
                <a:solidFill>
                  <a:srgbClr val="C00000"/>
                </a:solidFill>
                <a:ea typeface="+mj-lt"/>
                <a:cs typeface="+mj-lt"/>
              </a:rPr>
              <a:t>LABOUR-INT  CITUB Dissemination event, Sofia, 26 September 2018</a:t>
            </a:r>
            <a:endParaRPr lang="en-GB" sz="3700" dirty="0">
              <a:cs typeface="Calibri Light"/>
            </a:endParaRPr>
          </a:p>
        </p:txBody>
      </p:sp>
      <p:sp>
        <p:nvSpPr>
          <p:cNvPr id="3" name="Subtitle 2">
            <a:extLst>
              <a:ext uri="{FF2B5EF4-FFF2-40B4-BE49-F238E27FC236}">
                <a16:creationId xmlns:a16="http://schemas.microsoft.com/office/drawing/2014/main" id="{D7D6E3FA-91CB-425D-9077-6014AD1C1AD9}"/>
              </a:ext>
            </a:extLst>
          </p:cNvPr>
          <p:cNvSpPr>
            <a:spLocks noGrp="1"/>
          </p:cNvSpPr>
          <p:nvPr>
            <p:ph type="subTitle" idx="1"/>
          </p:nvPr>
        </p:nvSpPr>
        <p:spPr>
          <a:xfrm>
            <a:off x="133350" y="5586629"/>
            <a:ext cx="7915275" cy="1409374"/>
          </a:xfrm>
        </p:spPr>
        <p:txBody>
          <a:bodyPr>
            <a:noAutofit/>
          </a:bodyPr>
          <a:lstStyle/>
          <a:p>
            <a:pPr algn="l"/>
            <a:r>
              <a:rPr lang="en-GB" dirty="0">
                <a:ea typeface="+mj-lt"/>
                <a:cs typeface="+mj-lt"/>
              </a:rPr>
              <a:t>Carlotta Astori, CEEP Project Officer</a:t>
            </a:r>
            <a:endParaRPr lang="en-GB" dirty="0">
              <a:latin typeface="+mj-lt"/>
            </a:endParaRPr>
          </a:p>
        </p:txBody>
      </p:sp>
      <p:sp>
        <p:nvSpPr>
          <p:cNvPr id="10" name="Rectangle 9">
            <a:extLst>
              <a:ext uri="{FF2B5EF4-FFF2-40B4-BE49-F238E27FC236}">
                <a16:creationId xmlns:a16="http://schemas.microsoft.com/office/drawing/2014/main" id="{CE8222A3-2616-4333-923D-27D2469FFB75}"/>
              </a:ext>
            </a:extLst>
          </p:cNvPr>
          <p:cNvSpPr/>
          <p:nvPr/>
        </p:nvSpPr>
        <p:spPr>
          <a:xfrm>
            <a:off x="8589156" y="6554718"/>
            <a:ext cx="2888932" cy="246221"/>
          </a:xfrm>
          <a:prstGeom prst="rect">
            <a:avLst/>
          </a:prstGeom>
        </p:spPr>
        <p:txBody>
          <a:bodyPr wrap="none">
            <a:spAutoFit/>
          </a:bodyPr>
          <a:lstStyle/>
          <a:p>
            <a:r>
              <a:rPr lang="en-US" sz="1000" dirty="0">
                <a:solidFill>
                  <a:schemeClr val="bg1"/>
                </a:solidFill>
                <a:latin typeface="+mj-lt"/>
                <a:ea typeface="MS Mincho" panose="02020609040205080304" pitchFamily="49" charset="-128"/>
                <a:cs typeface="Times New Roman" panose="02020603050405020304" pitchFamily="18" charset="0"/>
              </a:rPr>
              <a:t>With financial support of the European Commission </a:t>
            </a:r>
            <a:endParaRPr lang="en-GB" sz="1000" dirty="0">
              <a:solidFill>
                <a:schemeClr val="bg1"/>
              </a:solidFill>
              <a:latin typeface="+mj-lt"/>
            </a:endParaRPr>
          </a:p>
        </p:txBody>
      </p:sp>
      <p:pic>
        <p:nvPicPr>
          <p:cNvPr id="4" name="Picture 3">
            <a:extLst>
              <a:ext uri="{FF2B5EF4-FFF2-40B4-BE49-F238E27FC236}">
                <a16:creationId xmlns:a16="http://schemas.microsoft.com/office/drawing/2014/main" id="{E87E398A-2F12-4EED-B703-D861BB09AB6A}"/>
              </a:ext>
            </a:extLst>
          </p:cNvPr>
          <p:cNvPicPr>
            <a:picLocks noChangeAspect="1"/>
          </p:cNvPicPr>
          <p:nvPr/>
        </p:nvPicPr>
        <p:blipFill>
          <a:blip r:embed="rId4"/>
          <a:stretch>
            <a:fillRect/>
          </a:stretch>
        </p:blipFill>
        <p:spPr>
          <a:xfrm>
            <a:off x="11449735" y="6497657"/>
            <a:ext cx="359695" cy="243861"/>
          </a:xfrm>
          <a:prstGeom prst="rect">
            <a:avLst/>
          </a:prstGeom>
        </p:spPr>
      </p:pic>
      <p:sp>
        <p:nvSpPr>
          <p:cNvPr id="11" name="Slide Number Placeholder 10">
            <a:extLst>
              <a:ext uri="{FF2B5EF4-FFF2-40B4-BE49-F238E27FC236}">
                <a16:creationId xmlns:a16="http://schemas.microsoft.com/office/drawing/2014/main" id="{48225692-A078-4857-8A22-EC730E9B64EA}"/>
              </a:ext>
            </a:extLst>
          </p:cNvPr>
          <p:cNvSpPr>
            <a:spLocks noGrp="1"/>
          </p:cNvSpPr>
          <p:nvPr>
            <p:ph type="sldNum" sz="quarter" idx="12"/>
          </p:nvPr>
        </p:nvSpPr>
        <p:spPr/>
        <p:txBody>
          <a:bodyPr/>
          <a:lstStyle/>
          <a:p>
            <a:fld id="{85BC4504-D1DB-4080-9204-5A433FD5A94A}" type="slidenum">
              <a:rPr lang="en-GB" smtClean="0"/>
              <a:t>1</a:t>
            </a:fld>
            <a:endParaRPr lang="en-GB"/>
          </a:p>
        </p:txBody>
      </p:sp>
    </p:spTree>
    <p:extLst>
      <p:ext uri="{BB962C8B-B14F-4D97-AF65-F5344CB8AC3E}">
        <p14:creationId xmlns:p14="http://schemas.microsoft.com/office/powerpoint/2010/main" val="28112454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sp>
        <p:nvSpPr>
          <p:cNvPr id="8" name="Content Placeholder 7">
            <a:extLst>
              <a:ext uri="{FF2B5EF4-FFF2-40B4-BE49-F238E27FC236}">
                <a16:creationId xmlns:a16="http://schemas.microsoft.com/office/drawing/2014/main" id="{53BFA4A5-2740-425A-AF71-9E9E9BE67876}"/>
              </a:ext>
            </a:extLst>
          </p:cNvPr>
          <p:cNvSpPr>
            <a:spLocks noGrp="1"/>
          </p:cNvSpPr>
          <p:nvPr>
            <p:ph idx="1"/>
          </p:nvPr>
        </p:nvSpPr>
        <p:spPr>
          <a:xfrm>
            <a:off x="529229" y="1044246"/>
            <a:ext cx="9661633" cy="4427036"/>
          </a:xfrm>
        </p:spPr>
        <p:txBody>
          <a:bodyPr anchor="ctr">
            <a:normAutofit fontScale="85000" lnSpcReduction="10000"/>
          </a:bodyPr>
          <a:lstStyle/>
          <a:p>
            <a:r>
              <a:rPr lang="en-US" sz="3300" dirty="0">
                <a:cs typeface="Calibri Light"/>
              </a:rPr>
              <a:t>A concrete contribution towards the development of a </a:t>
            </a:r>
            <a:r>
              <a:rPr lang="en-US" sz="3300" b="1" dirty="0">
                <a:solidFill>
                  <a:srgbClr val="C00000"/>
                </a:solidFill>
                <a:cs typeface="Calibri Light"/>
              </a:rPr>
              <a:t>multi-stakeholder approach </a:t>
            </a:r>
            <a:r>
              <a:rPr lang="en-US" sz="3300" dirty="0">
                <a:cs typeface="Calibri Light"/>
              </a:rPr>
              <a:t>(employers’ and workers’ </a:t>
            </a:r>
            <a:r>
              <a:rPr lang="en-US" sz="3300" dirty="0" err="1">
                <a:cs typeface="Calibri Light"/>
              </a:rPr>
              <a:t>organisations</a:t>
            </a:r>
            <a:r>
              <a:rPr lang="en-US" sz="3300" dirty="0">
                <a:cs typeface="Calibri Light"/>
              </a:rPr>
              <a:t>, Chambers of commerce and Industry, training institutions, public and private employment services, public authorities, managers of reception and integration services)</a:t>
            </a:r>
          </a:p>
          <a:p>
            <a:r>
              <a:rPr lang="en-US" sz="3300" dirty="0">
                <a:cs typeface="Calibri Light"/>
              </a:rPr>
              <a:t>A </a:t>
            </a:r>
            <a:r>
              <a:rPr lang="en-US" sz="3300" b="1" dirty="0">
                <a:cs typeface="Calibri Light"/>
              </a:rPr>
              <a:t>template</a:t>
            </a:r>
            <a:r>
              <a:rPr lang="en-US" sz="3300" dirty="0">
                <a:cs typeface="Calibri Light"/>
              </a:rPr>
              <a:t> that can be used as a basis for action and source of inspiration by ESPs and NGOs</a:t>
            </a:r>
          </a:p>
          <a:p>
            <a:r>
              <a:rPr lang="en-US" sz="3300" dirty="0">
                <a:cs typeface="Calibri Light"/>
              </a:rPr>
              <a:t>Articulated in the </a:t>
            </a:r>
            <a:r>
              <a:rPr lang="en-US" sz="3300" b="1" dirty="0">
                <a:cs typeface="Calibri Light"/>
              </a:rPr>
              <a:t>different stages </a:t>
            </a:r>
            <a:r>
              <a:rPr lang="en-US" sz="3300" dirty="0">
                <a:cs typeface="Calibri Light"/>
              </a:rPr>
              <a:t>which constitute the pathway of PSBs into the </a:t>
            </a:r>
            <a:r>
              <a:rPr lang="en-US" sz="3300" dirty="0" err="1">
                <a:cs typeface="Calibri Light"/>
              </a:rPr>
              <a:t>labour</a:t>
            </a:r>
            <a:r>
              <a:rPr lang="en-US" sz="3300" dirty="0">
                <a:cs typeface="Calibri Light"/>
              </a:rPr>
              <a:t> market</a:t>
            </a:r>
          </a:p>
          <a:p>
            <a:r>
              <a:rPr lang="en-US" sz="3300" dirty="0">
                <a:cs typeface="Calibri Light"/>
              </a:rPr>
              <a:t>Three </a:t>
            </a:r>
            <a:r>
              <a:rPr lang="en-US" sz="3300" b="1" dirty="0">
                <a:cs typeface="Calibri Light"/>
              </a:rPr>
              <a:t>main target groups</a:t>
            </a:r>
            <a:r>
              <a:rPr lang="en-US" sz="3300" dirty="0">
                <a:cs typeface="Calibri Light"/>
              </a:rPr>
              <a:t>: PSBs, potential employers and intermediaries</a:t>
            </a:r>
          </a:p>
        </p:txBody>
      </p:sp>
      <p:pic>
        <p:nvPicPr>
          <p:cNvPr id="9" name="Picture 8">
            <a:extLst>
              <a:ext uri="{FF2B5EF4-FFF2-40B4-BE49-F238E27FC236}">
                <a16:creationId xmlns:a16="http://schemas.microsoft.com/office/drawing/2014/main" id="{8CD315CC-80E6-4335-B2E8-0038FD79A728}"/>
              </a:ext>
            </a:extLst>
          </p:cNvPr>
          <p:cNvPicPr/>
          <p:nvPr/>
        </p:nvPicPr>
        <p:blipFill>
          <a:blip r:embed="rId3">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THE LABOUR-INT APPROACH</a:t>
            </a:r>
            <a:endParaRPr lang="en-GB" sz="3700" b="1" dirty="0">
              <a:solidFill>
                <a:srgbClr val="C00000"/>
              </a:solidFill>
            </a:endParaRPr>
          </a:p>
        </p:txBody>
      </p:sp>
      <p:sp>
        <p:nvSpPr>
          <p:cNvPr id="3" name="Slide Number Placeholder 2">
            <a:extLst>
              <a:ext uri="{FF2B5EF4-FFF2-40B4-BE49-F238E27FC236}">
                <a16:creationId xmlns:a16="http://schemas.microsoft.com/office/drawing/2014/main" id="{AF5A45FC-372E-440F-A4A0-EEF75205F6CA}"/>
              </a:ext>
            </a:extLst>
          </p:cNvPr>
          <p:cNvSpPr>
            <a:spLocks noGrp="1"/>
          </p:cNvSpPr>
          <p:nvPr>
            <p:ph type="sldNum" sz="quarter" idx="12"/>
          </p:nvPr>
        </p:nvSpPr>
        <p:spPr/>
        <p:txBody>
          <a:bodyPr/>
          <a:lstStyle/>
          <a:p>
            <a:fld id="{85BC4504-D1DB-4080-9204-5A433FD5A94A}" type="slidenum">
              <a:rPr lang="en-GB" smtClean="0"/>
              <a:t>10</a:t>
            </a:fld>
            <a:endParaRPr lang="en-GB"/>
          </a:p>
        </p:txBody>
      </p:sp>
    </p:spTree>
    <p:extLst>
      <p:ext uri="{BB962C8B-B14F-4D97-AF65-F5344CB8AC3E}">
        <p14:creationId xmlns:p14="http://schemas.microsoft.com/office/powerpoint/2010/main" val="15650446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graphicFrame>
        <p:nvGraphicFramePr>
          <p:cNvPr id="3" name="Content Placeholder 2">
            <a:extLst>
              <a:ext uri="{FF2B5EF4-FFF2-40B4-BE49-F238E27FC236}">
                <a16:creationId xmlns:a16="http://schemas.microsoft.com/office/drawing/2014/main" id="{02664CF9-3B4A-43CF-9B70-2396419EE97D}"/>
              </a:ext>
            </a:extLst>
          </p:cNvPr>
          <p:cNvGraphicFramePr>
            <a:graphicFrameLocks noGrp="1"/>
          </p:cNvGraphicFramePr>
          <p:nvPr>
            <p:ph idx="1"/>
            <p:extLst>
              <p:ext uri="{D42A27DB-BD31-4B8C-83A1-F6EECF244321}">
                <p14:modId xmlns:p14="http://schemas.microsoft.com/office/powerpoint/2010/main" val="2602785412"/>
              </p:ext>
            </p:extLst>
          </p:nvPr>
        </p:nvGraphicFramePr>
        <p:xfrm>
          <a:off x="294041" y="127511"/>
          <a:ext cx="8313530" cy="5084720"/>
        </p:xfrm>
        <a:graphic>
          <a:graphicData uri="http://schemas.openxmlformats.org/drawingml/2006/table">
            <a:tbl>
              <a:tblPr firstRow="1" bandRow="1">
                <a:tableStyleId>{5C22544A-7EE6-4342-B048-85BDC9FD1C3A}</a:tableStyleId>
              </a:tblPr>
              <a:tblGrid>
                <a:gridCol w="2933583">
                  <a:extLst>
                    <a:ext uri="{9D8B030D-6E8A-4147-A177-3AD203B41FA5}">
                      <a16:colId xmlns:a16="http://schemas.microsoft.com/office/drawing/2014/main" val="491965986"/>
                    </a:ext>
                  </a:extLst>
                </a:gridCol>
                <a:gridCol w="2608770">
                  <a:extLst>
                    <a:ext uri="{9D8B030D-6E8A-4147-A177-3AD203B41FA5}">
                      <a16:colId xmlns:a16="http://schemas.microsoft.com/office/drawing/2014/main" val="1435465067"/>
                    </a:ext>
                  </a:extLst>
                </a:gridCol>
                <a:gridCol w="2771177">
                  <a:extLst>
                    <a:ext uri="{9D8B030D-6E8A-4147-A177-3AD203B41FA5}">
                      <a16:colId xmlns:a16="http://schemas.microsoft.com/office/drawing/2014/main" val="2858689477"/>
                    </a:ext>
                  </a:extLst>
                </a:gridCol>
              </a:tblGrid>
              <a:tr h="348509">
                <a:tc>
                  <a:txBody>
                    <a:bodyPr/>
                    <a:lstStyle/>
                    <a:p>
                      <a:pPr algn="ctr"/>
                      <a:r>
                        <a:rPr lang="fr-BE" dirty="0"/>
                        <a:t>Actions</a:t>
                      </a:r>
                      <a:endParaRPr lang="en-GB" dirty="0"/>
                    </a:p>
                  </a:txBody>
                  <a:tcPr/>
                </a:tc>
                <a:tc>
                  <a:txBody>
                    <a:bodyPr/>
                    <a:lstStyle/>
                    <a:p>
                      <a:pPr algn="ctr"/>
                      <a:r>
                        <a:rPr lang="fr-BE" dirty="0"/>
                        <a:t>Tools</a:t>
                      </a:r>
                      <a:endParaRPr lang="en-GB" dirty="0"/>
                    </a:p>
                  </a:txBody>
                  <a:tcPr/>
                </a:tc>
                <a:tc>
                  <a:txBody>
                    <a:bodyPr/>
                    <a:lstStyle/>
                    <a:p>
                      <a:pPr algn="ctr"/>
                      <a:r>
                        <a:rPr lang="fr-BE" dirty="0"/>
                        <a:t>Actors</a:t>
                      </a:r>
                      <a:endParaRPr lang="en-GB" dirty="0"/>
                    </a:p>
                  </a:txBody>
                  <a:tcPr/>
                </a:tc>
                <a:extLst>
                  <a:ext uri="{0D108BD9-81ED-4DB2-BD59-A6C34878D82A}">
                    <a16:rowId xmlns:a16="http://schemas.microsoft.com/office/drawing/2014/main" val="1609460481"/>
                  </a:ext>
                </a:extLst>
              </a:tr>
              <a:tr h="697018">
                <a:tc>
                  <a:txBody>
                    <a:bodyPr/>
                    <a:lstStyle/>
                    <a:p>
                      <a:pPr algn="l"/>
                      <a:r>
                        <a:rPr lang="en-US" sz="1800" b="1" dirty="0">
                          <a:cs typeface="Calibri Light"/>
                        </a:rPr>
                        <a:t>Preselection of candidates</a:t>
                      </a:r>
                      <a:endParaRPr lang="en-GB" b="1" dirty="0"/>
                    </a:p>
                  </a:txBody>
                  <a:tcPr/>
                </a:tc>
                <a:tc>
                  <a:txBody>
                    <a:bodyPr/>
                    <a:lstStyle/>
                    <a:p>
                      <a:r>
                        <a:rPr lang="en-GB" sz="1200" kern="1200" dirty="0">
                          <a:solidFill>
                            <a:schemeClr val="dk1"/>
                          </a:solidFill>
                          <a:latin typeface="+mn-lt"/>
                          <a:ea typeface="+mn-ea"/>
                          <a:cs typeface="+mn-cs"/>
                        </a:rPr>
                        <a:t>Individual assistance by a qualified intermediary, questionnaires</a:t>
                      </a:r>
                    </a:p>
                  </a:txBody>
                  <a:tcPr/>
                </a:tc>
                <a:tc>
                  <a:txBody>
                    <a:bodyPr/>
                    <a:lstStyle/>
                    <a:p>
                      <a:r>
                        <a:rPr lang="en-GB" sz="1200" kern="1200" dirty="0">
                          <a:solidFill>
                            <a:schemeClr val="dk1"/>
                          </a:solidFill>
                          <a:latin typeface="+mn-lt"/>
                          <a:ea typeface="+mn-ea"/>
                          <a:cs typeface="+mn-cs"/>
                        </a:rPr>
                        <a:t>Public/private employment agencies, Chambers, NGOs and managers of reception facilities, etc</a:t>
                      </a:r>
                    </a:p>
                  </a:txBody>
                  <a:tcPr/>
                </a:tc>
                <a:extLst>
                  <a:ext uri="{0D108BD9-81ED-4DB2-BD59-A6C34878D82A}">
                    <a16:rowId xmlns:a16="http://schemas.microsoft.com/office/drawing/2014/main" val="822007587"/>
                  </a:ext>
                </a:extLst>
              </a:tr>
              <a:tr h="9003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cs typeface="Calibri Light"/>
                        </a:rPr>
                        <a:t>Skills identification and first orientation process</a:t>
                      </a:r>
                      <a:endParaRPr lang="en-GB" b="1" dirty="0"/>
                    </a:p>
                  </a:txBody>
                  <a:tcPr/>
                </a:tc>
                <a:tc>
                  <a:txBody>
                    <a:bodyPr/>
                    <a:lstStyle/>
                    <a:p>
                      <a:r>
                        <a:rPr lang="en-GB" sz="1200" kern="1200" dirty="0">
                          <a:solidFill>
                            <a:schemeClr val="dk1"/>
                          </a:solidFill>
                          <a:latin typeface="+mn-lt"/>
                          <a:ea typeface="+mn-ea"/>
                          <a:cs typeface="+mn-cs"/>
                        </a:rPr>
                        <a:t>Personal guidance and electronic tools; The EC profiling tool</a:t>
                      </a:r>
                    </a:p>
                  </a:txBody>
                  <a:tcPr/>
                </a:tc>
                <a:tc>
                  <a:txBody>
                    <a:bodyPr/>
                    <a:lstStyle/>
                    <a:p>
                      <a:r>
                        <a:rPr lang="en-GB" sz="1200" kern="1200" dirty="0">
                          <a:solidFill>
                            <a:schemeClr val="dk1"/>
                          </a:solidFill>
                          <a:latin typeface="+mn-lt"/>
                          <a:ea typeface="+mn-ea"/>
                          <a:cs typeface="+mn-cs"/>
                        </a:rPr>
                        <a:t>Public employment agencies, employers’ organizations, trade unions, Chambers, other partners from the economic or academic</a:t>
                      </a:r>
                    </a:p>
                  </a:txBody>
                  <a:tcPr/>
                </a:tc>
                <a:extLst>
                  <a:ext uri="{0D108BD9-81ED-4DB2-BD59-A6C34878D82A}">
                    <a16:rowId xmlns:a16="http://schemas.microsoft.com/office/drawing/2014/main" val="77117052"/>
                  </a:ext>
                </a:extLst>
              </a:tr>
              <a:tr h="9003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cs typeface="Calibri Light"/>
                        </a:rPr>
                        <a:t>Basic training: language, cultural, legal, general employment</a:t>
                      </a:r>
                      <a:endParaRPr lang="en-GB" b="1" dirty="0"/>
                    </a:p>
                  </a:txBody>
                  <a:tcPr/>
                </a:tc>
                <a:tc>
                  <a:txBody>
                    <a:bodyPr/>
                    <a:lstStyle/>
                    <a:p>
                      <a:r>
                        <a:rPr lang="en-GB" sz="1200" kern="1200" dirty="0">
                          <a:solidFill>
                            <a:schemeClr val="dk1"/>
                          </a:solidFill>
                          <a:latin typeface="+mn-lt"/>
                          <a:ea typeface="+mn-ea"/>
                          <a:cs typeface="+mn-cs"/>
                        </a:rPr>
                        <a:t>Personalised assistance, electronic tools, internet-based learning, classroom training</a:t>
                      </a:r>
                    </a:p>
                  </a:txBody>
                  <a:tcPr/>
                </a:tc>
                <a:tc>
                  <a:txBody>
                    <a:bodyPr/>
                    <a:lstStyle/>
                    <a:p>
                      <a:r>
                        <a:rPr lang="en-GB" sz="1200" kern="1200" dirty="0">
                          <a:solidFill>
                            <a:schemeClr val="dk1"/>
                          </a:solidFill>
                          <a:latin typeface="+mn-lt"/>
                          <a:ea typeface="+mn-ea"/>
                          <a:cs typeface="+mn-cs"/>
                        </a:rPr>
                        <a:t>From public training institutions to academia, to private training providers, as well as economic and social partners, or NGOs</a:t>
                      </a:r>
                    </a:p>
                  </a:txBody>
                  <a:tcPr/>
                </a:tc>
                <a:extLst>
                  <a:ext uri="{0D108BD9-81ED-4DB2-BD59-A6C34878D82A}">
                    <a16:rowId xmlns:a16="http://schemas.microsoft.com/office/drawing/2014/main" val="2334904410"/>
                  </a:ext>
                </a:extLst>
              </a:tr>
              <a:tr h="130691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cs typeface="Calibri Light"/>
                        </a:rPr>
                        <a:t>Job training</a:t>
                      </a:r>
                      <a:endParaRPr lang="en-GB" b="1" dirty="0"/>
                    </a:p>
                  </a:txBody>
                  <a:tcPr/>
                </a:tc>
                <a:tc>
                  <a:txBody>
                    <a:bodyPr/>
                    <a:lstStyle/>
                    <a:p>
                      <a:r>
                        <a:rPr lang="en-GB" sz="1200" kern="1200" dirty="0">
                          <a:solidFill>
                            <a:schemeClr val="dk1"/>
                          </a:solidFill>
                          <a:latin typeface="+mn-lt"/>
                          <a:ea typeface="+mn-ea"/>
                          <a:cs typeface="+mn-cs"/>
                        </a:rPr>
                        <a:t>Personalized assistance (e.g. coaching or mentoring), e-learning tools, classroom training, in-company training, internships, vocational education and training, etc.</a:t>
                      </a:r>
                    </a:p>
                  </a:txBody>
                  <a:tcPr/>
                </a:tc>
                <a:tc>
                  <a:txBody>
                    <a:bodyPr/>
                    <a:lstStyle/>
                    <a:p>
                      <a:r>
                        <a:rPr lang="en-GB" sz="1200" b="0" i="0" u="none" strike="noStrike" kern="1200" baseline="0" dirty="0">
                          <a:solidFill>
                            <a:schemeClr val="tx1"/>
                          </a:solidFill>
                          <a:latin typeface="+mn-lt"/>
                          <a:ea typeface="+mn-ea"/>
                          <a:cs typeface="+mn-cs"/>
                        </a:rPr>
                        <a:t>Qualified actors (trainers, mentors). Chambers play a key role in many countries</a:t>
                      </a:r>
                      <a:endParaRPr lang="en-GB" sz="1200" kern="1200" dirty="0">
                        <a:solidFill>
                          <a:schemeClr val="dk1"/>
                        </a:solidFill>
                        <a:latin typeface="+mn-lt"/>
                        <a:ea typeface="+mn-ea"/>
                        <a:cs typeface="+mn-cs"/>
                      </a:endParaRPr>
                    </a:p>
                  </a:txBody>
                  <a:tcPr/>
                </a:tc>
                <a:extLst>
                  <a:ext uri="{0D108BD9-81ED-4DB2-BD59-A6C34878D82A}">
                    <a16:rowId xmlns:a16="http://schemas.microsoft.com/office/drawing/2014/main" val="4232621864"/>
                  </a:ext>
                </a:extLst>
              </a:tr>
              <a:tr h="90031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b="1" dirty="0">
                          <a:cs typeface="Calibri Light"/>
                        </a:rPr>
                        <a:t>Access to </a:t>
                      </a:r>
                      <a:r>
                        <a:rPr lang="en-US" sz="1800" b="1" dirty="0" err="1">
                          <a:cs typeface="Calibri Light"/>
                        </a:rPr>
                        <a:t>labour</a:t>
                      </a:r>
                      <a:r>
                        <a:rPr lang="en-US" sz="1800" b="1" dirty="0">
                          <a:cs typeface="Calibri Light"/>
                        </a:rPr>
                        <a:t> market</a:t>
                      </a:r>
                      <a:endParaRPr lang="en-GB" b="1" dirty="0"/>
                    </a:p>
                  </a:txBody>
                  <a:tcPr/>
                </a:tc>
                <a:tc>
                  <a:txBody>
                    <a:bodyPr/>
                    <a:lstStyle/>
                    <a:p>
                      <a:r>
                        <a:rPr lang="en-GB" sz="1200" b="0" i="0" u="none" strike="noStrike" kern="1200" baseline="0" dirty="0">
                          <a:solidFill>
                            <a:schemeClr val="tx1"/>
                          </a:solidFill>
                          <a:latin typeface="+mn-lt"/>
                          <a:ea typeface="+mn-ea"/>
                          <a:cs typeface="+mn-cs"/>
                        </a:rPr>
                        <a:t>Individual evaluation sessions </a:t>
                      </a:r>
                      <a:endParaRPr lang="en-GB" sz="1200" kern="1200" dirty="0">
                        <a:solidFill>
                          <a:schemeClr val="dk1"/>
                        </a:solidFill>
                        <a:latin typeface="+mn-lt"/>
                        <a:ea typeface="+mn-ea"/>
                        <a:cs typeface="+mn-cs"/>
                      </a:endParaRPr>
                    </a:p>
                  </a:txBody>
                  <a:tcPr/>
                </a:tc>
                <a:tc>
                  <a:txBody>
                    <a:bodyPr/>
                    <a:lstStyle/>
                    <a:p>
                      <a:r>
                        <a:rPr lang="en-GB" sz="1200" b="0" i="0" u="none" strike="noStrike" kern="1200" baseline="0" dirty="0">
                          <a:solidFill>
                            <a:schemeClr val="tx1"/>
                          </a:solidFill>
                          <a:latin typeface="+mn-lt"/>
                          <a:ea typeface="+mn-ea"/>
                          <a:cs typeface="+mn-cs"/>
                        </a:rPr>
                        <a:t>Counsellors (from Chambers, employers’ organisations, trade unions, private counsellors, public employment agencies…) </a:t>
                      </a:r>
                      <a:endParaRPr lang="en-GB" sz="1200" kern="1200" dirty="0">
                        <a:solidFill>
                          <a:schemeClr val="dk1"/>
                        </a:solidFill>
                        <a:latin typeface="+mn-lt"/>
                        <a:ea typeface="+mn-ea"/>
                        <a:cs typeface="+mn-cs"/>
                      </a:endParaRPr>
                    </a:p>
                  </a:txBody>
                  <a:tcPr/>
                </a:tc>
                <a:extLst>
                  <a:ext uri="{0D108BD9-81ED-4DB2-BD59-A6C34878D82A}">
                    <a16:rowId xmlns:a16="http://schemas.microsoft.com/office/drawing/2014/main" val="2459584498"/>
                  </a:ext>
                </a:extLst>
              </a:tr>
            </a:tbl>
          </a:graphicData>
        </a:graphic>
      </p:graphicFrame>
      <p:pic>
        <p:nvPicPr>
          <p:cNvPr id="9" name="Picture 8">
            <a:extLst>
              <a:ext uri="{FF2B5EF4-FFF2-40B4-BE49-F238E27FC236}">
                <a16:creationId xmlns:a16="http://schemas.microsoft.com/office/drawing/2014/main" id="{8CD315CC-80E6-4335-B2E8-0038FD79A728}"/>
              </a:ext>
            </a:extLst>
          </p:cNvPr>
          <p:cNvPicPr/>
          <p:nvPr/>
        </p:nvPicPr>
        <p:blipFill>
          <a:blip r:embed="rId3">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THE LABOUR-INT APPROACH</a:t>
            </a:r>
            <a:endParaRPr lang="en-GB" sz="3700" b="1" dirty="0">
              <a:solidFill>
                <a:srgbClr val="C00000"/>
              </a:solidFill>
            </a:endParaRPr>
          </a:p>
        </p:txBody>
      </p:sp>
      <p:sp>
        <p:nvSpPr>
          <p:cNvPr id="11" name="Title 1">
            <a:extLst>
              <a:ext uri="{FF2B5EF4-FFF2-40B4-BE49-F238E27FC236}">
                <a16:creationId xmlns:a16="http://schemas.microsoft.com/office/drawing/2014/main" id="{02CD28E8-BE28-4721-B909-FD3F8C48ABDE}"/>
              </a:ext>
            </a:extLst>
          </p:cNvPr>
          <p:cNvSpPr txBox="1">
            <a:spLocks/>
          </p:cNvSpPr>
          <p:nvPr/>
        </p:nvSpPr>
        <p:spPr>
          <a:xfrm>
            <a:off x="7555774" y="5522810"/>
            <a:ext cx="3912405" cy="1096331"/>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chemeClr val="bg1"/>
                </a:solidFill>
              </a:rPr>
              <a:t>Actions targeting PSBs</a:t>
            </a:r>
            <a:endParaRPr lang="en-GB" sz="3700" b="1" dirty="0">
              <a:solidFill>
                <a:schemeClr val="bg1"/>
              </a:solidFill>
            </a:endParaRPr>
          </a:p>
        </p:txBody>
      </p:sp>
      <p:sp>
        <p:nvSpPr>
          <p:cNvPr id="4" name="Slide Number Placeholder 3">
            <a:extLst>
              <a:ext uri="{FF2B5EF4-FFF2-40B4-BE49-F238E27FC236}">
                <a16:creationId xmlns:a16="http://schemas.microsoft.com/office/drawing/2014/main" id="{1B4B48C1-DF24-44D5-83EE-A5CC0A2015BD}"/>
              </a:ext>
            </a:extLst>
          </p:cNvPr>
          <p:cNvSpPr>
            <a:spLocks noGrp="1"/>
          </p:cNvSpPr>
          <p:nvPr>
            <p:ph type="sldNum" sz="quarter" idx="12"/>
          </p:nvPr>
        </p:nvSpPr>
        <p:spPr/>
        <p:txBody>
          <a:bodyPr/>
          <a:lstStyle/>
          <a:p>
            <a:fld id="{85BC4504-D1DB-4080-9204-5A433FD5A94A}" type="slidenum">
              <a:rPr lang="en-GB" smtClean="0"/>
              <a:t>11</a:t>
            </a:fld>
            <a:endParaRPr lang="en-GB"/>
          </a:p>
        </p:txBody>
      </p:sp>
      <p:pic>
        <p:nvPicPr>
          <p:cNvPr id="6" name="Picture 5">
            <a:extLst>
              <a:ext uri="{FF2B5EF4-FFF2-40B4-BE49-F238E27FC236}">
                <a16:creationId xmlns:a16="http://schemas.microsoft.com/office/drawing/2014/main" id="{F3CE9D7D-0AF7-42C3-892C-B4E66A940CB2}"/>
              </a:ext>
            </a:extLst>
          </p:cNvPr>
          <p:cNvPicPr>
            <a:picLocks noChangeAspect="1"/>
          </p:cNvPicPr>
          <p:nvPr/>
        </p:nvPicPr>
        <p:blipFill>
          <a:blip r:embed="rId4"/>
          <a:stretch>
            <a:fillRect/>
          </a:stretch>
        </p:blipFill>
        <p:spPr>
          <a:xfrm>
            <a:off x="8758537" y="3316952"/>
            <a:ext cx="3199714" cy="1790885"/>
          </a:xfrm>
          <a:prstGeom prst="rect">
            <a:avLst/>
          </a:prstGeom>
        </p:spPr>
      </p:pic>
    </p:spTree>
    <p:extLst>
      <p:ext uri="{BB962C8B-B14F-4D97-AF65-F5344CB8AC3E}">
        <p14:creationId xmlns:p14="http://schemas.microsoft.com/office/powerpoint/2010/main" val="16445179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pic>
        <p:nvPicPr>
          <p:cNvPr id="9" name="Picture 8">
            <a:extLst>
              <a:ext uri="{FF2B5EF4-FFF2-40B4-BE49-F238E27FC236}">
                <a16:creationId xmlns:a16="http://schemas.microsoft.com/office/drawing/2014/main" id="{8CD315CC-80E6-4335-B2E8-0038FD79A728}"/>
              </a:ext>
            </a:extLst>
          </p:cNvPr>
          <p:cNvPicPr/>
          <p:nvPr/>
        </p:nvPicPr>
        <p:blipFill>
          <a:blip r:embed="rId3">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THE LABOUR-INT APPROACH</a:t>
            </a:r>
            <a:endParaRPr lang="en-GB" sz="3700" b="1" dirty="0">
              <a:solidFill>
                <a:srgbClr val="C00000"/>
              </a:solidFill>
            </a:endParaRPr>
          </a:p>
        </p:txBody>
      </p:sp>
      <p:sp>
        <p:nvSpPr>
          <p:cNvPr id="11" name="Title 1">
            <a:extLst>
              <a:ext uri="{FF2B5EF4-FFF2-40B4-BE49-F238E27FC236}">
                <a16:creationId xmlns:a16="http://schemas.microsoft.com/office/drawing/2014/main" id="{02CD28E8-BE28-4721-B909-FD3F8C48ABDE}"/>
              </a:ext>
            </a:extLst>
          </p:cNvPr>
          <p:cNvSpPr txBox="1">
            <a:spLocks/>
          </p:cNvSpPr>
          <p:nvPr/>
        </p:nvSpPr>
        <p:spPr>
          <a:xfrm>
            <a:off x="7555774" y="5522810"/>
            <a:ext cx="3912405" cy="1096331"/>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chemeClr val="bg1"/>
                </a:solidFill>
              </a:rPr>
              <a:t>Actions targeting Enterprises</a:t>
            </a:r>
            <a:endParaRPr lang="en-GB" sz="3700" b="1" dirty="0">
              <a:solidFill>
                <a:schemeClr val="bg1"/>
              </a:solidFill>
            </a:endParaRPr>
          </a:p>
        </p:txBody>
      </p:sp>
      <p:graphicFrame>
        <p:nvGraphicFramePr>
          <p:cNvPr id="12" name="Content Placeholder 2">
            <a:extLst>
              <a:ext uri="{FF2B5EF4-FFF2-40B4-BE49-F238E27FC236}">
                <a16:creationId xmlns:a16="http://schemas.microsoft.com/office/drawing/2014/main" id="{33D95868-945E-4D3F-8D56-B9DD0BA65A8C}"/>
              </a:ext>
            </a:extLst>
          </p:cNvPr>
          <p:cNvGraphicFramePr>
            <a:graphicFrameLocks noGrp="1"/>
          </p:cNvGraphicFramePr>
          <p:nvPr>
            <p:ph idx="1"/>
            <p:extLst>
              <p:ext uri="{D42A27DB-BD31-4B8C-83A1-F6EECF244321}">
                <p14:modId xmlns:p14="http://schemas.microsoft.com/office/powerpoint/2010/main" val="2836332661"/>
              </p:ext>
            </p:extLst>
          </p:nvPr>
        </p:nvGraphicFramePr>
        <p:xfrm>
          <a:off x="138183" y="255626"/>
          <a:ext cx="8469387" cy="4572000"/>
        </p:xfrm>
        <a:graphic>
          <a:graphicData uri="http://schemas.openxmlformats.org/drawingml/2006/table">
            <a:tbl>
              <a:tblPr firstRow="1" bandRow="1">
                <a:tableStyleId>{5C22544A-7EE6-4342-B048-85BDC9FD1C3A}</a:tableStyleId>
              </a:tblPr>
              <a:tblGrid>
                <a:gridCol w="2823129">
                  <a:extLst>
                    <a:ext uri="{9D8B030D-6E8A-4147-A177-3AD203B41FA5}">
                      <a16:colId xmlns:a16="http://schemas.microsoft.com/office/drawing/2014/main" val="491965986"/>
                    </a:ext>
                  </a:extLst>
                </a:gridCol>
                <a:gridCol w="2823129">
                  <a:extLst>
                    <a:ext uri="{9D8B030D-6E8A-4147-A177-3AD203B41FA5}">
                      <a16:colId xmlns:a16="http://schemas.microsoft.com/office/drawing/2014/main" val="1435465067"/>
                    </a:ext>
                  </a:extLst>
                </a:gridCol>
                <a:gridCol w="2823129">
                  <a:extLst>
                    <a:ext uri="{9D8B030D-6E8A-4147-A177-3AD203B41FA5}">
                      <a16:colId xmlns:a16="http://schemas.microsoft.com/office/drawing/2014/main" val="2858689477"/>
                    </a:ext>
                  </a:extLst>
                </a:gridCol>
              </a:tblGrid>
              <a:tr h="168242">
                <a:tc>
                  <a:txBody>
                    <a:bodyPr/>
                    <a:lstStyle/>
                    <a:p>
                      <a:pPr algn="ctr"/>
                      <a:r>
                        <a:rPr lang="fr-BE" dirty="0"/>
                        <a:t>Actions</a:t>
                      </a:r>
                      <a:endParaRPr lang="en-GB" dirty="0"/>
                    </a:p>
                  </a:txBody>
                  <a:tcPr/>
                </a:tc>
                <a:tc>
                  <a:txBody>
                    <a:bodyPr/>
                    <a:lstStyle/>
                    <a:p>
                      <a:pPr algn="ctr"/>
                      <a:r>
                        <a:rPr lang="fr-BE" dirty="0"/>
                        <a:t>Tools</a:t>
                      </a:r>
                      <a:endParaRPr lang="en-GB" dirty="0"/>
                    </a:p>
                  </a:txBody>
                  <a:tcPr/>
                </a:tc>
                <a:tc>
                  <a:txBody>
                    <a:bodyPr/>
                    <a:lstStyle/>
                    <a:p>
                      <a:pPr algn="ctr"/>
                      <a:r>
                        <a:rPr lang="fr-BE" dirty="0"/>
                        <a:t>Actors</a:t>
                      </a:r>
                      <a:endParaRPr lang="en-GB" dirty="0"/>
                    </a:p>
                  </a:txBody>
                  <a:tcPr/>
                </a:tc>
                <a:extLst>
                  <a:ext uri="{0D108BD9-81ED-4DB2-BD59-A6C34878D82A}">
                    <a16:rowId xmlns:a16="http://schemas.microsoft.com/office/drawing/2014/main" val="1609460481"/>
                  </a:ext>
                </a:extLst>
              </a:tr>
              <a:tr h="370840">
                <a:tc>
                  <a:txBody>
                    <a:bodyPr/>
                    <a:lstStyle/>
                    <a:p>
                      <a:pPr marL="0" indent="0">
                        <a:buFont typeface="+mj-lt"/>
                        <a:buNone/>
                      </a:pPr>
                      <a:r>
                        <a:rPr lang="en-US" sz="1800" b="1" dirty="0">
                          <a:cs typeface="Calibri Light"/>
                        </a:rPr>
                        <a:t>Mapping of </a:t>
                      </a:r>
                      <a:r>
                        <a:rPr lang="en-US" sz="1800" b="1" dirty="0" err="1">
                          <a:cs typeface="Calibri Light"/>
                        </a:rPr>
                        <a:t>labour</a:t>
                      </a:r>
                      <a:r>
                        <a:rPr lang="en-US" sz="1800" b="1" dirty="0">
                          <a:cs typeface="Calibri Light"/>
                        </a:rPr>
                        <a:t> and skills needs</a:t>
                      </a:r>
                    </a:p>
                  </a:txBody>
                  <a:tcPr/>
                </a:tc>
                <a:tc>
                  <a:txBody>
                    <a:bodyPr/>
                    <a:lstStyle/>
                    <a:p>
                      <a:r>
                        <a:rPr lang="en-GB" sz="1200" b="0" i="0" u="none" strike="noStrike" kern="1200" baseline="0" dirty="0">
                          <a:solidFill>
                            <a:schemeClr val="tx1"/>
                          </a:solidFill>
                          <a:latin typeface="+mn-lt"/>
                          <a:ea typeface="+mn-ea"/>
                          <a:cs typeface="+mn-cs"/>
                        </a:rPr>
                        <a:t>Employment statistics, public employment offices, job vacancies, individual interviews with enterprises, ad-hoc surveys, etc</a:t>
                      </a:r>
                      <a:endParaRPr lang="en-GB" sz="1200" dirty="0"/>
                    </a:p>
                  </a:txBody>
                  <a:tcPr/>
                </a:tc>
                <a:tc>
                  <a:txBody>
                    <a:bodyPr/>
                    <a:lstStyle/>
                    <a:p>
                      <a:r>
                        <a:rPr lang="en-GB" sz="1200" b="0" i="0" u="none" strike="noStrike" kern="1200" baseline="0" dirty="0">
                          <a:solidFill>
                            <a:schemeClr val="tx1"/>
                          </a:solidFill>
                          <a:latin typeface="+mn-lt"/>
                          <a:ea typeface="+mn-ea"/>
                          <a:cs typeface="+mn-cs"/>
                        </a:rPr>
                        <a:t>Employers organisations, Chambers, trade unions, public employment offices </a:t>
                      </a:r>
                      <a:endParaRPr lang="en-GB" sz="1200" dirty="0"/>
                    </a:p>
                  </a:txBody>
                  <a:tcPr/>
                </a:tc>
                <a:extLst>
                  <a:ext uri="{0D108BD9-81ED-4DB2-BD59-A6C34878D82A}">
                    <a16:rowId xmlns:a16="http://schemas.microsoft.com/office/drawing/2014/main" val="82200758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cs typeface="Calibri Light"/>
                        </a:rPr>
                        <a:t>Identification of enterprises willing to employ PSBs and development of a network</a:t>
                      </a:r>
                    </a:p>
                  </a:txBody>
                  <a:tcPr/>
                </a:tc>
                <a:tc>
                  <a:txBody>
                    <a:bodyPr/>
                    <a:lstStyle/>
                    <a:p>
                      <a:r>
                        <a:rPr lang="en-GB" sz="1200" b="0" i="0" u="none" strike="noStrike" kern="1200" baseline="0" dirty="0">
                          <a:solidFill>
                            <a:schemeClr val="tx1"/>
                          </a:solidFill>
                          <a:latin typeface="+mn-lt"/>
                          <a:ea typeface="+mn-ea"/>
                          <a:cs typeface="+mn-cs"/>
                        </a:rPr>
                        <a:t>Information sessions, individual contacts, web based information, printed documentation, electronic networking platforms </a:t>
                      </a:r>
                      <a:endParaRPr lang="en-GB" sz="1200" dirty="0"/>
                    </a:p>
                  </a:txBody>
                  <a:tcPr/>
                </a:tc>
                <a:tc>
                  <a:txBody>
                    <a:bodyPr/>
                    <a:lstStyle/>
                    <a:p>
                      <a:r>
                        <a:rPr lang="en-GB" sz="1200" b="0" i="0" u="none" strike="noStrike" kern="1200" baseline="0" dirty="0">
                          <a:solidFill>
                            <a:schemeClr val="tx1"/>
                          </a:solidFill>
                          <a:latin typeface="+mn-lt"/>
                          <a:ea typeface="+mn-ea"/>
                          <a:cs typeface="+mn-cs"/>
                        </a:rPr>
                        <a:t>Employers organisations, Chambers </a:t>
                      </a:r>
                      <a:endParaRPr lang="en-GB" sz="1200" dirty="0"/>
                    </a:p>
                  </a:txBody>
                  <a:tcPr/>
                </a:tc>
                <a:extLst>
                  <a:ext uri="{0D108BD9-81ED-4DB2-BD59-A6C34878D82A}">
                    <a16:rowId xmlns:a16="http://schemas.microsoft.com/office/drawing/2014/main" val="7711705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cs typeface="Calibri Light"/>
                        </a:rPr>
                        <a:t>Training and Counselling for enterprises about legal or workplace related aspects</a:t>
                      </a:r>
                      <a:endParaRPr lang="en-GB" b="1" dirty="0"/>
                    </a:p>
                  </a:txBody>
                  <a:tcPr/>
                </a:tc>
                <a:tc>
                  <a:txBody>
                    <a:bodyPr/>
                    <a:lstStyle/>
                    <a:p>
                      <a:r>
                        <a:rPr lang="en-GB" sz="1200" b="0" i="0" u="none" strike="noStrike" kern="1200" baseline="0" dirty="0">
                          <a:solidFill>
                            <a:schemeClr val="tx1"/>
                          </a:solidFill>
                          <a:latin typeface="+mn-lt"/>
                          <a:ea typeface="+mn-ea"/>
                          <a:cs typeface="+mn-cs"/>
                        </a:rPr>
                        <a:t>Classroom training, in situ training, information sessions, individual and group discussions</a:t>
                      </a:r>
                      <a:endParaRPr lang="en-GB" sz="1200" dirty="0"/>
                    </a:p>
                  </a:txBody>
                  <a:tcPr/>
                </a:tc>
                <a:tc>
                  <a:txBody>
                    <a:bodyPr/>
                    <a:lstStyle/>
                    <a:p>
                      <a:r>
                        <a:rPr lang="en-GB" sz="1200" b="0" i="0" u="none" strike="noStrike" kern="1200" baseline="0" dirty="0">
                          <a:solidFill>
                            <a:schemeClr val="tx1"/>
                          </a:solidFill>
                          <a:latin typeface="+mn-lt"/>
                          <a:ea typeface="+mn-ea"/>
                          <a:cs typeface="+mn-cs"/>
                        </a:rPr>
                        <a:t>Chambers, employers’ organisations, trade unions </a:t>
                      </a:r>
                      <a:endParaRPr lang="en-GB" sz="1200" dirty="0"/>
                    </a:p>
                  </a:txBody>
                  <a:tcPr/>
                </a:tc>
                <a:extLst>
                  <a:ext uri="{0D108BD9-81ED-4DB2-BD59-A6C34878D82A}">
                    <a16:rowId xmlns:a16="http://schemas.microsoft.com/office/drawing/2014/main" val="23349044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cs typeface="Calibri Light"/>
                        </a:rPr>
                        <a:t>Matching refugee/migrant and enterprise for training, internship</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kern="1200" baseline="0" dirty="0">
                          <a:solidFill>
                            <a:schemeClr val="tx1"/>
                          </a:solidFill>
                          <a:latin typeface="+mn-lt"/>
                          <a:ea typeface="+mn-ea"/>
                          <a:cs typeface="+mn-cs"/>
                        </a:rPr>
                        <a:t>Personal interviews, job fairs, matching events, counselling, mentoring</a:t>
                      </a:r>
                      <a:endParaRPr lang="en-GB" sz="1200" dirty="0"/>
                    </a:p>
                    <a:p>
                      <a:endParaRPr lang="en-GB" sz="1200" dirty="0"/>
                    </a:p>
                  </a:txBody>
                  <a:tcPr/>
                </a:tc>
                <a:tc>
                  <a:txBody>
                    <a:bodyPr/>
                    <a:lstStyle/>
                    <a:p>
                      <a:r>
                        <a:rPr lang="en-GB" sz="1200" b="0" i="0" u="none" strike="noStrike" kern="1200" baseline="0" dirty="0">
                          <a:solidFill>
                            <a:schemeClr val="tx1"/>
                          </a:solidFill>
                          <a:latin typeface="+mn-lt"/>
                          <a:ea typeface="+mn-ea"/>
                          <a:cs typeface="+mn-cs"/>
                        </a:rPr>
                        <a:t>Chambers, public employment agencies, employers’ organisations, enterprise networks </a:t>
                      </a:r>
                      <a:endParaRPr lang="en-GB" sz="1200" dirty="0"/>
                    </a:p>
                  </a:txBody>
                  <a:tcPr/>
                </a:tc>
                <a:extLst>
                  <a:ext uri="{0D108BD9-81ED-4DB2-BD59-A6C34878D82A}">
                    <a16:rowId xmlns:a16="http://schemas.microsoft.com/office/drawing/2014/main" val="423262186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cs typeface="Calibri Light"/>
                        </a:rPr>
                        <a:t>Mentoring enterprises during the training process</a:t>
                      </a:r>
                      <a:endParaRPr lang="en-GB" b="1" dirty="0"/>
                    </a:p>
                  </a:txBody>
                  <a:tcPr/>
                </a:tc>
                <a:tc>
                  <a:txBody>
                    <a:bodyPr/>
                    <a:lstStyle/>
                    <a:p>
                      <a:r>
                        <a:rPr lang="en-GB" sz="1200" b="0" i="0" u="none" strike="noStrike" kern="1200" baseline="0" dirty="0">
                          <a:solidFill>
                            <a:schemeClr val="tx1"/>
                          </a:solidFill>
                          <a:latin typeface="+mn-lt"/>
                          <a:ea typeface="+mn-ea"/>
                          <a:cs typeface="+mn-cs"/>
                        </a:rPr>
                        <a:t>Individual counselling (mentoring) </a:t>
                      </a:r>
                      <a:endParaRPr lang="en-GB" sz="1200" dirty="0"/>
                    </a:p>
                  </a:txBody>
                  <a:tcPr/>
                </a:tc>
                <a:tc>
                  <a:txBody>
                    <a:bodyPr/>
                    <a:lstStyle/>
                    <a:p>
                      <a:r>
                        <a:rPr lang="en-GB" sz="1200" b="0" i="0" u="none" strike="noStrike" kern="1200" baseline="0" dirty="0">
                          <a:solidFill>
                            <a:schemeClr val="tx1"/>
                          </a:solidFill>
                          <a:latin typeface="+mn-lt"/>
                          <a:ea typeface="+mn-ea"/>
                          <a:cs typeface="+mn-cs"/>
                        </a:rPr>
                        <a:t>Counsellors from Chambers, employers’ organisations, trade unions</a:t>
                      </a:r>
                      <a:endParaRPr lang="en-GB" sz="1200" dirty="0"/>
                    </a:p>
                  </a:txBody>
                  <a:tcPr/>
                </a:tc>
                <a:extLst>
                  <a:ext uri="{0D108BD9-81ED-4DB2-BD59-A6C34878D82A}">
                    <a16:rowId xmlns:a16="http://schemas.microsoft.com/office/drawing/2014/main" val="2459584498"/>
                  </a:ext>
                </a:extLst>
              </a:tr>
            </a:tbl>
          </a:graphicData>
        </a:graphic>
      </p:graphicFrame>
      <p:sp>
        <p:nvSpPr>
          <p:cNvPr id="5" name="Slide Number Placeholder 4">
            <a:extLst>
              <a:ext uri="{FF2B5EF4-FFF2-40B4-BE49-F238E27FC236}">
                <a16:creationId xmlns:a16="http://schemas.microsoft.com/office/drawing/2014/main" id="{89F6675A-0B72-4742-91EE-DD8F2A7373F0}"/>
              </a:ext>
            </a:extLst>
          </p:cNvPr>
          <p:cNvSpPr>
            <a:spLocks noGrp="1"/>
          </p:cNvSpPr>
          <p:nvPr>
            <p:ph type="sldNum" sz="quarter" idx="12"/>
          </p:nvPr>
        </p:nvSpPr>
        <p:spPr/>
        <p:txBody>
          <a:bodyPr/>
          <a:lstStyle/>
          <a:p>
            <a:fld id="{85BC4504-D1DB-4080-9204-5A433FD5A94A}" type="slidenum">
              <a:rPr lang="en-GB" smtClean="0"/>
              <a:t>12</a:t>
            </a:fld>
            <a:endParaRPr lang="en-GB"/>
          </a:p>
        </p:txBody>
      </p:sp>
      <p:pic>
        <p:nvPicPr>
          <p:cNvPr id="6" name="Picture 5">
            <a:extLst>
              <a:ext uri="{FF2B5EF4-FFF2-40B4-BE49-F238E27FC236}">
                <a16:creationId xmlns:a16="http://schemas.microsoft.com/office/drawing/2014/main" id="{768BF391-23C4-4C50-AA53-00421A3797BB}"/>
              </a:ext>
            </a:extLst>
          </p:cNvPr>
          <p:cNvPicPr>
            <a:picLocks noChangeAspect="1"/>
          </p:cNvPicPr>
          <p:nvPr/>
        </p:nvPicPr>
        <p:blipFill>
          <a:blip r:embed="rId4"/>
          <a:stretch>
            <a:fillRect/>
          </a:stretch>
        </p:blipFill>
        <p:spPr>
          <a:xfrm>
            <a:off x="8737523" y="2698403"/>
            <a:ext cx="3241742" cy="2129223"/>
          </a:xfrm>
          <a:prstGeom prst="rect">
            <a:avLst/>
          </a:prstGeom>
        </p:spPr>
      </p:pic>
    </p:spTree>
    <p:extLst>
      <p:ext uri="{BB962C8B-B14F-4D97-AF65-F5344CB8AC3E}">
        <p14:creationId xmlns:p14="http://schemas.microsoft.com/office/powerpoint/2010/main" val="2210655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pic>
        <p:nvPicPr>
          <p:cNvPr id="9" name="Picture 8">
            <a:extLst>
              <a:ext uri="{FF2B5EF4-FFF2-40B4-BE49-F238E27FC236}">
                <a16:creationId xmlns:a16="http://schemas.microsoft.com/office/drawing/2014/main" id="{8CD315CC-80E6-4335-B2E8-0038FD79A728}"/>
              </a:ext>
            </a:extLst>
          </p:cNvPr>
          <p:cNvPicPr/>
          <p:nvPr/>
        </p:nvPicPr>
        <p:blipFill>
          <a:blip r:embed="rId3">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THE LABOUR-INT APPROACH</a:t>
            </a:r>
            <a:endParaRPr lang="en-GB" sz="3700" b="1" dirty="0">
              <a:solidFill>
                <a:srgbClr val="C00000"/>
              </a:solidFill>
            </a:endParaRPr>
          </a:p>
        </p:txBody>
      </p:sp>
      <p:sp>
        <p:nvSpPr>
          <p:cNvPr id="11" name="Title 1">
            <a:extLst>
              <a:ext uri="{FF2B5EF4-FFF2-40B4-BE49-F238E27FC236}">
                <a16:creationId xmlns:a16="http://schemas.microsoft.com/office/drawing/2014/main" id="{02CD28E8-BE28-4721-B909-FD3F8C48ABDE}"/>
              </a:ext>
            </a:extLst>
          </p:cNvPr>
          <p:cNvSpPr txBox="1">
            <a:spLocks/>
          </p:cNvSpPr>
          <p:nvPr/>
        </p:nvSpPr>
        <p:spPr>
          <a:xfrm>
            <a:off x="7555774" y="5522810"/>
            <a:ext cx="3912405" cy="1096331"/>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chemeClr val="bg1"/>
                </a:solidFill>
              </a:rPr>
              <a:t>Actions targeting intermediaries</a:t>
            </a:r>
            <a:endParaRPr lang="en-GB" sz="3700" b="1" dirty="0">
              <a:solidFill>
                <a:schemeClr val="bg1"/>
              </a:solidFill>
            </a:endParaRPr>
          </a:p>
        </p:txBody>
      </p:sp>
      <p:graphicFrame>
        <p:nvGraphicFramePr>
          <p:cNvPr id="12" name="Content Placeholder 2">
            <a:extLst>
              <a:ext uri="{FF2B5EF4-FFF2-40B4-BE49-F238E27FC236}">
                <a16:creationId xmlns:a16="http://schemas.microsoft.com/office/drawing/2014/main" id="{08EBAC19-FC23-4C0C-9BB7-8A9BEBACBC1F}"/>
              </a:ext>
            </a:extLst>
          </p:cNvPr>
          <p:cNvGraphicFramePr>
            <a:graphicFrameLocks noGrp="1"/>
          </p:cNvGraphicFramePr>
          <p:nvPr>
            <p:ph idx="1"/>
            <p:extLst>
              <p:ext uri="{D42A27DB-BD31-4B8C-83A1-F6EECF244321}">
                <p14:modId xmlns:p14="http://schemas.microsoft.com/office/powerpoint/2010/main" val="2151175224"/>
              </p:ext>
            </p:extLst>
          </p:nvPr>
        </p:nvGraphicFramePr>
        <p:xfrm>
          <a:off x="529229" y="1401451"/>
          <a:ext cx="7875873" cy="3022600"/>
        </p:xfrm>
        <a:graphic>
          <a:graphicData uri="http://schemas.openxmlformats.org/drawingml/2006/table">
            <a:tbl>
              <a:tblPr firstRow="1" bandRow="1">
                <a:tableStyleId>{5C22544A-7EE6-4342-B048-85BDC9FD1C3A}</a:tableStyleId>
              </a:tblPr>
              <a:tblGrid>
                <a:gridCol w="2625291">
                  <a:extLst>
                    <a:ext uri="{9D8B030D-6E8A-4147-A177-3AD203B41FA5}">
                      <a16:colId xmlns:a16="http://schemas.microsoft.com/office/drawing/2014/main" val="491965986"/>
                    </a:ext>
                  </a:extLst>
                </a:gridCol>
                <a:gridCol w="2625291">
                  <a:extLst>
                    <a:ext uri="{9D8B030D-6E8A-4147-A177-3AD203B41FA5}">
                      <a16:colId xmlns:a16="http://schemas.microsoft.com/office/drawing/2014/main" val="1435465067"/>
                    </a:ext>
                  </a:extLst>
                </a:gridCol>
                <a:gridCol w="2625291">
                  <a:extLst>
                    <a:ext uri="{9D8B030D-6E8A-4147-A177-3AD203B41FA5}">
                      <a16:colId xmlns:a16="http://schemas.microsoft.com/office/drawing/2014/main" val="2858689477"/>
                    </a:ext>
                  </a:extLst>
                </a:gridCol>
              </a:tblGrid>
              <a:tr h="370840">
                <a:tc>
                  <a:txBody>
                    <a:bodyPr/>
                    <a:lstStyle/>
                    <a:p>
                      <a:pPr algn="ctr"/>
                      <a:r>
                        <a:rPr lang="fr-BE" dirty="0"/>
                        <a:t>Actions</a:t>
                      </a:r>
                      <a:endParaRPr lang="en-GB" dirty="0"/>
                    </a:p>
                  </a:txBody>
                  <a:tcPr/>
                </a:tc>
                <a:tc>
                  <a:txBody>
                    <a:bodyPr/>
                    <a:lstStyle/>
                    <a:p>
                      <a:pPr algn="ctr"/>
                      <a:r>
                        <a:rPr lang="fr-BE" dirty="0"/>
                        <a:t>Tools</a:t>
                      </a:r>
                      <a:endParaRPr lang="en-GB" dirty="0"/>
                    </a:p>
                  </a:txBody>
                  <a:tcPr/>
                </a:tc>
                <a:tc>
                  <a:txBody>
                    <a:bodyPr/>
                    <a:lstStyle/>
                    <a:p>
                      <a:pPr algn="ctr"/>
                      <a:r>
                        <a:rPr lang="fr-BE" dirty="0"/>
                        <a:t>Actors</a:t>
                      </a:r>
                      <a:endParaRPr lang="en-GB" dirty="0"/>
                    </a:p>
                  </a:txBody>
                  <a:tcPr/>
                </a:tc>
                <a:extLst>
                  <a:ext uri="{0D108BD9-81ED-4DB2-BD59-A6C34878D82A}">
                    <a16:rowId xmlns:a16="http://schemas.microsoft.com/office/drawing/2014/main" val="1609460481"/>
                  </a:ext>
                </a:extLst>
              </a:tr>
              <a:tr h="370840">
                <a:tc>
                  <a:txBody>
                    <a:bodyPr/>
                    <a:lstStyle/>
                    <a:p>
                      <a:pPr marL="0" indent="0">
                        <a:buNone/>
                      </a:pPr>
                      <a:r>
                        <a:rPr lang="en-GB" sz="1800" b="1" dirty="0">
                          <a:cs typeface="Calibri Light"/>
                        </a:rPr>
                        <a:t>Information and awareness raising about the specificities of the integration process</a:t>
                      </a:r>
                    </a:p>
                  </a:txBody>
                  <a:tcPr/>
                </a:tc>
                <a:tc>
                  <a:txBody>
                    <a:bodyPr/>
                    <a:lstStyle/>
                    <a:p>
                      <a:r>
                        <a:rPr lang="en-GB" sz="1600" b="0" i="0" u="none" strike="noStrike" kern="1200" baseline="0" dirty="0">
                          <a:solidFill>
                            <a:schemeClr val="tx1"/>
                          </a:solidFill>
                          <a:latin typeface="+mn-lt"/>
                          <a:ea typeface="+mn-ea"/>
                          <a:cs typeface="+mn-cs"/>
                        </a:rPr>
                        <a:t>Information sessions, web-based information, flyers, social media</a:t>
                      </a:r>
                      <a:endParaRPr lang="en-GB" sz="1600" dirty="0"/>
                    </a:p>
                  </a:txBody>
                  <a:tcPr/>
                </a:tc>
                <a:tc>
                  <a:txBody>
                    <a:bodyPr/>
                    <a:lstStyle/>
                    <a:p>
                      <a:r>
                        <a:rPr lang="en-GB" sz="1600" b="0" i="0" u="none" strike="noStrike" kern="1200" baseline="0" dirty="0">
                          <a:solidFill>
                            <a:schemeClr val="tx1"/>
                          </a:solidFill>
                          <a:latin typeface="+mn-lt"/>
                          <a:ea typeface="+mn-ea"/>
                          <a:cs typeface="+mn-cs"/>
                        </a:rPr>
                        <a:t>Public authorities, employers’ organisations, trade unions, Chambers</a:t>
                      </a:r>
                      <a:endParaRPr lang="en-GB" sz="1600" dirty="0"/>
                    </a:p>
                  </a:txBody>
                  <a:tcPr/>
                </a:tc>
                <a:extLst>
                  <a:ext uri="{0D108BD9-81ED-4DB2-BD59-A6C34878D82A}">
                    <a16:rowId xmlns:a16="http://schemas.microsoft.com/office/drawing/2014/main" val="822007587"/>
                  </a:ext>
                </a:extLst>
              </a:tr>
              <a:tr h="7915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dirty="0">
                          <a:cs typeface="Calibri Light"/>
                        </a:rPr>
                        <a:t>Training to become familiar with the specificities (labour law, social, cultural specificities)</a:t>
                      </a:r>
                    </a:p>
                  </a:txBody>
                  <a:tcPr/>
                </a:tc>
                <a:tc>
                  <a:txBody>
                    <a:bodyPr/>
                    <a:lstStyle/>
                    <a:p>
                      <a:r>
                        <a:rPr lang="en-GB" sz="1600" b="0" i="0" u="none" strike="noStrike" kern="1200" baseline="0" dirty="0">
                          <a:solidFill>
                            <a:schemeClr val="tx1"/>
                          </a:solidFill>
                          <a:latin typeface="+mn-lt"/>
                          <a:ea typeface="+mn-ea"/>
                          <a:cs typeface="+mn-cs"/>
                        </a:rPr>
                        <a:t>Classroom training, web-based training</a:t>
                      </a:r>
                      <a:endParaRPr lang="en-GB" sz="1600" dirty="0"/>
                    </a:p>
                  </a:txBody>
                  <a:tcPr/>
                </a:tc>
                <a:tc>
                  <a:txBody>
                    <a:bodyPr/>
                    <a:lstStyle/>
                    <a:p>
                      <a:r>
                        <a:rPr lang="en-GB" sz="1600" b="0" i="0" u="none" strike="noStrike" kern="1200" baseline="0" dirty="0">
                          <a:solidFill>
                            <a:schemeClr val="tx1"/>
                          </a:solidFill>
                          <a:latin typeface="+mn-lt"/>
                          <a:ea typeface="+mn-ea"/>
                          <a:cs typeface="+mn-cs"/>
                        </a:rPr>
                        <a:t>Public authorities, employers’ organisations, trade unions, Chambers</a:t>
                      </a:r>
                      <a:endParaRPr lang="en-GB" sz="1600" dirty="0"/>
                    </a:p>
                  </a:txBody>
                  <a:tcPr/>
                </a:tc>
                <a:extLst>
                  <a:ext uri="{0D108BD9-81ED-4DB2-BD59-A6C34878D82A}">
                    <a16:rowId xmlns:a16="http://schemas.microsoft.com/office/drawing/2014/main" val="77117052"/>
                  </a:ext>
                </a:extLst>
              </a:tr>
            </a:tbl>
          </a:graphicData>
        </a:graphic>
      </p:graphicFrame>
      <p:sp>
        <p:nvSpPr>
          <p:cNvPr id="5" name="Slide Number Placeholder 4">
            <a:extLst>
              <a:ext uri="{FF2B5EF4-FFF2-40B4-BE49-F238E27FC236}">
                <a16:creationId xmlns:a16="http://schemas.microsoft.com/office/drawing/2014/main" id="{A543140F-594A-408B-A4D2-DA7999DB4FE2}"/>
              </a:ext>
            </a:extLst>
          </p:cNvPr>
          <p:cNvSpPr>
            <a:spLocks noGrp="1"/>
          </p:cNvSpPr>
          <p:nvPr>
            <p:ph type="sldNum" sz="quarter" idx="12"/>
          </p:nvPr>
        </p:nvSpPr>
        <p:spPr/>
        <p:txBody>
          <a:bodyPr/>
          <a:lstStyle/>
          <a:p>
            <a:fld id="{85BC4504-D1DB-4080-9204-5A433FD5A94A}" type="slidenum">
              <a:rPr lang="en-GB" smtClean="0"/>
              <a:t>13</a:t>
            </a:fld>
            <a:endParaRPr lang="en-GB"/>
          </a:p>
        </p:txBody>
      </p:sp>
      <p:pic>
        <p:nvPicPr>
          <p:cNvPr id="6" name="Picture 5">
            <a:extLst>
              <a:ext uri="{FF2B5EF4-FFF2-40B4-BE49-F238E27FC236}">
                <a16:creationId xmlns:a16="http://schemas.microsoft.com/office/drawing/2014/main" id="{C9727F85-8542-47C4-9204-2A6DBFECC035}"/>
              </a:ext>
            </a:extLst>
          </p:cNvPr>
          <p:cNvPicPr>
            <a:picLocks noChangeAspect="1"/>
          </p:cNvPicPr>
          <p:nvPr/>
        </p:nvPicPr>
        <p:blipFill>
          <a:blip r:embed="rId4"/>
          <a:stretch>
            <a:fillRect/>
          </a:stretch>
        </p:blipFill>
        <p:spPr>
          <a:xfrm>
            <a:off x="8607571" y="3192349"/>
            <a:ext cx="3216111" cy="1231702"/>
          </a:xfrm>
          <a:prstGeom prst="rect">
            <a:avLst/>
          </a:prstGeom>
        </p:spPr>
      </p:pic>
    </p:spTree>
    <p:extLst>
      <p:ext uri="{BB962C8B-B14F-4D97-AF65-F5344CB8AC3E}">
        <p14:creationId xmlns:p14="http://schemas.microsoft.com/office/powerpoint/2010/main" val="36202904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sp>
        <p:nvSpPr>
          <p:cNvPr id="8" name="Content Placeholder 7">
            <a:extLst>
              <a:ext uri="{FF2B5EF4-FFF2-40B4-BE49-F238E27FC236}">
                <a16:creationId xmlns:a16="http://schemas.microsoft.com/office/drawing/2014/main" id="{53BFA4A5-2740-425A-AF71-9E9E9BE67876}"/>
              </a:ext>
            </a:extLst>
          </p:cNvPr>
          <p:cNvSpPr>
            <a:spLocks noGrp="1"/>
          </p:cNvSpPr>
          <p:nvPr>
            <p:ph idx="1"/>
          </p:nvPr>
        </p:nvSpPr>
        <p:spPr>
          <a:xfrm>
            <a:off x="529229" y="1044246"/>
            <a:ext cx="9661633" cy="4427036"/>
          </a:xfrm>
        </p:spPr>
        <p:txBody>
          <a:bodyPr anchor="ctr">
            <a:normAutofit/>
          </a:bodyPr>
          <a:lstStyle/>
          <a:p>
            <a:pPr marL="0" indent="0" algn="ctr">
              <a:buNone/>
            </a:pPr>
            <a:r>
              <a:rPr lang="en-GB" sz="5400" dirty="0">
                <a:cs typeface="Calibri Light"/>
              </a:rPr>
              <a:t>Thank you!</a:t>
            </a:r>
          </a:p>
          <a:p>
            <a:pPr marL="0" indent="0">
              <a:buNone/>
            </a:pPr>
            <a:endParaRPr lang="en-US" sz="3300" dirty="0">
              <a:cs typeface="Calibri Light"/>
            </a:endParaRPr>
          </a:p>
        </p:txBody>
      </p:sp>
      <p:pic>
        <p:nvPicPr>
          <p:cNvPr id="9" name="Picture 8">
            <a:extLst>
              <a:ext uri="{FF2B5EF4-FFF2-40B4-BE49-F238E27FC236}">
                <a16:creationId xmlns:a16="http://schemas.microsoft.com/office/drawing/2014/main" id="{8CD315CC-80E6-4335-B2E8-0038FD79A728}"/>
              </a:ext>
            </a:extLst>
          </p:cNvPr>
          <p:cNvPicPr/>
          <p:nvPr/>
        </p:nvPicPr>
        <p:blipFill>
          <a:blip r:embed="rId3">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3" name="Slide Number Placeholder 2">
            <a:extLst>
              <a:ext uri="{FF2B5EF4-FFF2-40B4-BE49-F238E27FC236}">
                <a16:creationId xmlns:a16="http://schemas.microsoft.com/office/drawing/2014/main" id="{21D3A75A-DCE5-4C81-B124-08F7C3E9DC91}"/>
              </a:ext>
            </a:extLst>
          </p:cNvPr>
          <p:cNvSpPr>
            <a:spLocks noGrp="1"/>
          </p:cNvSpPr>
          <p:nvPr>
            <p:ph type="sldNum" sz="quarter" idx="12"/>
          </p:nvPr>
        </p:nvSpPr>
        <p:spPr/>
        <p:txBody>
          <a:bodyPr/>
          <a:lstStyle/>
          <a:p>
            <a:fld id="{85BC4504-D1DB-4080-9204-5A433FD5A94A}" type="slidenum">
              <a:rPr lang="en-GB" smtClean="0"/>
              <a:t>14</a:t>
            </a:fld>
            <a:endParaRPr lang="en-GB"/>
          </a:p>
        </p:txBody>
      </p:sp>
    </p:spTree>
    <p:extLst>
      <p:ext uri="{BB962C8B-B14F-4D97-AF65-F5344CB8AC3E}">
        <p14:creationId xmlns:p14="http://schemas.microsoft.com/office/powerpoint/2010/main" val="3052974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pic>
        <p:nvPicPr>
          <p:cNvPr id="9" name="Picture 8">
            <a:extLst>
              <a:ext uri="{FF2B5EF4-FFF2-40B4-BE49-F238E27FC236}">
                <a16:creationId xmlns:a16="http://schemas.microsoft.com/office/drawing/2014/main" id="{8CD315CC-80E6-4335-B2E8-0038FD79A728}"/>
              </a:ext>
            </a:extLst>
          </p:cNvPr>
          <p:cNvPicPr/>
          <p:nvPr/>
        </p:nvPicPr>
        <p:blipFill>
          <a:blip r:embed="rId3">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INDEX</a:t>
            </a:r>
            <a:endParaRPr lang="en-GB" sz="3700" b="1" dirty="0">
              <a:solidFill>
                <a:srgbClr val="C00000"/>
              </a:solidFill>
            </a:endParaRPr>
          </a:p>
        </p:txBody>
      </p:sp>
      <p:sp>
        <p:nvSpPr>
          <p:cNvPr id="12" name="TextBox 11">
            <a:extLst>
              <a:ext uri="{FF2B5EF4-FFF2-40B4-BE49-F238E27FC236}">
                <a16:creationId xmlns:a16="http://schemas.microsoft.com/office/drawing/2014/main" id="{9941B766-4088-4028-AC31-BBF45C8C1182}"/>
              </a:ext>
            </a:extLst>
          </p:cNvPr>
          <p:cNvSpPr txBox="1"/>
          <p:nvPr/>
        </p:nvSpPr>
        <p:spPr>
          <a:xfrm>
            <a:off x="5651653" y="1167788"/>
            <a:ext cx="5343181" cy="1754326"/>
          </a:xfrm>
          <a:prstGeom prst="rect">
            <a:avLst/>
          </a:prstGeom>
          <a:noFill/>
        </p:spPr>
        <p:txBody>
          <a:bodyPr wrap="square" rtlCol="0">
            <a:spAutoFit/>
          </a:bodyPr>
          <a:lstStyle/>
          <a:p>
            <a:pPr marL="285750" indent="-285750">
              <a:buFont typeface="Arial" panose="020B0604020202020204" pitchFamily="34" charset="0"/>
              <a:buChar char="•"/>
            </a:pPr>
            <a:r>
              <a:rPr lang="fr-BE" sz="3600" dirty="0"/>
              <a:t>Goals</a:t>
            </a:r>
          </a:p>
          <a:p>
            <a:pPr marL="285750" indent="-285750">
              <a:buFont typeface="Arial" panose="020B0604020202020204" pitchFamily="34" charset="0"/>
              <a:buChar char="•"/>
            </a:pPr>
            <a:r>
              <a:rPr lang="fr-BE" sz="3600" dirty="0" err="1"/>
              <a:t>Methodology</a:t>
            </a:r>
            <a:endParaRPr lang="fr-BE" sz="3600" dirty="0"/>
          </a:p>
          <a:p>
            <a:pPr marL="285750" indent="-285750">
              <a:buFont typeface="Arial" panose="020B0604020202020204" pitchFamily="34" charset="0"/>
              <a:buChar char="•"/>
            </a:pPr>
            <a:r>
              <a:rPr lang="fr-BE" sz="3600" dirty="0"/>
              <a:t>Content</a:t>
            </a:r>
            <a:endParaRPr lang="en-GB" sz="3600" dirty="0"/>
          </a:p>
        </p:txBody>
      </p:sp>
      <p:sp>
        <p:nvSpPr>
          <p:cNvPr id="5" name="Slide Number Placeholder 4">
            <a:extLst>
              <a:ext uri="{FF2B5EF4-FFF2-40B4-BE49-F238E27FC236}">
                <a16:creationId xmlns:a16="http://schemas.microsoft.com/office/drawing/2014/main" id="{BB3281C2-1651-4B7D-871E-CD1986134C4B}"/>
              </a:ext>
            </a:extLst>
          </p:cNvPr>
          <p:cNvSpPr>
            <a:spLocks noGrp="1"/>
          </p:cNvSpPr>
          <p:nvPr>
            <p:ph type="sldNum" sz="quarter" idx="12"/>
          </p:nvPr>
        </p:nvSpPr>
        <p:spPr/>
        <p:txBody>
          <a:bodyPr/>
          <a:lstStyle/>
          <a:p>
            <a:fld id="{85BC4504-D1DB-4080-9204-5A433FD5A94A}" type="slidenum">
              <a:rPr lang="en-GB" smtClean="0"/>
              <a:t>2</a:t>
            </a:fld>
            <a:endParaRPr lang="en-GB"/>
          </a:p>
        </p:txBody>
      </p:sp>
      <p:pic>
        <p:nvPicPr>
          <p:cNvPr id="1026" name="Picture 1" descr="image002">
            <a:extLst>
              <a:ext uri="{FF2B5EF4-FFF2-40B4-BE49-F238E27FC236}">
                <a16:creationId xmlns:a16="http://schemas.microsoft.com/office/drawing/2014/main" id="{097C9EAC-D86F-4D28-9CFA-C85E575739F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3365" y="760788"/>
            <a:ext cx="3368804" cy="4204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13264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graphicFrame>
        <p:nvGraphicFramePr>
          <p:cNvPr id="4" name="Content Placeholder 3">
            <a:extLst>
              <a:ext uri="{FF2B5EF4-FFF2-40B4-BE49-F238E27FC236}">
                <a16:creationId xmlns:a16="http://schemas.microsoft.com/office/drawing/2014/main" id="{E46481F3-6CB3-4161-994F-F9049DE936E0}"/>
              </a:ext>
            </a:extLst>
          </p:cNvPr>
          <p:cNvGraphicFramePr>
            <a:graphicFrameLocks noGrp="1"/>
          </p:cNvGraphicFramePr>
          <p:nvPr>
            <p:ph idx="1"/>
            <p:extLst>
              <p:ext uri="{D42A27DB-BD31-4B8C-83A1-F6EECF244321}">
                <p14:modId xmlns:p14="http://schemas.microsoft.com/office/powerpoint/2010/main" val="1553282005"/>
              </p:ext>
            </p:extLst>
          </p:nvPr>
        </p:nvGraphicFramePr>
        <p:xfrm>
          <a:off x="529229" y="1044246"/>
          <a:ext cx="9760525" cy="382520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8CD315CC-80E6-4335-B2E8-0038FD79A728}"/>
              </a:ext>
            </a:extLst>
          </p:cNvPr>
          <p:cNvPicPr/>
          <p:nvPr/>
        </p:nvPicPr>
        <p:blipFill>
          <a:blip r:embed="rId8">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GOALS</a:t>
            </a:r>
            <a:endParaRPr lang="en-GB" sz="3700" b="1" dirty="0">
              <a:solidFill>
                <a:srgbClr val="C00000"/>
              </a:solidFill>
            </a:endParaRPr>
          </a:p>
        </p:txBody>
      </p:sp>
      <p:sp>
        <p:nvSpPr>
          <p:cNvPr id="5" name="Slide Number Placeholder 4">
            <a:extLst>
              <a:ext uri="{FF2B5EF4-FFF2-40B4-BE49-F238E27FC236}">
                <a16:creationId xmlns:a16="http://schemas.microsoft.com/office/drawing/2014/main" id="{1DF6B0FA-FBEF-4781-8C00-AD7F54EEFF4C}"/>
              </a:ext>
            </a:extLst>
          </p:cNvPr>
          <p:cNvSpPr>
            <a:spLocks noGrp="1"/>
          </p:cNvSpPr>
          <p:nvPr>
            <p:ph type="sldNum" sz="quarter" idx="12"/>
          </p:nvPr>
        </p:nvSpPr>
        <p:spPr/>
        <p:txBody>
          <a:bodyPr/>
          <a:lstStyle/>
          <a:p>
            <a:fld id="{85BC4504-D1DB-4080-9204-5A433FD5A94A}" type="slidenum">
              <a:rPr lang="en-GB" smtClean="0"/>
              <a:t>3</a:t>
            </a:fld>
            <a:endParaRPr lang="en-GB"/>
          </a:p>
        </p:txBody>
      </p:sp>
    </p:spTree>
    <p:extLst>
      <p:ext uri="{BB962C8B-B14F-4D97-AF65-F5344CB8AC3E}">
        <p14:creationId xmlns:p14="http://schemas.microsoft.com/office/powerpoint/2010/main" val="3014420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graphicFrame>
        <p:nvGraphicFramePr>
          <p:cNvPr id="3" name="Content Placeholder 2">
            <a:extLst>
              <a:ext uri="{FF2B5EF4-FFF2-40B4-BE49-F238E27FC236}">
                <a16:creationId xmlns:a16="http://schemas.microsoft.com/office/drawing/2014/main" id="{F7445915-BD1F-4CA2-AF1E-0149807A9B9B}"/>
              </a:ext>
            </a:extLst>
          </p:cNvPr>
          <p:cNvGraphicFramePr>
            <a:graphicFrameLocks noGrp="1"/>
          </p:cNvGraphicFramePr>
          <p:nvPr>
            <p:ph idx="1"/>
            <p:extLst>
              <p:ext uri="{D42A27DB-BD31-4B8C-83A1-F6EECF244321}">
                <p14:modId xmlns:p14="http://schemas.microsoft.com/office/powerpoint/2010/main" val="656387626"/>
              </p:ext>
            </p:extLst>
          </p:nvPr>
        </p:nvGraphicFramePr>
        <p:xfrm>
          <a:off x="529229" y="1044246"/>
          <a:ext cx="9661633" cy="44270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8CD315CC-80E6-4335-B2E8-0038FD79A728}"/>
              </a:ext>
            </a:extLst>
          </p:cNvPr>
          <p:cNvPicPr/>
          <p:nvPr/>
        </p:nvPicPr>
        <p:blipFill>
          <a:blip r:embed="rId8">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METHODOLOGY</a:t>
            </a:r>
            <a:endParaRPr lang="en-GB" sz="3700" b="1" dirty="0">
              <a:solidFill>
                <a:srgbClr val="C00000"/>
              </a:solidFill>
            </a:endParaRPr>
          </a:p>
        </p:txBody>
      </p:sp>
      <p:sp>
        <p:nvSpPr>
          <p:cNvPr id="4" name="Slide Number Placeholder 3">
            <a:extLst>
              <a:ext uri="{FF2B5EF4-FFF2-40B4-BE49-F238E27FC236}">
                <a16:creationId xmlns:a16="http://schemas.microsoft.com/office/drawing/2014/main" id="{D77FAFF2-7362-44F1-BA2D-4F83CC1C5209}"/>
              </a:ext>
            </a:extLst>
          </p:cNvPr>
          <p:cNvSpPr>
            <a:spLocks noGrp="1"/>
          </p:cNvSpPr>
          <p:nvPr>
            <p:ph type="sldNum" sz="quarter" idx="12"/>
          </p:nvPr>
        </p:nvSpPr>
        <p:spPr/>
        <p:txBody>
          <a:bodyPr/>
          <a:lstStyle/>
          <a:p>
            <a:fld id="{85BC4504-D1DB-4080-9204-5A433FD5A94A}" type="slidenum">
              <a:rPr lang="en-GB" smtClean="0"/>
              <a:t>4</a:t>
            </a:fld>
            <a:endParaRPr lang="en-GB"/>
          </a:p>
        </p:txBody>
      </p:sp>
    </p:spTree>
    <p:extLst>
      <p:ext uri="{BB962C8B-B14F-4D97-AF65-F5344CB8AC3E}">
        <p14:creationId xmlns:p14="http://schemas.microsoft.com/office/powerpoint/2010/main" val="1622451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graphicFrame>
        <p:nvGraphicFramePr>
          <p:cNvPr id="4" name="Content Placeholder 3">
            <a:extLst>
              <a:ext uri="{FF2B5EF4-FFF2-40B4-BE49-F238E27FC236}">
                <a16:creationId xmlns:a16="http://schemas.microsoft.com/office/drawing/2014/main" id="{6EE6A74A-34DE-404E-967A-CBB9B8DE7C73}"/>
              </a:ext>
            </a:extLst>
          </p:cNvPr>
          <p:cNvGraphicFramePr>
            <a:graphicFrameLocks noGrp="1"/>
          </p:cNvGraphicFramePr>
          <p:nvPr>
            <p:ph idx="1"/>
            <p:extLst>
              <p:ext uri="{D42A27DB-BD31-4B8C-83A1-F6EECF244321}">
                <p14:modId xmlns:p14="http://schemas.microsoft.com/office/powerpoint/2010/main" val="2250934609"/>
              </p:ext>
            </p:extLst>
          </p:nvPr>
        </p:nvGraphicFramePr>
        <p:xfrm>
          <a:off x="617364" y="878209"/>
          <a:ext cx="9661633" cy="44270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8CD315CC-80E6-4335-B2E8-0038FD79A728}"/>
              </a:ext>
            </a:extLst>
          </p:cNvPr>
          <p:cNvPicPr/>
          <p:nvPr/>
        </p:nvPicPr>
        <p:blipFill>
          <a:blip r:embed="rId8">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METHODOLOGY</a:t>
            </a:r>
            <a:endParaRPr lang="en-GB" sz="3700" b="1" dirty="0">
              <a:solidFill>
                <a:srgbClr val="C00000"/>
              </a:solidFill>
            </a:endParaRPr>
          </a:p>
        </p:txBody>
      </p:sp>
      <p:sp>
        <p:nvSpPr>
          <p:cNvPr id="5" name="Slide Number Placeholder 4">
            <a:extLst>
              <a:ext uri="{FF2B5EF4-FFF2-40B4-BE49-F238E27FC236}">
                <a16:creationId xmlns:a16="http://schemas.microsoft.com/office/drawing/2014/main" id="{7170E403-1B18-4207-8D87-9D3AE35CB485}"/>
              </a:ext>
            </a:extLst>
          </p:cNvPr>
          <p:cNvSpPr>
            <a:spLocks noGrp="1"/>
          </p:cNvSpPr>
          <p:nvPr>
            <p:ph type="sldNum" sz="quarter" idx="12"/>
          </p:nvPr>
        </p:nvSpPr>
        <p:spPr/>
        <p:txBody>
          <a:bodyPr/>
          <a:lstStyle/>
          <a:p>
            <a:fld id="{85BC4504-D1DB-4080-9204-5A433FD5A94A}" type="slidenum">
              <a:rPr lang="en-GB" smtClean="0"/>
              <a:t>5</a:t>
            </a:fld>
            <a:endParaRPr lang="en-GB"/>
          </a:p>
        </p:txBody>
      </p:sp>
    </p:spTree>
    <p:extLst>
      <p:ext uri="{BB962C8B-B14F-4D97-AF65-F5344CB8AC3E}">
        <p14:creationId xmlns:p14="http://schemas.microsoft.com/office/powerpoint/2010/main" val="25005086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graphicFrame>
        <p:nvGraphicFramePr>
          <p:cNvPr id="4" name="Content Placeholder 3">
            <a:extLst>
              <a:ext uri="{FF2B5EF4-FFF2-40B4-BE49-F238E27FC236}">
                <a16:creationId xmlns:a16="http://schemas.microsoft.com/office/drawing/2014/main" id="{12CF866B-BDD6-4C4B-9B66-555770ADD129}"/>
              </a:ext>
            </a:extLst>
          </p:cNvPr>
          <p:cNvGraphicFramePr>
            <a:graphicFrameLocks noGrp="1"/>
          </p:cNvGraphicFramePr>
          <p:nvPr>
            <p:ph idx="1"/>
            <p:extLst>
              <p:ext uri="{D42A27DB-BD31-4B8C-83A1-F6EECF244321}">
                <p14:modId xmlns:p14="http://schemas.microsoft.com/office/powerpoint/2010/main" val="1095744095"/>
              </p:ext>
            </p:extLst>
          </p:nvPr>
        </p:nvGraphicFramePr>
        <p:xfrm>
          <a:off x="1465791" y="1309907"/>
          <a:ext cx="9253749" cy="373707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8CD315CC-80E6-4335-B2E8-0038FD79A728}"/>
              </a:ext>
            </a:extLst>
          </p:cNvPr>
          <p:cNvPicPr/>
          <p:nvPr/>
        </p:nvPicPr>
        <p:blipFill>
          <a:blip r:embed="rId8">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CONTENT</a:t>
            </a:r>
            <a:endParaRPr lang="en-GB" sz="3700" b="1" dirty="0">
              <a:solidFill>
                <a:srgbClr val="C00000"/>
              </a:solidFill>
            </a:endParaRPr>
          </a:p>
        </p:txBody>
      </p:sp>
      <p:sp>
        <p:nvSpPr>
          <p:cNvPr id="3" name="Slide Number Placeholder 2">
            <a:extLst>
              <a:ext uri="{FF2B5EF4-FFF2-40B4-BE49-F238E27FC236}">
                <a16:creationId xmlns:a16="http://schemas.microsoft.com/office/drawing/2014/main" id="{1022AB5E-23E2-4006-B78C-34FE71A6A97C}"/>
              </a:ext>
            </a:extLst>
          </p:cNvPr>
          <p:cNvSpPr>
            <a:spLocks noGrp="1"/>
          </p:cNvSpPr>
          <p:nvPr>
            <p:ph type="sldNum" sz="quarter" idx="12"/>
          </p:nvPr>
        </p:nvSpPr>
        <p:spPr/>
        <p:txBody>
          <a:bodyPr/>
          <a:lstStyle/>
          <a:p>
            <a:fld id="{85BC4504-D1DB-4080-9204-5A433FD5A94A}" type="slidenum">
              <a:rPr lang="en-GB" smtClean="0"/>
              <a:t>6</a:t>
            </a:fld>
            <a:endParaRPr lang="en-GB"/>
          </a:p>
        </p:txBody>
      </p:sp>
    </p:spTree>
    <p:extLst>
      <p:ext uri="{BB962C8B-B14F-4D97-AF65-F5344CB8AC3E}">
        <p14:creationId xmlns:p14="http://schemas.microsoft.com/office/powerpoint/2010/main" val="4247235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graphicFrame>
        <p:nvGraphicFramePr>
          <p:cNvPr id="4" name="Content Placeholder 3">
            <a:extLst>
              <a:ext uri="{FF2B5EF4-FFF2-40B4-BE49-F238E27FC236}">
                <a16:creationId xmlns:a16="http://schemas.microsoft.com/office/drawing/2014/main" id="{799A88CE-6119-4DE9-A422-B800055914E4}"/>
              </a:ext>
            </a:extLst>
          </p:cNvPr>
          <p:cNvGraphicFramePr>
            <a:graphicFrameLocks noGrp="1"/>
          </p:cNvGraphicFramePr>
          <p:nvPr>
            <p:ph idx="1"/>
            <p:extLst>
              <p:ext uri="{D42A27DB-BD31-4B8C-83A1-F6EECF244321}">
                <p14:modId xmlns:p14="http://schemas.microsoft.com/office/powerpoint/2010/main" val="1569969195"/>
              </p:ext>
            </p:extLst>
          </p:nvPr>
        </p:nvGraphicFramePr>
        <p:xfrm>
          <a:off x="1663547" y="1158604"/>
          <a:ext cx="9254428" cy="410519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8CD315CC-80E6-4335-B2E8-0038FD79A728}"/>
              </a:ext>
            </a:extLst>
          </p:cNvPr>
          <p:cNvPicPr/>
          <p:nvPr/>
        </p:nvPicPr>
        <p:blipFill>
          <a:blip r:embed="rId8">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CONTENT</a:t>
            </a:r>
            <a:endParaRPr lang="en-GB" sz="3700" b="1" dirty="0">
              <a:solidFill>
                <a:srgbClr val="C00000"/>
              </a:solidFill>
            </a:endParaRPr>
          </a:p>
        </p:txBody>
      </p:sp>
      <p:sp>
        <p:nvSpPr>
          <p:cNvPr id="3" name="Slide Number Placeholder 2">
            <a:extLst>
              <a:ext uri="{FF2B5EF4-FFF2-40B4-BE49-F238E27FC236}">
                <a16:creationId xmlns:a16="http://schemas.microsoft.com/office/drawing/2014/main" id="{0CDE8848-4677-417F-B01E-E2DEB0F8BFD7}"/>
              </a:ext>
            </a:extLst>
          </p:cNvPr>
          <p:cNvSpPr>
            <a:spLocks noGrp="1"/>
          </p:cNvSpPr>
          <p:nvPr>
            <p:ph type="sldNum" sz="quarter" idx="12"/>
          </p:nvPr>
        </p:nvSpPr>
        <p:spPr/>
        <p:txBody>
          <a:bodyPr/>
          <a:lstStyle/>
          <a:p>
            <a:fld id="{85BC4504-D1DB-4080-9204-5A433FD5A94A}" type="slidenum">
              <a:rPr lang="en-GB" smtClean="0"/>
              <a:t>7</a:t>
            </a:fld>
            <a:endParaRPr lang="en-GB"/>
          </a:p>
        </p:txBody>
      </p:sp>
    </p:spTree>
    <p:extLst>
      <p:ext uri="{BB962C8B-B14F-4D97-AF65-F5344CB8AC3E}">
        <p14:creationId xmlns:p14="http://schemas.microsoft.com/office/powerpoint/2010/main" val="32919484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graphicFrame>
        <p:nvGraphicFramePr>
          <p:cNvPr id="4" name="Content Placeholder 3">
            <a:extLst>
              <a:ext uri="{FF2B5EF4-FFF2-40B4-BE49-F238E27FC236}">
                <a16:creationId xmlns:a16="http://schemas.microsoft.com/office/drawing/2014/main" id="{97C2A6C1-CF8D-4C59-8F30-F340189C9EF1}"/>
              </a:ext>
            </a:extLst>
          </p:cNvPr>
          <p:cNvGraphicFramePr>
            <a:graphicFrameLocks noGrp="1"/>
          </p:cNvGraphicFramePr>
          <p:nvPr>
            <p:ph idx="1"/>
            <p:extLst>
              <p:ext uri="{D42A27DB-BD31-4B8C-83A1-F6EECF244321}">
                <p14:modId xmlns:p14="http://schemas.microsoft.com/office/powerpoint/2010/main" val="576911390"/>
              </p:ext>
            </p:extLst>
          </p:nvPr>
        </p:nvGraphicFramePr>
        <p:xfrm>
          <a:off x="529229" y="878209"/>
          <a:ext cx="9661633" cy="44270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8CD315CC-80E6-4335-B2E8-0038FD79A728}"/>
              </a:ext>
            </a:extLst>
          </p:cNvPr>
          <p:cNvPicPr/>
          <p:nvPr/>
        </p:nvPicPr>
        <p:blipFill>
          <a:blip r:embed="rId8">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KEY POLICY IMPLICATIONS</a:t>
            </a:r>
            <a:endParaRPr lang="en-GB" sz="3700" b="1" dirty="0">
              <a:solidFill>
                <a:srgbClr val="C00000"/>
              </a:solidFill>
            </a:endParaRPr>
          </a:p>
        </p:txBody>
      </p:sp>
      <p:sp>
        <p:nvSpPr>
          <p:cNvPr id="3" name="Slide Number Placeholder 2">
            <a:extLst>
              <a:ext uri="{FF2B5EF4-FFF2-40B4-BE49-F238E27FC236}">
                <a16:creationId xmlns:a16="http://schemas.microsoft.com/office/drawing/2014/main" id="{A7083D17-1B7F-4700-906D-D1C379A94BB7}"/>
              </a:ext>
            </a:extLst>
          </p:cNvPr>
          <p:cNvSpPr>
            <a:spLocks noGrp="1"/>
          </p:cNvSpPr>
          <p:nvPr>
            <p:ph type="sldNum" sz="quarter" idx="12"/>
          </p:nvPr>
        </p:nvSpPr>
        <p:spPr/>
        <p:txBody>
          <a:bodyPr/>
          <a:lstStyle/>
          <a:p>
            <a:fld id="{85BC4504-D1DB-4080-9204-5A433FD5A94A}" type="slidenum">
              <a:rPr lang="en-GB" smtClean="0"/>
              <a:t>8</a:t>
            </a:fld>
            <a:endParaRPr lang="en-GB"/>
          </a:p>
        </p:txBody>
      </p:sp>
    </p:spTree>
    <p:extLst>
      <p:ext uri="{BB962C8B-B14F-4D97-AF65-F5344CB8AC3E}">
        <p14:creationId xmlns:p14="http://schemas.microsoft.com/office/powerpoint/2010/main" val="8095421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 name="Freeform: Shape 83">
            <a:extLst>
              <a:ext uri="{FF2B5EF4-FFF2-40B4-BE49-F238E27FC236}">
                <a16:creationId xmlns:a16="http://schemas.microsoft.com/office/drawing/2014/main" id="{F60FCA6E-0894-46CD-BD49-5955A51E0084}"/>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31955" y="5346696"/>
            <a:ext cx="5360045" cy="1511304"/>
          </a:xfrm>
          <a:custGeom>
            <a:avLst/>
            <a:gdLst>
              <a:gd name="connsiteX0" fmla="*/ 4545473 w 5360045"/>
              <a:gd name="connsiteY0" fmla="*/ 0 h 1511304"/>
              <a:gd name="connsiteX1" fmla="*/ 5360045 w 5360045"/>
              <a:gd name="connsiteY1" fmla="*/ 0 h 1511304"/>
              <a:gd name="connsiteX2" fmla="*/ 5360045 w 5360045"/>
              <a:gd name="connsiteY2" fmla="*/ 1046730 h 1511304"/>
              <a:gd name="connsiteX3" fmla="*/ 5360045 w 5360045"/>
              <a:gd name="connsiteY3" fmla="*/ 1508760 h 1511304"/>
              <a:gd name="connsiteX4" fmla="*/ 5360045 w 5360045"/>
              <a:gd name="connsiteY4" fmla="*/ 1511304 h 1511304"/>
              <a:gd name="connsiteX5" fmla="*/ 4545474 w 5360045"/>
              <a:gd name="connsiteY5" fmla="*/ 1511304 h 1511304"/>
              <a:gd name="connsiteX6" fmla="*/ 2525897 w 5360045"/>
              <a:gd name="connsiteY6" fmla="*/ 1511304 h 1511304"/>
              <a:gd name="connsiteX7" fmla="*/ 0 w 5360045"/>
              <a:gd name="connsiteY7" fmla="*/ 1511304 h 1511304"/>
              <a:gd name="connsiteX8" fmla="*/ 697617 w 5360045"/>
              <a:gd name="connsiteY8" fmla="*/ 3 h 1511304"/>
              <a:gd name="connsiteX9" fmla="*/ 4545473 w 5360045"/>
              <a:gd name="connsiteY9" fmla="*/ 3 h 15113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360045" h="1511304">
                <a:moveTo>
                  <a:pt x="4545473" y="0"/>
                </a:moveTo>
                <a:lnTo>
                  <a:pt x="5360045" y="0"/>
                </a:lnTo>
                <a:lnTo>
                  <a:pt x="5360045" y="1046730"/>
                </a:lnTo>
                <a:lnTo>
                  <a:pt x="5360045" y="1508760"/>
                </a:lnTo>
                <a:lnTo>
                  <a:pt x="5360045" y="1511304"/>
                </a:lnTo>
                <a:lnTo>
                  <a:pt x="4545474" y="1511304"/>
                </a:lnTo>
                <a:lnTo>
                  <a:pt x="2525897" y="1511304"/>
                </a:lnTo>
                <a:lnTo>
                  <a:pt x="0" y="1511304"/>
                </a:lnTo>
                <a:lnTo>
                  <a:pt x="697617" y="3"/>
                </a:lnTo>
                <a:lnTo>
                  <a:pt x="4545473" y="3"/>
                </a:lnTo>
                <a:close/>
              </a:path>
            </a:pathLst>
          </a:custGeom>
          <a:solidFill>
            <a:srgbClr val="404040">
              <a:alpha val="8470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3" name="Freeform: Shape 85">
            <a:extLst>
              <a:ext uri="{FF2B5EF4-FFF2-40B4-BE49-F238E27FC236}">
                <a16:creationId xmlns:a16="http://schemas.microsoft.com/office/drawing/2014/main" id="{E78C6E4B-A1F1-4B6C-97EC-BE997495D6AC}"/>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346694"/>
            <a:ext cx="7346605" cy="1511306"/>
          </a:xfrm>
          <a:custGeom>
            <a:avLst/>
            <a:gdLst>
              <a:gd name="connsiteX0" fmla="*/ 0 w 7346605"/>
              <a:gd name="connsiteY0" fmla="*/ 0 h 1511306"/>
              <a:gd name="connsiteX1" fmla="*/ 239486 w 7346605"/>
              <a:gd name="connsiteY1" fmla="*/ 0 h 1511306"/>
              <a:gd name="connsiteX2" fmla="*/ 1209568 w 7346605"/>
              <a:gd name="connsiteY2" fmla="*/ 0 h 1511306"/>
              <a:gd name="connsiteX3" fmla="*/ 2405743 w 7346605"/>
              <a:gd name="connsiteY3" fmla="*/ 0 h 1511306"/>
              <a:gd name="connsiteX4" fmla="*/ 2405743 w 7346605"/>
              <a:gd name="connsiteY4" fmla="*/ 2544 h 1511306"/>
              <a:gd name="connsiteX5" fmla="*/ 2801131 w 7346605"/>
              <a:gd name="connsiteY5" fmla="*/ 2544 h 1511306"/>
              <a:gd name="connsiteX6" fmla="*/ 2801131 w 7346605"/>
              <a:gd name="connsiteY6" fmla="*/ 0 h 1511306"/>
              <a:gd name="connsiteX7" fmla="*/ 7346605 w 7346605"/>
              <a:gd name="connsiteY7" fmla="*/ 0 h 1511306"/>
              <a:gd name="connsiteX8" fmla="*/ 6648988 w 7346605"/>
              <a:gd name="connsiteY8" fmla="*/ 1511301 h 1511306"/>
              <a:gd name="connsiteX9" fmla="*/ 2801132 w 7346605"/>
              <a:gd name="connsiteY9" fmla="*/ 1511301 h 1511306"/>
              <a:gd name="connsiteX10" fmla="*/ 2801132 w 7346605"/>
              <a:gd name="connsiteY10" fmla="*/ 1511304 h 1511306"/>
              <a:gd name="connsiteX11" fmla="*/ 2405743 w 7346605"/>
              <a:gd name="connsiteY11" fmla="*/ 1511304 h 1511306"/>
              <a:gd name="connsiteX12" fmla="*/ 2405743 w 7346605"/>
              <a:gd name="connsiteY12" fmla="*/ 1511306 h 1511306"/>
              <a:gd name="connsiteX13" fmla="*/ 1333411 w 7346605"/>
              <a:gd name="connsiteY13" fmla="*/ 1511306 h 1511306"/>
              <a:gd name="connsiteX14" fmla="*/ 1219208 w 7346605"/>
              <a:gd name="connsiteY14" fmla="*/ 1511306 h 1511306"/>
              <a:gd name="connsiteX15" fmla="*/ 1209568 w 7346605"/>
              <a:gd name="connsiteY15" fmla="*/ 1511306 h 1511306"/>
              <a:gd name="connsiteX16" fmla="*/ 239486 w 7346605"/>
              <a:gd name="connsiteY16" fmla="*/ 1511306 h 1511306"/>
              <a:gd name="connsiteX17" fmla="*/ 0 w 7346605"/>
              <a:gd name="connsiteY17" fmla="*/ 1511306 h 1511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346605" h="1511306">
                <a:moveTo>
                  <a:pt x="0" y="0"/>
                </a:moveTo>
                <a:lnTo>
                  <a:pt x="239486" y="0"/>
                </a:lnTo>
                <a:lnTo>
                  <a:pt x="1209568" y="0"/>
                </a:lnTo>
                <a:lnTo>
                  <a:pt x="2405743" y="0"/>
                </a:lnTo>
                <a:lnTo>
                  <a:pt x="2405743" y="2544"/>
                </a:lnTo>
                <a:lnTo>
                  <a:pt x="2801131" y="2544"/>
                </a:lnTo>
                <a:lnTo>
                  <a:pt x="2801131" y="0"/>
                </a:lnTo>
                <a:lnTo>
                  <a:pt x="7346605" y="0"/>
                </a:lnTo>
                <a:lnTo>
                  <a:pt x="6648988" y="1511301"/>
                </a:lnTo>
                <a:lnTo>
                  <a:pt x="2801132" y="1511301"/>
                </a:lnTo>
                <a:lnTo>
                  <a:pt x="2801132" y="1511304"/>
                </a:lnTo>
                <a:lnTo>
                  <a:pt x="2405743" y="1511304"/>
                </a:lnTo>
                <a:lnTo>
                  <a:pt x="2405743" y="1511306"/>
                </a:lnTo>
                <a:lnTo>
                  <a:pt x="1333411" y="1511306"/>
                </a:lnTo>
                <a:lnTo>
                  <a:pt x="1219208" y="1511306"/>
                </a:lnTo>
                <a:lnTo>
                  <a:pt x="1209568" y="1511306"/>
                </a:lnTo>
                <a:lnTo>
                  <a:pt x="239486" y="1511306"/>
                </a:lnTo>
                <a:lnTo>
                  <a:pt x="0" y="1511306"/>
                </a:lnTo>
                <a:close/>
              </a:path>
            </a:pathLst>
          </a:custGeom>
          <a:solidFill>
            <a:srgbClr val="D0CE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95000"/>
                </a:schemeClr>
              </a:solidFill>
            </a:endParaRPr>
          </a:p>
        </p:txBody>
      </p:sp>
      <p:sp>
        <p:nvSpPr>
          <p:cNvPr id="2" name="Title 1">
            <a:extLst>
              <a:ext uri="{FF2B5EF4-FFF2-40B4-BE49-F238E27FC236}">
                <a16:creationId xmlns:a16="http://schemas.microsoft.com/office/drawing/2014/main" id="{1F905CC6-75E4-414F-88C0-431BB3180657}"/>
              </a:ext>
            </a:extLst>
          </p:cNvPr>
          <p:cNvSpPr>
            <a:spLocks noGrp="1"/>
          </p:cNvSpPr>
          <p:nvPr>
            <p:ph type="title"/>
          </p:nvPr>
        </p:nvSpPr>
        <p:spPr>
          <a:xfrm>
            <a:off x="398883" y="5554181"/>
            <a:ext cx="5693783" cy="1096331"/>
          </a:xfrm>
        </p:spPr>
        <p:txBody>
          <a:bodyPr>
            <a:normAutofit/>
          </a:bodyPr>
          <a:lstStyle/>
          <a:p>
            <a:r>
              <a:rPr lang="en-US" sz="4000" b="1" dirty="0">
                <a:solidFill>
                  <a:srgbClr val="C00000"/>
                </a:solidFill>
              </a:rPr>
              <a:t> </a:t>
            </a:r>
            <a:endParaRPr lang="en-GB" sz="4000" b="1" dirty="0">
              <a:solidFill>
                <a:srgbClr val="C00000"/>
              </a:solidFill>
              <a:cs typeface="Calibri Light"/>
            </a:endParaRPr>
          </a:p>
        </p:txBody>
      </p:sp>
      <p:graphicFrame>
        <p:nvGraphicFramePr>
          <p:cNvPr id="4" name="Content Placeholder 3">
            <a:extLst>
              <a:ext uri="{FF2B5EF4-FFF2-40B4-BE49-F238E27FC236}">
                <a16:creationId xmlns:a16="http://schemas.microsoft.com/office/drawing/2014/main" id="{21477A18-6013-451B-958B-E11365054B3F}"/>
              </a:ext>
            </a:extLst>
          </p:cNvPr>
          <p:cNvGraphicFramePr>
            <a:graphicFrameLocks noGrp="1"/>
          </p:cNvGraphicFramePr>
          <p:nvPr>
            <p:ph idx="1"/>
            <p:extLst>
              <p:ext uri="{D42A27DB-BD31-4B8C-83A1-F6EECF244321}">
                <p14:modId xmlns:p14="http://schemas.microsoft.com/office/powerpoint/2010/main" val="616130123"/>
              </p:ext>
            </p:extLst>
          </p:nvPr>
        </p:nvGraphicFramePr>
        <p:xfrm>
          <a:off x="696761" y="836758"/>
          <a:ext cx="9661633" cy="44270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9" name="Picture 8">
            <a:extLst>
              <a:ext uri="{FF2B5EF4-FFF2-40B4-BE49-F238E27FC236}">
                <a16:creationId xmlns:a16="http://schemas.microsoft.com/office/drawing/2014/main" id="{8CD315CC-80E6-4335-B2E8-0038FD79A728}"/>
              </a:ext>
            </a:extLst>
          </p:cNvPr>
          <p:cNvPicPr/>
          <p:nvPr/>
        </p:nvPicPr>
        <p:blipFill>
          <a:blip r:embed="rId8">
            <a:extLst>
              <a:ext uri="{28A0092B-C50C-407E-A947-70E740481C1C}">
                <a14:useLocalDpi xmlns:a14="http://schemas.microsoft.com/office/drawing/2010/main" val="0"/>
              </a:ext>
            </a:extLst>
          </a:blip>
          <a:stretch>
            <a:fillRect/>
          </a:stretch>
        </p:blipFill>
        <p:spPr>
          <a:xfrm>
            <a:off x="8818830" y="127512"/>
            <a:ext cx="3079129" cy="785178"/>
          </a:xfrm>
          <a:prstGeom prst="rect">
            <a:avLst/>
          </a:prstGeom>
        </p:spPr>
      </p:pic>
      <p:sp>
        <p:nvSpPr>
          <p:cNvPr id="10" name="Title 1">
            <a:extLst>
              <a:ext uri="{FF2B5EF4-FFF2-40B4-BE49-F238E27FC236}">
                <a16:creationId xmlns:a16="http://schemas.microsoft.com/office/drawing/2014/main" id="{E0A3AE4B-2C2A-48F4-816E-0DCB445D3A2E}"/>
              </a:ext>
            </a:extLst>
          </p:cNvPr>
          <p:cNvSpPr txBox="1">
            <a:spLocks/>
          </p:cNvSpPr>
          <p:nvPr/>
        </p:nvSpPr>
        <p:spPr>
          <a:xfrm>
            <a:off x="529229" y="5471282"/>
            <a:ext cx="8078342" cy="109633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700" b="1" dirty="0">
                <a:solidFill>
                  <a:srgbClr val="C00000"/>
                </a:solidFill>
              </a:rPr>
              <a:t>KEY POLICY IMPLICATIONS</a:t>
            </a:r>
            <a:endParaRPr lang="en-GB" sz="3700" b="1" dirty="0">
              <a:solidFill>
                <a:srgbClr val="C00000"/>
              </a:solidFill>
            </a:endParaRPr>
          </a:p>
        </p:txBody>
      </p:sp>
      <p:sp>
        <p:nvSpPr>
          <p:cNvPr id="3" name="Slide Number Placeholder 2">
            <a:extLst>
              <a:ext uri="{FF2B5EF4-FFF2-40B4-BE49-F238E27FC236}">
                <a16:creationId xmlns:a16="http://schemas.microsoft.com/office/drawing/2014/main" id="{424D99FA-1DF9-42FD-AD64-3A8EF7FF9D58}"/>
              </a:ext>
            </a:extLst>
          </p:cNvPr>
          <p:cNvSpPr>
            <a:spLocks noGrp="1"/>
          </p:cNvSpPr>
          <p:nvPr>
            <p:ph type="sldNum" sz="quarter" idx="12"/>
          </p:nvPr>
        </p:nvSpPr>
        <p:spPr/>
        <p:txBody>
          <a:bodyPr/>
          <a:lstStyle/>
          <a:p>
            <a:fld id="{85BC4504-D1DB-4080-9204-5A433FD5A94A}" type="slidenum">
              <a:rPr lang="en-GB" smtClean="0"/>
              <a:t>9</a:t>
            </a:fld>
            <a:endParaRPr lang="en-GB"/>
          </a:p>
        </p:txBody>
      </p:sp>
    </p:spTree>
    <p:extLst>
      <p:ext uri="{BB962C8B-B14F-4D97-AF65-F5344CB8AC3E}">
        <p14:creationId xmlns:p14="http://schemas.microsoft.com/office/powerpoint/2010/main" val="42494813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 LABOUR-INT EGSM.potx" id="{0E6A265F-FB6E-4DC2-A83F-93256A9E3011}" vid="{263FAA0B-C8CC-4317-8D7A-69DDE11D9B0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2F6115EFCC92E428946784137C6B88B" ma:contentTypeVersion="9" ma:contentTypeDescription="Create a new document." ma:contentTypeScope="" ma:versionID="1279c37c2d9b7fbdb73a608836eabefa">
  <xsd:schema xmlns:xsd="http://www.w3.org/2001/XMLSchema" xmlns:xs="http://www.w3.org/2001/XMLSchema" xmlns:p="http://schemas.microsoft.com/office/2006/metadata/properties" xmlns:ns2="334d06ee-65c4-44c4-a2d2-7e4ef200ff90" xmlns:ns3="a6e71a28-ecb4-49e6-92f1-c4ee437db43e" targetNamespace="http://schemas.microsoft.com/office/2006/metadata/properties" ma:root="true" ma:fieldsID="0f2bd78e769ffb6b39246b3edf11b1b4" ns2:_="" ns3:_="">
    <xsd:import namespace="334d06ee-65c4-44c4-a2d2-7e4ef200ff90"/>
    <xsd:import namespace="a6e71a28-ecb4-49e6-92f1-c4ee437db43e"/>
    <xsd:element name="properties">
      <xsd:complexType>
        <xsd:sequence>
          <xsd:element name="documentManagement">
            <xsd:complexType>
              <xsd:all>
                <xsd:element ref="ns2:SharedWithUsers" minOccurs="0"/>
                <xsd:element ref="ns2:SharedWithDetails" minOccurs="0"/>
                <xsd:element ref="ns2:LastSharedByUser" minOccurs="0"/>
                <xsd:element ref="ns2:LastSharedByTime"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34d06ee-65c4-44c4-a2d2-7e4ef200ff90"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LastSharedByUser" ma:index="10" nillable="true" ma:displayName="Last Shared By User" ma:description="" ma:internalName="LastSharedByUser" ma:readOnly="true">
      <xsd:simpleType>
        <xsd:restriction base="dms:Note">
          <xsd:maxLength value="255"/>
        </xsd:restriction>
      </xsd:simpleType>
    </xsd:element>
    <xsd:element name="LastSharedByTime" ma:index="11"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a6e71a28-ecb4-49e6-92f1-c4ee437db43e" elementFormDefault="qualified">
    <xsd:import namespace="http://schemas.microsoft.com/office/2006/documentManagement/types"/>
    <xsd:import namespace="http://schemas.microsoft.com/office/infopath/2007/PartnerControls"/>
    <xsd:element name="MediaServiceMetadata" ma:index="12" nillable="true" ma:displayName="MediaServiceMetadata" ma:description="" ma:hidden="true" ma:internalName="MediaServiceMetadata" ma:readOnly="true">
      <xsd:simpleType>
        <xsd:restriction base="dms:Note"/>
      </xsd:simpleType>
    </xsd:element>
    <xsd:element name="MediaServiceFastMetadata" ma:index="13" nillable="true" ma:displayName="MediaServiceFastMetadata" ma:description="" ma:hidden="true" ma:internalName="MediaServiceFastMetadata" ma:readOnly="true">
      <xsd:simpleType>
        <xsd:restriction base="dms:Note"/>
      </xsd:simpleType>
    </xsd:element>
    <xsd:element name="MediaServiceDateTaken" ma:index="14" nillable="true" ma:displayName="MediaServiceDateTaken" ma:description="" ma:hidden="true" ma:internalName="MediaServiceDateTaken" ma:readOnly="true">
      <xsd:simpleType>
        <xsd:restriction base="dms:Text"/>
      </xsd:simpleType>
    </xsd:element>
    <xsd:element name="MediaServiceAutoTags" ma:index="15" nillable="true" ma:displayName="MediaServiceAutoTags" ma:description="" ma:internalName="MediaServiceAutoTags"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6AD4357-5FC9-4D4F-AB47-56A38DABE304}">
  <ds:schemaRefs>
    <ds:schemaRef ds:uri="http://schemas.microsoft.com/office/infopath/2007/PartnerControls"/>
    <ds:schemaRef ds:uri="http://purl.org/dc/terms/"/>
    <ds:schemaRef ds:uri="334d06ee-65c4-44c4-a2d2-7e4ef200ff90"/>
    <ds:schemaRef ds:uri="http://purl.org/dc/dcmitype/"/>
    <ds:schemaRef ds:uri="a6e71a28-ecb4-49e6-92f1-c4ee437db43e"/>
    <ds:schemaRef ds:uri="http://purl.org/dc/elements/1.1/"/>
    <ds:schemaRef ds:uri="http://schemas.microsoft.com/office/2006/documentManagement/types"/>
    <ds:schemaRef ds:uri="http://schemas.openxmlformats.org/package/2006/metadata/core-properties"/>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22E1A0D5-8833-43F6-BCBC-B5C0B8E3C0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34d06ee-65c4-44c4-a2d2-7e4ef200ff90"/>
    <ds:schemaRef ds:uri="a6e71a28-ecb4-49e6-92f1-c4ee437db43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5F57C1F-6D3B-484D-9DD7-B95AF0D533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PPT LABOUR-INT EGSM</Template>
  <TotalTime>5</TotalTime>
  <Words>2869</Words>
  <Application>Microsoft Office PowerPoint</Application>
  <PresentationFormat>Widescreen</PresentationFormat>
  <Paragraphs>205</Paragraphs>
  <Slides>14</Slides>
  <Notes>14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MS Mincho</vt:lpstr>
      <vt:lpstr>Arial</vt:lpstr>
      <vt:lpstr>Calibri</vt:lpstr>
      <vt:lpstr>Calibri Light</vt:lpstr>
      <vt:lpstr>Times New Roman</vt:lpstr>
      <vt:lpstr>Office Theme</vt:lpstr>
      <vt:lpstr> LABOUR-INT Experts Group on skills and migration: a common approach  LABOUR-INT  CITUB Dissemination event, Sofia, 26 September 2018</vt:lpstr>
      <vt:lpstr> </vt:lpstr>
      <vt:lpstr> </vt:lpstr>
      <vt:lpstr> </vt:lpstr>
      <vt:lpstr> </vt:lpstr>
      <vt:lpstr> </vt:lpstr>
      <vt:lpstr> </vt:lpstr>
      <vt:lpstr> </vt:lpstr>
      <vt:lpstr> </vt:lpstr>
      <vt:lpstr> </vt:lpstr>
      <vt:lpstr> </vt:lpstr>
      <vt:lpstr> </vt:lpstr>
      <vt:lpstr> </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LABOUR-INT Experts Group on skills and migration: a common approach  LABOUR-INT  CITUB Dissemination event, Sofia, 26 September 2018</dc:title>
  <dc:creator>Carlotta Astori</dc:creator>
  <cp:lastModifiedBy>Carlotta Astori</cp:lastModifiedBy>
  <cp:revision>4</cp:revision>
  <dcterms:created xsi:type="dcterms:W3CDTF">2018-09-20T08:47:56Z</dcterms:created>
  <dcterms:modified xsi:type="dcterms:W3CDTF">2018-09-24T14:51:19Z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0x01010052F6115EFCC92E428946784137C6B88B</vt:lpwstr>
  </property>
  <property fmtid="{D5CDD505-2E9C-101B-9397-08002B2CF9AE}" pid="3" name="_dlc_DocIdItemGuid">
    <vt:lpwstr>e75bcbc3-227e-460a-a507-5d4f719eb5a6</vt:lpwstr>
  </property>
  <property fmtid="{D5CDD505-2E9C-101B-9397-08002B2CF9AE}" pid="4" name="Order">
    <vt:r8>21503500</vt:r8>
  </property>
  <property fmtid="{D5CDD505-2E9C-101B-9397-08002B2CF9AE}" pid="5" name="xd_Signature">
    <vt:bool>false</vt:bool>
  </property>
  <property fmtid="{D5CDD505-2E9C-101B-9397-08002B2CF9AE}" pid="6" name="xd_ProgID">
    <vt:lpwstr/>
  </property>
  <property fmtid="{D5CDD505-2E9C-101B-9397-08002B2CF9AE}" pid="7" name="ComplianceAssetId">
    <vt:lpwstr/>
  </property>
  <property fmtid="{D5CDD505-2E9C-101B-9397-08002B2CF9AE}" pid="8" name="TemplateUrl">
    <vt:lpwstr/>
  </property>
</Properties>
</file>