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  <p:sldId id="266" r:id="rId3"/>
    <p:sldId id="256" r:id="rId4"/>
    <p:sldId id="257" r:id="rId5"/>
    <p:sldId id="259" r:id="rId6"/>
    <p:sldId id="278" r:id="rId7"/>
    <p:sldId id="260" r:id="rId8"/>
    <p:sldId id="261" r:id="rId9"/>
    <p:sldId id="262" r:id="rId10"/>
    <p:sldId id="263" r:id="rId11"/>
    <p:sldId id="264" r:id="rId12"/>
    <p:sldId id="270" r:id="rId13"/>
    <p:sldId id="272" r:id="rId14"/>
    <p:sldId id="273" r:id="rId15"/>
    <p:sldId id="277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5" autoAdjust="0"/>
    <p:restoredTop sz="94660"/>
  </p:normalViewPr>
  <p:slideViewPr>
    <p:cSldViewPr snapToGrid="0">
      <p:cViewPr varScale="1">
        <p:scale>
          <a:sx n="92" d="100"/>
          <a:sy n="92" d="100"/>
        </p:scale>
        <p:origin x="33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39E9F-02A0-403C-9759-65263EC529C9}" type="datetimeFigureOut">
              <a:rPr lang="bg-BG" smtClean="0"/>
              <a:t>20.09.2018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588BC-BB6E-4811-B802-A3672368D35F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41974099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39E9F-02A0-403C-9759-65263EC529C9}" type="datetimeFigureOut">
              <a:rPr lang="bg-BG" smtClean="0"/>
              <a:t>20.09.2018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588BC-BB6E-4811-B802-A3672368D35F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1517773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39E9F-02A0-403C-9759-65263EC529C9}" type="datetimeFigureOut">
              <a:rPr lang="bg-BG" smtClean="0"/>
              <a:t>20.09.2018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588BC-BB6E-4811-B802-A3672368D35F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7641387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39E9F-02A0-403C-9759-65263EC529C9}" type="datetimeFigureOut">
              <a:rPr lang="bg-BG" smtClean="0"/>
              <a:t>20.09.2018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588BC-BB6E-4811-B802-A3672368D35F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6290391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39E9F-02A0-403C-9759-65263EC529C9}" type="datetimeFigureOut">
              <a:rPr lang="bg-BG" smtClean="0"/>
              <a:t>20.09.2018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588BC-BB6E-4811-B802-A3672368D35F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762418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39E9F-02A0-403C-9759-65263EC529C9}" type="datetimeFigureOut">
              <a:rPr lang="bg-BG" smtClean="0"/>
              <a:t>20.09.2018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588BC-BB6E-4811-B802-A3672368D35F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2134285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39E9F-02A0-403C-9759-65263EC529C9}" type="datetimeFigureOut">
              <a:rPr lang="bg-BG" smtClean="0"/>
              <a:t>20.09.2018</a:t>
            </a:fld>
            <a:endParaRPr lang="bg-B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588BC-BB6E-4811-B802-A3672368D35F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65151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39E9F-02A0-403C-9759-65263EC529C9}" type="datetimeFigureOut">
              <a:rPr lang="bg-BG" smtClean="0"/>
              <a:t>20.09.2018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588BC-BB6E-4811-B802-A3672368D35F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598463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39E9F-02A0-403C-9759-65263EC529C9}" type="datetimeFigureOut">
              <a:rPr lang="bg-BG" smtClean="0"/>
              <a:t>20.09.2018</a:t>
            </a:fld>
            <a:endParaRPr lang="bg-B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588BC-BB6E-4811-B802-A3672368D35F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940931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39E9F-02A0-403C-9759-65263EC529C9}" type="datetimeFigureOut">
              <a:rPr lang="bg-BG" smtClean="0"/>
              <a:t>20.09.2018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588BC-BB6E-4811-B802-A3672368D35F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0843116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239E9F-02A0-403C-9759-65263EC529C9}" type="datetimeFigureOut">
              <a:rPr lang="bg-BG" smtClean="0"/>
              <a:t>20.09.2018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588BC-BB6E-4811-B802-A3672368D35F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7750081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239E9F-02A0-403C-9759-65263EC529C9}" type="datetimeFigureOut">
              <a:rPr lang="bg-BG" smtClean="0"/>
              <a:t>20.09.2018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6588BC-BB6E-4811-B802-A3672368D35F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89699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cid:image001.png@01D43ED1.572A3D60" TargetMode="Externa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89361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6" name="Rectangle 5"/>
          <p:cNvSpPr/>
          <p:nvPr/>
        </p:nvSpPr>
        <p:spPr>
          <a:xfrm>
            <a:off x="0" y="893618"/>
            <a:ext cx="9144000" cy="56526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" name="Rectangle 6"/>
          <p:cNvSpPr/>
          <p:nvPr/>
        </p:nvSpPr>
        <p:spPr>
          <a:xfrm>
            <a:off x="0" y="4887686"/>
            <a:ext cx="9144000" cy="198070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pic>
        <p:nvPicPr>
          <p:cNvPr id="1026" name="Picture 2" descr="http://www.refugee-integration.bg/wp-content/uploads/2017/07/logo-with-text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214"/>
          <a:stretch/>
        </p:blipFill>
        <p:spPr bwMode="auto">
          <a:xfrm>
            <a:off x="145473" y="169625"/>
            <a:ext cx="1543664" cy="14144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567414" y="362179"/>
            <a:ext cx="757658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BULGARIAN COUNCIL ON REFUGEES AND MIGRANTS</a:t>
            </a:r>
            <a:endParaRPr lang="bg-BG" sz="2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35121" y="2073235"/>
            <a:ext cx="847375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Online information resources for refugee integration in Bulgaria</a:t>
            </a:r>
            <a:endParaRPr lang="bg-BG" sz="4000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5473" y="6546272"/>
            <a:ext cx="85621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bg-BG" dirty="0"/>
          </a:p>
        </p:txBody>
      </p:sp>
      <p:sp>
        <p:nvSpPr>
          <p:cNvPr id="13" name="Rectangle 12"/>
          <p:cNvSpPr/>
          <p:nvPr/>
        </p:nvSpPr>
        <p:spPr>
          <a:xfrm>
            <a:off x="824840" y="5183837"/>
            <a:ext cx="769867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International Conference</a:t>
            </a:r>
          </a:p>
          <a:p>
            <a:pPr algn="ctr"/>
            <a:r>
              <a:rPr lang="bg-BG" sz="2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Labour</a:t>
            </a:r>
            <a:r>
              <a:rPr lang="bg-BG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bg-BG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Market </a:t>
            </a:r>
            <a:r>
              <a:rPr lang="bg-BG" sz="2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Integration</a:t>
            </a:r>
            <a:r>
              <a:rPr lang="bg-BG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bg-BG" sz="2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</a:t>
            </a:r>
            <a:r>
              <a:rPr lang="bg-BG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bg-BG" sz="2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Migrants</a:t>
            </a:r>
            <a:r>
              <a:rPr lang="bg-BG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A </a:t>
            </a:r>
            <a:r>
              <a:rPr lang="bg-BG" sz="20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Multi-Stakeholder</a:t>
            </a:r>
            <a:r>
              <a:rPr lang="bg-BG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bg-BG" sz="20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Approach</a:t>
            </a:r>
            <a:endParaRPr lang="en-US" sz="20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26 September 2018</a:t>
            </a:r>
          </a:p>
          <a:p>
            <a:pPr algn="ctr"/>
            <a:r>
              <a:rPr lang="en-US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Sofia, Bulgaria</a:t>
            </a:r>
            <a:endParaRPr lang="bg-BG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607956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44680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" name="Rectangle 4"/>
          <p:cNvSpPr/>
          <p:nvPr/>
        </p:nvSpPr>
        <p:spPr>
          <a:xfrm>
            <a:off x="0" y="446809"/>
            <a:ext cx="9144000" cy="44680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6" name="Rectangle 5"/>
          <p:cNvSpPr/>
          <p:nvPr/>
        </p:nvSpPr>
        <p:spPr>
          <a:xfrm>
            <a:off x="0" y="893618"/>
            <a:ext cx="9144000" cy="56526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" name="Rectangle 6"/>
          <p:cNvSpPr/>
          <p:nvPr/>
        </p:nvSpPr>
        <p:spPr>
          <a:xfrm>
            <a:off x="0" y="6546272"/>
            <a:ext cx="9144000" cy="32211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pic>
        <p:nvPicPr>
          <p:cNvPr id="1026" name="Picture 2" descr="http://www.refugee-integration.bg/wp-content/uploads/2017/07/logo-with-text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214"/>
          <a:stretch/>
        </p:blipFill>
        <p:spPr bwMode="auto">
          <a:xfrm>
            <a:off x="249093" y="41564"/>
            <a:ext cx="839173" cy="7689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226126" y="0"/>
            <a:ext cx="75957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BULGARIAN COUNCIL ON REFUGEES AND MIGRANTS</a:t>
            </a:r>
            <a:endParaRPr lang="bg-BG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26127" y="482722"/>
            <a:ext cx="84789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ONLINE INFORMATION RESOURCES FOR REFUGEE INTEGRATION IN BULGARIA</a:t>
            </a:r>
            <a:endParaRPr lang="bg-BG" b="1" dirty="0">
              <a:solidFill>
                <a:schemeClr val="accent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9093" y="867185"/>
            <a:ext cx="87909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 smtClean="0">
                <a:solidFill>
                  <a:schemeClr val="accent1"/>
                </a:solidFill>
              </a:rPr>
              <a:t>database.refugee-integration.bg</a:t>
            </a:r>
            <a:endParaRPr lang="bg-BG" sz="2400" b="1" i="1" dirty="0">
              <a:solidFill>
                <a:schemeClr val="accent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5473" y="6546272"/>
            <a:ext cx="85621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bg-BG" dirty="0"/>
          </a:p>
        </p:txBody>
      </p:sp>
      <p:sp>
        <p:nvSpPr>
          <p:cNvPr id="13" name="Rectangle 12"/>
          <p:cNvSpPr/>
          <p:nvPr/>
        </p:nvSpPr>
        <p:spPr>
          <a:xfrm>
            <a:off x="2150918" y="6582185"/>
            <a:ext cx="538249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sz="1200" dirty="0" err="1">
                <a:solidFill>
                  <a:schemeClr val="bg1"/>
                </a:solidFill>
              </a:rPr>
              <a:t>Labour</a:t>
            </a:r>
            <a:r>
              <a:rPr lang="bg-BG" sz="1200" dirty="0">
                <a:solidFill>
                  <a:schemeClr val="bg1"/>
                </a:solidFill>
              </a:rPr>
              <a:t> Market </a:t>
            </a:r>
            <a:r>
              <a:rPr lang="bg-BG" sz="1200" dirty="0" err="1">
                <a:solidFill>
                  <a:schemeClr val="bg1"/>
                </a:solidFill>
              </a:rPr>
              <a:t>Integration</a:t>
            </a:r>
            <a:r>
              <a:rPr lang="bg-BG" sz="1200" dirty="0">
                <a:solidFill>
                  <a:schemeClr val="bg1"/>
                </a:solidFill>
              </a:rPr>
              <a:t> </a:t>
            </a:r>
            <a:r>
              <a:rPr lang="bg-BG" sz="1200" dirty="0" err="1">
                <a:solidFill>
                  <a:schemeClr val="bg1"/>
                </a:solidFill>
              </a:rPr>
              <a:t>of</a:t>
            </a:r>
            <a:r>
              <a:rPr lang="bg-BG" sz="1200" dirty="0">
                <a:solidFill>
                  <a:schemeClr val="bg1"/>
                </a:solidFill>
              </a:rPr>
              <a:t> </a:t>
            </a:r>
            <a:r>
              <a:rPr lang="bg-BG" sz="1200" dirty="0" err="1">
                <a:solidFill>
                  <a:schemeClr val="bg1"/>
                </a:solidFill>
              </a:rPr>
              <a:t>Migrants</a:t>
            </a:r>
            <a:r>
              <a:rPr lang="bg-BG" sz="1200" dirty="0">
                <a:solidFill>
                  <a:schemeClr val="bg1"/>
                </a:solidFill>
              </a:rPr>
              <a:t> – A </a:t>
            </a:r>
            <a:r>
              <a:rPr lang="bg-BG" sz="1200" dirty="0" err="1">
                <a:solidFill>
                  <a:schemeClr val="bg1"/>
                </a:solidFill>
              </a:rPr>
              <a:t>Multi-Stakeholder</a:t>
            </a:r>
            <a:r>
              <a:rPr lang="bg-BG" sz="1200" dirty="0">
                <a:solidFill>
                  <a:schemeClr val="bg1"/>
                </a:solidFill>
              </a:rPr>
              <a:t> </a:t>
            </a:r>
            <a:r>
              <a:rPr lang="bg-BG" sz="1200" dirty="0" err="1">
                <a:solidFill>
                  <a:schemeClr val="bg1"/>
                </a:solidFill>
              </a:rPr>
              <a:t>Approach</a:t>
            </a:r>
            <a:endParaRPr lang="bg-BG" sz="1200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3808" t="9500" r="12579" b="16317"/>
          <a:stretch/>
        </p:blipFill>
        <p:spPr>
          <a:xfrm>
            <a:off x="70138" y="1411977"/>
            <a:ext cx="9003723" cy="49926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591959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44680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" name="Rectangle 4"/>
          <p:cNvSpPr/>
          <p:nvPr/>
        </p:nvSpPr>
        <p:spPr>
          <a:xfrm>
            <a:off x="0" y="446809"/>
            <a:ext cx="9144000" cy="44680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6" name="Rectangle 5"/>
          <p:cNvSpPr/>
          <p:nvPr/>
        </p:nvSpPr>
        <p:spPr>
          <a:xfrm>
            <a:off x="0" y="893618"/>
            <a:ext cx="9144000" cy="56526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" name="Rectangle 6"/>
          <p:cNvSpPr/>
          <p:nvPr/>
        </p:nvSpPr>
        <p:spPr>
          <a:xfrm>
            <a:off x="0" y="6546272"/>
            <a:ext cx="9144000" cy="32211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pic>
        <p:nvPicPr>
          <p:cNvPr id="1026" name="Picture 2" descr="http://www.refugee-integration.bg/wp-content/uploads/2017/07/logo-with-text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214"/>
          <a:stretch/>
        </p:blipFill>
        <p:spPr bwMode="auto">
          <a:xfrm>
            <a:off x="249093" y="41564"/>
            <a:ext cx="839173" cy="7689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226126" y="0"/>
            <a:ext cx="75957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BULGARIAN COUNCIL ON REFUGEES AND MIGRANTS</a:t>
            </a:r>
            <a:endParaRPr lang="bg-BG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3003" y="454517"/>
            <a:ext cx="87909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 smtClean="0">
                <a:solidFill>
                  <a:schemeClr val="accent1"/>
                </a:solidFill>
              </a:rPr>
              <a:t>database.refugee-integration.bg</a:t>
            </a:r>
            <a:endParaRPr lang="bg-BG" sz="2400" b="1" i="1" dirty="0">
              <a:solidFill>
                <a:schemeClr val="accent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5473" y="6546272"/>
            <a:ext cx="85621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bg-BG" dirty="0"/>
          </a:p>
        </p:txBody>
      </p:sp>
      <p:sp>
        <p:nvSpPr>
          <p:cNvPr id="13" name="Rectangle 12"/>
          <p:cNvSpPr/>
          <p:nvPr/>
        </p:nvSpPr>
        <p:spPr>
          <a:xfrm>
            <a:off x="2150918" y="6582185"/>
            <a:ext cx="538249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sz="1200" dirty="0" err="1">
                <a:solidFill>
                  <a:schemeClr val="bg1"/>
                </a:solidFill>
              </a:rPr>
              <a:t>Labour</a:t>
            </a:r>
            <a:r>
              <a:rPr lang="bg-BG" sz="1200" dirty="0">
                <a:solidFill>
                  <a:schemeClr val="bg1"/>
                </a:solidFill>
              </a:rPr>
              <a:t> Market </a:t>
            </a:r>
            <a:r>
              <a:rPr lang="bg-BG" sz="1200" dirty="0" err="1">
                <a:solidFill>
                  <a:schemeClr val="bg1"/>
                </a:solidFill>
              </a:rPr>
              <a:t>Integration</a:t>
            </a:r>
            <a:r>
              <a:rPr lang="bg-BG" sz="1200" dirty="0">
                <a:solidFill>
                  <a:schemeClr val="bg1"/>
                </a:solidFill>
              </a:rPr>
              <a:t> </a:t>
            </a:r>
            <a:r>
              <a:rPr lang="bg-BG" sz="1200" dirty="0" err="1">
                <a:solidFill>
                  <a:schemeClr val="bg1"/>
                </a:solidFill>
              </a:rPr>
              <a:t>of</a:t>
            </a:r>
            <a:r>
              <a:rPr lang="bg-BG" sz="1200" dirty="0">
                <a:solidFill>
                  <a:schemeClr val="bg1"/>
                </a:solidFill>
              </a:rPr>
              <a:t> </a:t>
            </a:r>
            <a:r>
              <a:rPr lang="bg-BG" sz="1200" dirty="0" err="1">
                <a:solidFill>
                  <a:schemeClr val="bg1"/>
                </a:solidFill>
              </a:rPr>
              <a:t>Migrants</a:t>
            </a:r>
            <a:r>
              <a:rPr lang="bg-BG" sz="1200" dirty="0">
                <a:solidFill>
                  <a:schemeClr val="bg1"/>
                </a:solidFill>
              </a:rPr>
              <a:t> – A </a:t>
            </a:r>
            <a:r>
              <a:rPr lang="bg-BG" sz="1200" dirty="0" err="1">
                <a:solidFill>
                  <a:schemeClr val="bg1"/>
                </a:solidFill>
              </a:rPr>
              <a:t>Multi-Stakeholder</a:t>
            </a:r>
            <a:r>
              <a:rPr lang="bg-BG" sz="1200" dirty="0">
                <a:solidFill>
                  <a:schemeClr val="bg1"/>
                </a:solidFill>
              </a:rPr>
              <a:t> </a:t>
            </a:r>
            <a:r>
              <a:rPr lang="bg-BG" sz="1200" dirty="0" err="1">
                <a:solidFill>
                  <a:schemeClr val="bg1"/>
                </a:solidFill>
              </a:rPr>
              <a:t>Approach</a:t>
            </a:r>
            <a:endParaRPr lang="bg-BG" sz="1200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00766"/>
            <a:ext cx="9144000" cy="56463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014517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44680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" name="Rectangle 4"/>
          <p:cNvSpPr/>
          <p:nvPr/>
        </p:nvSpPr>
        <p:spPr>
          <a:xfrm>
            <a:off x="0" y="446809"/>
            <a:ext cx="9144000" cy="44680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6" name="Rectangle 5"/>
          <p:cNvSpPr/>
          <p:nvPr/>
        </p:nvSpPr>
        <p:spPr>
          <a:xfrm>
            <a:off x="0" y="893618"/>
            <a:ext cx="9144000" cy="56526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" name="Rectangle 6"/>
          <p:cNvSpPr/>
          <p:nvPr/>
        </p:nvSpPr>
        <p:spPr>
          <a:xfrm>
            <a:off x="0" y="6546272"/>
            <a:ext cx="9144000" cy="32211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pic>
        <p:nvPicPr>
          <p:cNvPr id="1026" name="Picture 2" descr="http://www.refugee-integration.bg/wp-content/uploads/2017/07/logo-with-text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214"/>
          <a:stretch/>
        </p:blipFill>
        <p:spPr bwMode="auto">
          <a:xfrm>
            <a:off x="249093" y="41564"/>
            <a:ext cx="839173" cy="7689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226126" y="0"/>
            <a:ext cx="75957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BULGARIAN COUNCIL ON REFUGEES AND MIGRANTS</a:t>
            </a:r>
            <a:endParaRPr lang="bg-BG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3003" y="399595"/>
            <a:ext cx="87909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 smtClean="0">
                <a:solidFill>
                  <a:schemeClr val="accent1"/>
                </a:solidFill>
              </a:rPr>
              <a:t>mapping.refugee-integration.bg</a:t>
            </a:r>
            <a:endParaRPr lang="bg-BG" sz="2400" b="1" i="1" dirty="0">
              <a:solidFill>
                <a:schemeClr val="accent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5473" y="6546272"/>
            <a:ext cx="85621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bg-BG" dirty="0"/>
          </a:p>
        </p:txBody>
      </p:sp>
      <p:sp>
        <p:nvSpPr>
          <p:cNvPr id="13" name="Rectangle 12"/>
          <p:cNvSpPr/>
          <p:nvPr/>
        </p:nvSpPr>
        <p:spPr>
          <a:xfrm>
            <a:off x="2150918" y="6582185"/>
            <a:ext cx="538249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sz="1200" dirty="0" err="1">
                <a:solidFill>
                  <a:schemeClr val="bg1"/>
                </a:solidFill>
              </a:rPr>
              <a:t>Labour</a:t>
            </a:r>
            <a:r>
              <a:rPr lang="bg-BG" sz="1200" dirty="0">
                <a:solidFill>
                  <a:schemeClr val="bg1"/>
                </a:solidFill>
              </a:rPr>
              <a:t> Market </a:t>
            </a:r>
            <a:r>
              <a:rPr lang="bg-BG" sz="1200" dirty="0" err="1">
                <a:solidFill>
                  <a:schemeClr val="bg1"/>
                </a:solidFill>
              </a:rPr>
              <a:t>Integration</a:t>
            </a:r>
            <a:r>
              <a:rPr lang="bg-BG" sz="1200" dirty="0">
                <a:solidFill>
                  <a:schemeClr val="bg1"/>
                </a:solidFill>
              </a:rPr>
              <a:t> </a:t>
            </a:r>
            <a:r>
              <a:rPr lang="bg-BG" sz="1200" dirty="0" err="1">
                <a:solidFill>
                  <a:schemeClr val="bg1"/>
                </a:solidFill>
              </a:rPr>
              <a:t>of</a:t>
            </a:r>
            <a:r>
              <a:rPr lang="bg-BG" sz="1200" dirty="0">
                <a:solidFill>
                  <a:schemeClr val="bg1"/>
                </a:solidFill>
              </a:rPr>
              <a:t> </a:t>
            </a:r>
            <a:r>
              <a:rPr lang="bg-BG" sz="1200" dirty="0" err="1">
                <a:solidFill>
                  <a:schemeClr val="bg1"/>
                </a:solidFill>
              </a:rPr>
              <a:t>Migrants</a:t>
            </a:r>
            <a:r>
              <a:rPr lang="bg-BG" sz="1200" dirty="0">
                <a:solidFill>
                  <a:schemeClr val="bg1"/>
                </a:solidFill>
              </a:rPr>
              <a:t> – A </a:t>
            </a:r>
            <a:r>
              <a:rPr lang="bg-BG" sz="1200" dirty="0" err="1">
                <a:solidFill>
                  <a:schemeClr val="bg1"/>
                </a:solidFill>
              </a:rPr>
              <a:t>Multi-Stakeholder</a:t>
            </a:r>
            <a:r>
              <a:rPr lang="bg-BG" sz="1200" dirty="0">
                <a:solidFill>
                  <a:schemeClr val="bg1"/>
                </a:solidFill>
              </a:rPr>
              <a:t> </a:t>
            </a:r>
            <a:r>
              <a:rPr lang="bg-BG" sz="1200" dirty="0" err="1">
                <a:solidFill>
                  <a:schemeClr val="bg1"/>
                </a:solidFill>
              </a:rPr>
              <a:t>Approach</a:t>
            </a:r>
            <a:endParaRPr lang="bg-BG" sz="1200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61260"/>
            <a:ext cx="9151681" cy="5652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01578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44680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" name="Rectangle 4"/>
          <p:cNvSpPr/>
          <p:nvPr/>
        </p:nvSpPr>
        <p:spPr>
          <a:xfrm>
            <a:off x="0" y="446809"/>
            <a:ext cx="9144000" cy="44680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6" name="Rectangle 5"/>
          <p:cNvSpPr/>
          <p:nvPr/>
        </p:nvSpPr>
        <p:spPr>
          <a:xfrm>
            <a:off x="0" y="893618"/>
            <a:ext cx="9144000" cy="56526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" name="Rectangle 6"/>
          <p:cNvSpPr/>
          <p:nvPr/>
        </p:nvSpPr>
        <p:spPr>
          <a:xfrm>
            <a:off x="0" y="6546272"/>
            <a:ext cx="9144000" cy="32211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pic>
        <p:nvPicPr>
          <p:cNvPr id="1026" name="Picture 2" descr="http://www.refugee-integration.bg/wp-content/uploads/2017/07/logo-with-text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214"/>
          <a:stretch/>
        </p:blipFill>
        <p:spPr bwMode="auto">
          <a:xfrm>
            <a:off x="249093" y="41564"/>
            <a:ext cx="839173" cy="7689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226126" y="0"/>
            <a:ext cx="75957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BULGARIAN COUNCIL ON REFUGEES AND MIGRANTS</a:t>
            </a:r>
            <a:endParaRPr lang="bg-BG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3003" y="399595"/>
            <a:ext cx="87909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 smtClean="0">
                <a:solidFill>
                  <a:schemeClr val="accent1"/>
                </a:solidFill>
              </a:rPr>
              <a:t>niem.refugee-integration.bg</a:t>
            </a:r>
            <a:endParaRPr lang="bg-BG" sz="2400" b="1" i="1" dirty="0">
              <a:solidFill>
                <a:schemeClr val="accent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5473" y="6546272"/>
            <a:ext cx="85621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bg-BG" dirty="0"/>
          </a:p>
        </p:txBody>
      </p:sp>
      <p:sp>
        <p:nvSpPr>
          <p:cNvPr id="13" name="Rectangle 12"/>
          <p:cNvSpPr/>
          <p:nvPr/>
        </p:nvSpPr>
        <p:spPr>
          <a:xfrm>
            <a:off x="2150918" y="6582185"/>
            <a:ext cx="538249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sz="1200" dirty="0" err="1">
                <a:solidFill>
                  <a:schemeClr val="bg1"/>
                </a:solidFill>
              </a:rPr>
              <a:t>Labour</a:t>
            </a:r>
            <a:r>
              <a:rPr lang="bg-BG" sz="1200" dirty="0">
                <a:solidFill>
                  <a:schemeClr val="bg1"/>
                </a:solidFill>
              </a:rPr>
              <a:t> Market </a:t>
            </a:r>
            <a:r>
              <a:rPr lang="bg-BG" sz="1200" dirty="0" err="1">
                <a:solidFill>
                  <a:schemeClr val="bg1"/>
                </a:solidFill>
              </a:rPr>
              <a:t>Integration</a:t>
            </a:r>
            <a:r>
              <a:rPr lang="bg-BG" sz="1200" dirty="0">
                <a:solidFill>
                  <a:schemeClr val="bg1"/>
                </a:solidFill>
              </a:rPr>
              <a:t> </a:t>
            </a:r>
            <a:r>
              <a:rPr lang="bg-BG" sz="1200" dirty="0" err="1">
                <a:solidFill>
                  <a:schemeClr val="bg1"/>
                </a:solidFill>
              </a:rPr>
              <a:t>of</a:t>
            </a:r>
            <a:r>
              <a:rPr lang="bg-BG" sz="1200" dirty="0">
                <a:solidFill>
                  <a:schemeClr val="bg1"/>
                </a:solidFill>
              </a:rPr>
              <a:t> </a:t>
            </a:r>
            <a:r>
              <a:rPr lang="bg-BG" sz="1200" dirty="0" err="1">
                <a:solidFill>
                  <a:schemeClr val="bg1"/>
                </a:solidFill>
              </a:rPr>
              <a:t>Migrants</a:t>
            </a:r>
            <a:r>
              <a:rPr lang="bg-BG" sz="1200" dirty="0">
                <a:solidFill>
                  <a:schemeClr val="bg1"/>
                </a:solidFill>
              </a:rPr>
              <a:t> – A </a:t>
            </a:r>
            <a:r>
              <a:rPr lang="bg-BG" sz="1200" dirty="0" err="1">
                <a:solidFill>
                  <a:schemeClr val="bg1"/>
                </a:solidFill>
              </a:rPr>
              <a:t>Multi-Stakeholder</a:t>
            </a:r>
            <a:r>
              <a:rPr lang="bg-BG" sz="1200" dirty="0">
                <a:solidFill>
                  <a:schemeClr val="bg1"/>
                </a:solidFill>
              </a:rPr>
              <a:t> </a:t>
            </a:r>
            <a:r>
              <a:rPr lang="bg-BG" sz="1200" dirty="0" err="1">
                <a:solidFill>
                  <a:schemeClr val="bg1"/>
                </a:solidFill>
              </a:rPr>
              <a:t>Approach</a:t>
            </a:r>
            <a:endParaRPr lang="bg-BG" sz="1200" dirty="0">
              <a:solidFill>
                <a:schemeClr val="bg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/>
          <a:srcRect b="6056"/>
          <a:stretch/>
        </p:blipFill>
        <p:spPr>
          <a:xfrm>
            <a:off x="-1" y="908474"/>
            <a:ext cx="9139991" cy="56377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929397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1"/>
            <a:ext cx="9144000" cy="89361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6" name="Rectangle 5"/>
          <p:cNvSpPr/>
          <p:nvPr/>
        </p:nvSpPr>
        <p:spPr>
          <a:xfrm>
            <a:off x="0" y="893618"/>
            <a:ext cx="9144000" cy="56526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" name="Rectangle 6"/>
          <p:cNvSpPr/>
          <p:nvPr/>
        </p:nvSpPr>
        <p:spPr>
          <a:xfrm>
            <a:off x="0" y="6546272"/>
            <a:ext cx="9144000" cy="32211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2" name="TextBox 11"/>
          <p:cNvSpPr txBox="1"/>
          <p:nvPr/>
        </p:nvSpPr>
        <p:spPr>
          <a:xfrm>
            <a:off x="145473" y="6546272"/>
            <a:ext cx="85621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bg-BG" dirty="0"/>
          </a:p>
        </p:txBody>
      </p:sp>
      <p:sp>
        <p:nvSpPr>
          <p:cNvPr id="13" name="Rectangle 12"/>
          <p:cNvSpPr/>
          <p:nvPr/>
        </p:nvSpPr>
        <p:spPr>
          <a:xfrm>
            <a:off x="2150918" y="6582185"/>
            <a:ext cx="538249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sz="1200" dirty="0" err="1">
                <a:solidFill>
                  <a:schemeClr val="bg1"/>
                </a:solidFill>
              </a:rPr>
              <a:t>Labour</a:t>
            </a:r>
            <a:r>
              <a:rPr lang="bg-BG" sz="1200" dirty="0">
                <a:solidFill>
                  <a:schemeClr val="bg1"/>
                </a:solidFill>
              </a:rPr>
              <a:t> Market </a:t>
            </a:r>
            <a:r>
              <a:rPr lang="bg-BG" sz="1200" dirty="0" err="1">
                <a:solidFill>
                  <a:schemeClr val="bg1"/>
                </a:solidFill>
              </a:rPr>
              <a:t>Integration</a:t>
            </a:r>
            <a:r>
              <a:rPr lang="bg-BG" sz="1200" dirty="0">
                <a:solidFill>
                  <a:schemeClr val="bg1"/>
                </a:solidFill>
              </a:rPr>
              <a:t> </a:t>
            </a:r>
            <a:r>
              <a:rPr lang="bg-BG" sz="1200" dirty="0" err="1">
                <a:solidFill>
                  <a:schemeClr val="bg1"/>
                </a:solidFill>
              </a:rPr>
              <a:t>of</a:t>
            </a:r>
            <a:r>
              <a:rPr lang="bg-BG" sz="1200" dirty="0">
                <a:solidFill>
                  <a:schemeClr val="bg1"/>
                </a:solidFill>
              </a:rPr>
              <a:t> </a:t>
            </a:r>
            <a:r>
              <a:rPr lang="bg-BG" sz="1200" dirty="0" err="1">
                <a:solidFill>
                  <a:schemeClr val="bg1"/>
                </a:solidFill>
              </a:rPr>
              <a:t>Migrants</a:t>
            </a:r>
            <a:r>
              <a:rPr lang="bg-BG" sz="1200" dirty="0">
                <a:solidFill>
                  <a:schemeClr val="bg1"/>
                </a:solidFill>
              </a:rPr>
              <a:t> – A </a:t>
            </a:r>
            <a:r>
              <a:rPr lang="bg-BG" sz="1200" dirty="0" err="1">
                <a:solidFill>
                  <a:schemeClr val="bg1"/>
                </a:solidFill>
              </a:rPr>
              <a:t>Multi-Stakeholder</a:t>
            </a:r>
            <a:r>
              <a:rPr lang="bg-BG" sz="1200" dirty="0">
                <a:solidFill>
                  <a:schemeClr val="bg1"/>
                </a:solidFill>
              </a:rPr>
              <a:t> </a:t>
            </a:r>
            <a:r>
              <a:rPr lang="bg-BG" sz="1200" dirty="0" err="1">
                <a:solidFill>
                  <a:schemeClr val="bg1"/>
                </a:solidFill>
              </a:rPr>
              <a:t>Approach</a:t>
            </a:r>
            <a:endParaRPr lang="bg-BG" sz="1200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707" y="753093"/>
            <a:ext cx="9153707" cy="5643448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62710" y="126255"/>
            <a:ext cx="87909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 smtClean="0">
                <a:solidFill>
                  <a:srgbClr val="7030A0"/>
                </a:solidFill>
              </a:rPr>
              <a:t>www.refugeeocean.com</a:t>
            </a:r>
            <a:endParaRPr lang="bg-BG" sz="2400" b="1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13416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44680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" name="Rectangle 4"/>
          <p:cNvSpPr/>
          <p:nvPr/>
        </p:nvSpPr>
        <p:spPr>
          <a:xfrm>
            <a:off x="0" y="446809"/>
            <a:ext cx="9144000" cy="44680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6" name="Rectangle 5"/>
          <p:cNvSpPr/>
          <p:nvPr/>
        </p:nvSpPr>
        <p:spPr>
          <a:xfrm>
            <a:off x="0" y="893618"/>
            <a:ext cx="9144000" cy="56526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" name="Rectangle 6"/>
          <p:cNvSpPr/>
          <p:nvPr/>
        </p:nvSpPr>
        <p:spPr>
          <a:xfrm>
            <a:off x="0" y="6546272"/>
            <a:ext cx="9144000" cy="32211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pic>
        <p:nvPicPr>
          <p:cNvPr id="1026" name="Picture 2" descr="http://www.refugee-integration.bg/wp-content/uploads/2017/07/logo-with-text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214"/>
          <a:stretch/>
        </p:blipFill>
        <p:spPr bwMode="auto">
          <a:xfrm>
            <a:off x="249093" y="41564"/>
            <a:ext cx="839173" cy="7689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226126" y="0"/>
            <a:ext cx="75957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BULGARIAN COUNCIL ON REFUGEES AND MIGRANTS</a:t>
            </a:r>
            <a:endParaRPr lang="bg-BG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8504" y="477279"/>
            <a:ext cx="87909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i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Online information resources for refugee integration in Bulgaria</a:t>
            </a:r>
            <a:endParaRPr lang="bg-BG" sz="2200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bg-BG" sz="2400" b="1" i="1" dirty="0">
              <a:solidFill>
                <a:srgbClr val="7030A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5473" y="6546272"/>
            <a:ext cx="85621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bg-BG" dirty="0"/>
          </a:p>
        </p:txBody>
      </p:sp>
      <p:sp>
        <p:nvSpPr>
          <p:cNvPr id="13" name="Rectangle 12"/>
          <p:cNvSpPr/>
          <p:nvPr/>
        </p:nvSpPr>
        <p:spPr>
          <a:xfrm>
            <a:off x="2150918" y="6582185"/>
            <a:ext cx="538249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sz="1200" dirty="0" err="1">
                <a:solidFill>
                  <a:schemeClr val="bg1"/>
                </a:solidFill>
              </a:rPr>
              <a:t>Labour</a:t>
            </a:r>
            <a:r>
              <a:rPr lang="bg-BG" sz="1200" dirty="0">
                <a:solidFill>
                  <a:schemeClr val="bg1"/>
                </a:solidFill>
              </a:rPr>
              <a:t> Market </a:t>
            </a:r>
            <a:r>
              <a:rPr lang="bg-BG" sz="1200" dirty="0" err="1">
                <a:solidFill>
                  <a:schemeClr val="bg1"/>
                </a:solidFill>
              </a:rPr>
              <a:t>Integration</a:t>
            </a:r>
            <a:r>
              <a:rPr lang="bg-BG" sz="1200" dirty="0">
                <a:solidFill>
                  <a:schemeClr val="bg1"/>
                </a:solidFill>
              </a:rPr>
              <a:t> </a:t>
            </a:r>
            <a:r>
              <a:rPr lang="bg-BG" sz="1200" dirty="0" err="1">
                <a:solidFill>
                  <a:schemeClr val="bg1"/>
                </a:solidFill>
              </a:rPr>
              <a:t>of</a:t>
            </a:r>
            <a:r>
              <a:rPr lang="bg-BG" sz="1200" dirty="0">
                <a:solidFill>
                  <a:schemeClr val="bg1"/>
                </a:solidFill>
              </a:rPr>
              <a:t> </a:t>
            </a:r>
            <a:r>
              <a:rPr lang="bg-BG" sz="1200" dirty="0" err="1">
                <a:solidFill>
                  <a:schemeClr val="bg1"/>
                </a:solidFill>
              </a:rPr>
              <a:t>Migrants</a:t>
            </a:r>
            <a:r>
              <a:rPr lang="bg-BG" sz="1200" dirty="0">
                <a:solidFill>
                  <a:schemeClr val="bg1"/>
                </a:solidFill>
              </a:rPr>
              <a:t> – A </a:t>
            </a:r>
            <a:r>
              <a:rPr lang="bg-BG" sz="1200" dirty="0" err="1">
                <a:solidFill>
                  <a:schemeClr val="bg1"/>
                </a:solidFill>
              </a:rPr>
              <a:t>Multi-Stakeholder</a:t>
            </a:r>
            <a:r>
              <a:rPr lang="bg-BG" sz="1200" dirty="0">
                <a:solidFill>
                  <a:schemeClr val="bg1"/>
                </a:solidFill>
              </a:rPr>
              <a:t> </a:t>
            </a:r>
            <a:r>
              <a:rPr lang="bg-BG" sz="1200" dirty="0" err="1">
                <a:solidFill>
                  <a:schemeClr val="bg1"/>
                </a:solidFill>
              </a:rPr>
              <a:t>Approach</a:t>
            </a:r>
            <a:endParaRPr lang="bg-BG" sz="12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88266" y="953945"/>
            <a:ext cx="684742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i="1" dirty="0" smtClean="0">
                <a:solidFill>
                  <a:schemeClr val="accent5"/>
                </a:solidFill>
              </a:rPr>
              <a:t>www.bcrm-bg.org</a:t>
            </a:r>
          </a:p>
          <a:p>
            <a:pPr algn="ctr"/>
            <a:endParaRPr lang="en-US" sz="3200" b="1" i="1" dirty="0" smtClean="0">
              <a:solidFill>
                <a:schemeClr val="accent5"/>
              </a:solidFill>
            </a:endParaRPr>
          </a:p>
          <a:p>
            <a:pPr algn="ctr"/>
            <a:r>
              <a:rPr lang="en-US" sz="3200" b="1" i="1" dirty="0" smtClean="0">
                <a:solidFill>
                  <a:schemeClr val="accent5"/>
                </a:solidFill>
              </a:rPr>
              <a:t>www.refugee-integration.bg</a:t>
            </a:r>
          </a:p>
          <a:p>
            <a:pPr algn="ctr"/>
            <a:endParaRPr lang="en-US" sz="3200" b="1" i="1" dirty="0" smtClean="0">
              <a:solidFill>
                <a:schemeClr val="accent5"/>
              </a:solidFill>
            </a:endParaRPr>
          </a:p>
          <a:p>
            <a:pPr algn="ctr"/>
            <a:r>
              <a:rPr lang="en-US" sz="3200" b="1" i="1" dirty="0" smtClean="0">
                <a:solidFill>
                  <a:schemeClr val="accent5"/>
                </a:solidFill>
              </a:rPr>
              <a:t>mapping.refugee-integration.bg</a:t>
            </a:r>
          </a:p>
          <a:p>
            <a:pPr algn="ctr"/>
            <a:endParaRPr lang="en-US" sz="3200" b="1" i="1" dirty="0" smtClean="0">
              <a:solidFill>
                <a:schemeClr val="accent5"/>
              </a:solidFill>
            </a:endParaRPr>
          </a:p>
          <a:p>
            <a:pPr algn="ctr"/>
            <a:r>
              <a:rPr lang="en-US" sz="3200" b="1" i="1" dirty="0" smtClean="0">
                <a:solidFill>
                  <a:schemeClr val="accent5"/>
                </a:solidFill>
              </a:rPr>
              <a:t>database.refugee-integration.bg</a:t>
            </a:r>
          </a:p>
          <a:p>
            <a:pPr algn="ctr"/>
            <a:endParaRPr lang="en-US" sz="3200" b="1" i="1" dirty="0" smtClean="0">
              <a:solidFill>
                <a:schemeClr val="accent5"/>
              </a:solidFill>
            </a:endParaRPr>
          </a:p>
          <a:p>
            <a:pPr algn="ctr"/>
            <a:r>
              <a:rPr lang="en-US" sz="3200" b="1" i="1" dirty="0" smtClean="0">
                <a:solidFill>
                  <a:schemeClr val="accent5"/>
                </a:solidFill>
              </a:rPr>
              <a:t>niem.refugee-integration.bg</a:t>
            </a:r>
          </a:p>
          <a:p>
            <a:pPr algn="ctr"/>
            <a:endParaRPr lang="en-US" sz="3200" b="1" i="1" dirty="0" smtClean="0">
              <a:solidFill>
                <a:schemeClr val="accent5"/>
              </a:solidFill>
            </a:endParaRPr>
          </a:p>
          <a:p>
            <a:pPr algn="ctr"/>
            <a:r>
              <a:rPr lang="en-US" sz="3200" b="1" i="1" dirty="0" smtClean="0">
                <a:solidFill>
                  <a:schemeClr val="accent5"/>
                </a:solidFill>
              </a:rPr>
              <a:t>bgrc@bulrefcouncil.org</a:t>
            </a:r>
            <a:endParaRPr lang="bg-BG" sz="3200" b="1" i="1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4973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44680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" name="Rectangle 4"/>
          <p:cNvSpPr/>
          <p:nvPr/>
        </p:nvSpPr>
        <p:spPr>
          <a:xfrm>
            <a:off x="0" y="446809"/>
            <a:ext cx="9144000" cy="44680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6" name="Rectangle 5"/>
          <p:cNvSpPr/>
          <p:nvPr/>
        </p:nvSpPr>
        <p:spPr>
          <a:xfrm>
            <a:off x="0" y="893618"/>
            <a:ext cx="9144000" cy="56526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" name="Rectangle 6"/>
          <p:cNvSpPr/>
          <p:nvPr/>
        </p:nvSpPr>
        <p:spPr>
          <a:xfrm>
            <a:off x="0" y="6546272"/>
            <a:ext cx="9144000" cy="32211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pic>
        <p:nvPicPr>
          <p:cNvPr id="1026" name="Picture 2" descr="http://www.refugee-integration.bg/wp-content/uploads/2017/07/logo-with-text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214"/>
          <a:stretch/>
        </p:blipFill>
        <p:spPr bwMode="auto">
          <a:xfrm>
            <a:off x="249093" y="41564"/>
            <a:ext cx="839173" cy="7689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226126" y="0"/>
            <a:ext cx="75957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BULGARIAN COUNCIL ON REFUGEES AND MIGRANTS</a:t>
            </a:r>
            <a:endParaRPr lang="bg-BG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3827" y="859244"/>
            <a:ext cx="40012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u="sng" dirty="0" smtClean="0">
                <a:solidFill>
                  <a:srgbClr val="7030A0"/>
                </a:solidFill>
              </a:rPr>
              <a:t>www.refugee-integration.bg</a:t>
            </a:r>
            <a:endParaRPr lang="bg-BG" sz="2400" b="1" i="1" u="sng" dirty="0">
              <a:solidFill>
                <a:srgbClr val="7030A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5473" y="6546272"/>
            <a:ext cx="85621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bg-BG" dirty="0"/>
          </a:p>
        </p:txBody>
      </p:sp>
      <p:sp>
        <p:nvSpPr>
          <p:cNvPr id="13" name="Rectangle 12"/>
          <p:cNvSpPr/>
          <p:nvPr/>
        </p:nvSpPr>
        <p:spPr>
          <a:xfrm>
            <a:off x="2289639" y="6568831"/>
            <a:ext cx="465180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sz="1200" dirty="0" err="1">
                <a:solidFill>
                  <a:schemeClr val="bg1"/>
                </a:solidFill>
              </a:rPr>
              <a:t>Labour</a:t>
            </a:r>
            <a:r>
              <a:rPr lang="bg-BG" sz="1200" dirty="0">
                <a:solidFill>
                  <a:schemeClr val="bg1"/>
                </a:solidFill>
              </a:rPr>
              <a:t> Market </a:t>
            </a:r>
            <a:r>
              <a:rPr lang="bg-BG" sz="1200" dirty="0" err="1">
                <a:solidFill>
                  <a:schemeClr val="bg1"/>
                </a:solidFill>
              </a:rPr>
              <a:t>Integration</a:t>
            </a:r>
            <a:r>
              <a:rPr lang="bg-BG" sz="1200" dirty="0">
                <a:solidFill>
                  <a:schemeClr val="bg1"/>
                </a:solidFill>
              </a:rPr>
              <a:t> </a:t>
            </a:r>
            <a:r>
              <a:rPr lang="bg-BG" sz="1200" dirty="0" err="1">
                <a:solidFill>
                  <a:schemeClr val="bg1"/>
                </a:solidFill>
              </a:rPr>
              <a:t>of</a:t>
            </a:r>
            <a:r>
              <a:rPr lang="bg-BG" sz="1200" dirty="0">
                <a:solidFill>
                  <a:schemeClr val="bg1"/>
                </a:solidFill>
              </a:rPr>
              <a:t> </a:t>
            </a:r>
            <a:r>
              <a:rPr lang="bg-BG" sz="1200" dirty="0" err="1">
                <a:solidFill>
                  <a:schemeClr val="bg1"/>
                </a:solidFill>
              </a:rPr>
              <a:t>Migrants</a:t>
            </a:r>
            <a:r>
              <a:rPr lang="bg-BG" sz="1200" dirty="0">
                <a:solidFill>
                  <a:schemeClr val="bg1"/>
                </a:solidFill>
              </a:rPr>
              <a:t> – A </a:t>
            </a:r>
            <a:r>
              <a:rPr lang="bg-BG" sz="1200" dirty="0" err="1">
                <a:solidFill>
                  <a:schemeClr val="bg1"/>
                </a:solidFill>
              </a:rPr>
              <a:t>Multi-Stakeholder</a:t>
            </a:r>
            <a:r>
              <a:rPr lang="bg-BG" sz="1200" dirty="0">
                <a:solidFill>
                  <a:schemeClr val="bg1"/>
                </a:solidFill>
              </a:rPr>
              <a:t> </a:t>
            </a:r>
            <a:r>
              <a:rPr lang="bg-BG" sz="1200" dirty="0" err="1">
                <a:solidFill>
                  <a:schemeClr val="bg1"/>
                </a:solidFill>
              </a:rPr>
              <a:t>Approach</a:t>
            </a:r>
            <a:endParaRPr lang="bg-BG" sz="1200" dirty="0">
              <a:solidFill>
                <a:schemeClr val="bg1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827" y="1276234"/>
            <a:ext cx="4031816" cy="23813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Picture 13" descr="cid:image001.png@01D43ED1.572A3D60"/>
          <p:cNvPicPr/>
          <p:nvPr/>
        </p:nvPicPr>
        <p:blipFill rotWithShape="1"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" t="2487" r="1731" b="3204"/>
          <a:stretch/>
        </p:blipFill>
        <p:spPr bwMode="auto">
          <a:xfrm>
            <a:off x="4811486" y="1257574"/>
            <a:ext cx="4180113" cy="24000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TextBox 15"/>
          <p:cNvSpPr txBox="1"/>
          <p:nvPr/>
        </p:nvSpPr>
        <p:spPr>
          <a:xfrm>
            <a:off x="4615543" y="837198"/>
            <a:ext cx="4476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u="sng" dirty="0" smtClean="0">
                <a:solidFill>
                  <a:srgbClr val="7030A0"/>
                </a:solidFill>
              </a:rPr>
              <a:t>mapping.refugee-integration.bg</a:t>
            </a:r>
            <a:endParaRPr lang="bg-BG" sz="2400" b="1" i="1" u="sng" dirty="0">
              <a:solidFill>
                <a:srgbClr val="7030A0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6"/>
          <a:srcRect l="3808" t="9500" r="12579" b="16317"/>
          <a:stretch/>
        </p:blipFill>
        <p:spPr>
          <a:xfrm>
            <a:off x="201343" y="4192505"/>
            <a:ext cx="4064300" cy="22706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" name="TextBox 17"/>
          <p:cNvSpPr txBox="1"/>
          <p:nvPr/>
        </p:nvSpPr>
        <p:spPr>
          <a:xfrm>
            <a:off x="27082" y="3738536"/>
            <a:ext cx="44453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u="sng" dirty="0" smtClean="0">
                <a:solidFill>
                  <a:srgbClr val="7030A0"/>
                </a:solidFill>
              </a:rPr>
              <a:t>database.refugee-integration.bg</a:t>
            </a:r>
            <a:endParaRPr lang="bg-BG" sz="2400" b="1" i="1" u="sng" dirty="0">
              <a:solidFill>
                <a:srgbClr val="7030A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11486" y="4175571"/>
            <a:ext cx="4138510" cy="23045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9" name="TextBox 18"/>
          <p:cNvSpPr txBox="1"/>
          <p:nvPr/>
        </p:nvSpPr>
        <p:spPr>
          <a:xfrm>
            <a:off x="4673731" y="3743484"/>
            <a:ext cx="44453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u="sng" dirty="0" smtClean="0">
                <a:solidFill>
                  <a:srgbClr val="7030A0"/>
                </a:solidFill>
              </a:rPr>
              <a:t>niem.refugee-integration.bg</a:t>
            </a:r>
            <a:endParaRPr lang="bg-BG" sz="2400" b="1" i="1" u="sng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6298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6" grpId="0"/>
      <p:bldP spid="18" grpId="0"/>
      <p:bldP spid="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44680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" name="Rectangle 4"/>
          <p:cNvSpPr/>
          <p:nvPr/>
        </p:nvSpPr>
        <p:spPr>
          <a:xfrm>
            <a:off x="0" y="446809"/>
            <a:ext cx="9144000" cy="44680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6" name="Rectangle 5"/>
          <p:cNvSpPr/>
          <p:nvPr/>
        </p:nvSpPr>
        <p:spPr>
          <a:xfrm>
            <a:off x="0" y="893618"/>
            <a:ext cx="9144000" cy="56526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" name="Rectangle 6"/>
          <p:cNvSpPr/>
          <p:nvPr/>
        </p:nvSpPr>
        <p:spPr>
          <a:xfrm>
            <a:off x="0" y="6546272"/>
            <a:ext cx="9144000" cy="32211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pic>
        <p:nvPicPr>
          <p:cNvPr id="1026" name="Picture 2" descr="http://www.refugee-integration.bg/wp-content/uploads/2017/07/logo-with-text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214"/>
          <a:stretch/>
        </p:blipFill>
        <p:spPr bwMode="auto">
          <a:xfrm>
            <a:off x="249093" y="41564"/>
            <a:ext cx="839173" cy="7689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226126" y="0"/>
            <a:ext cx="75957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BULGARIAN COUNCIL ON REFUGEES AND MIGRANTS</a:t>
            </a:r>
            <a:endParaRPr lang="bg-BG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9093" y="410896"/>
            <a:ext cx="87909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 smtClean="0">
                <a:solidFill>
                  <a:srgbClr val="7030A0"/>
                </a:solidFill>
              </a:rPr>
              <a:t>www.refugee-integration.bg</a:t>
            </a:r>
            <a:endParaRPr lang="bg-BG" sz="2400" b="1" i="1" dirty="0">
              <a:solidFill>
                <a:srgbClr val="7030A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5473" y="6546272"/>
            <a:ext cx="85621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bg-BG" dirty="0"/>
          </a:p>
        </p:txBody>
      </p:sp>
      <p:sp>
        <p:nvSpPr>
          <p:cNvPr id="13" name="Rectangle 12"/>
          <p:cNvSpPr/>
          <p:nvPr/>
        </p:nvSpPr>
        <p:spPr>
          <a:xfrm>
            <a:off x="2150918" y="6582185"/>
            <a:ext cx="538249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sz="1200" dirty="0" err="1">
                <a:solidFill>
                  <a:schemeClr val="bg1"/>
                </a:solidFill>
              </a:rPr>
              <a:t>Labour</a:t>
            </a:r>
            <a:r>
              <a:rPr lang="bg-BG" sz="1200" dirty="0">
                <a:solidFill>
                  <a:schemeClr val="bg1"/>
                </a:solidFill>
              </a:rPr>
              <a:t> Market </a:t>
            </a:r>
            <a:r>
              <a:rPr lang="bg-BG" sz="1200" dirty="0" err="1">
                <a:solidFill>
                  <a:schemeClr val="bg1"/>
                </a:solidFill>
              </a:rPr>
              <a:t>Integration</a:t>
            </a:r>
            <a:r>
              <a:rPr lang="bg-BG" sz="1200" dirty="0">
                <a:solidFill>
                  <a:schemeClr val="bg1"/>
                </a:solidFill>
              </a:rPr>
              <a:t> </a:t>
            </a:r>
            <a:r>
              <a:rPr lang="bg-BG" sz="1200" dirty="0" err="1">
                <a:solidFill>
                  <a:schemeClr val="bg1"/>
                </a:solidFill>
              </a:rPr>
              <a:t>of</a:t>
            </a:r>
            <a:r>
              <a:rPr lang="bg-BG" sz="1200" dirty="0">
                <a:solidFill>
                  <a:schemeClr val="bg1"/>
                </a:solidFill>
              </a:rPr>
              <a:t> </a:t>
            </a:r>
            <a:r>
              <a:rPr lang="bg-BG" sz="1200" dirty="0" err="1">
                <a:solidFill>
                  <a:schemeClr val="bg1"/>
                </a:solidFill>
              </a:rPr>
              <a:t>Migrants</a:t>
            </a:r>
            <a:r>
              <a:rPr lang="bg-BG" sz="1200" dirty="0">
                <a:solidFill>
                  <a:schemeClr val="bg1"/>
                </a:solidFill>
              </a:rPr>
              <a:t> – A </a:t>
            </a:r>
            <a:r>
              <a:rPr lang="bg-BG" sz="1200" dirty="0" err="1">
                <a:solidFill>
                  <a:schemeClr val="bg1"/>
                </a:solidFill>
              </a:rPr>
              <a:t>Multi-Stakeholder</a:t>
            </a:r>
            <a:r>
              <a:rPr lang="bg-BG" sz="1200" dirty="0">
                <a:solidFill>
                  <a:schemeClr val="bg1"/>
                </a:solidFill>
              </a:rPr>
              <a:t> </a:t>
            </a:r>
            <a:r>
              <a:rPr lang="bg-BG" sz="1200" dirty="0" err="1">
                <a:solidFill>
                  <a:schemeClr val="bg1"/>
                </a:solidFill>
              </a:rPr>
              <a:t>Approach</a:t>
            </a:r>
            <a:endParaRPr lang="bg-BG" sz="1200" dirty="0">
              <a:solidFill>
                <a:schemeClr val="bg1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52054"/>
            <a:ext cx="9144000" cy="57162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278587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44680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" name="Rectangle 4"/>
          <p:cNvSpPr/>
          <p:nvPr/>
        </p:nvSpPr>
        <p:spPr>
          <a:xfrm>
            <a:off x="0" y="446809"/>
            <a:ext cx="9144000" cy="44680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6" name="Rectangle 5"/>
          <p:cNvSpPr/>
          <p:nvPr/>
        </p:nvSpPr>
        <p:spPr>
          <a:xfrm>
            <a:off x="0" y="893618"/>
            <a:ext cx="9144000" cy="56526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" name="Rectangle 6"/>
          <p:cNvSpPr/>
          <p:nvPr/>
        </p:nvSpPr>
        <p:spPr>
          <a:xfrm>
            <a:off x="0" y="6546272"/>
            <a:ext cx="9144000" cy="32211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pic>
        <p:nvPicPr>
          <p:cNvPr id="1026" name="Picture 2" descr="http://www.refugee-integration.bg/wp-content/uploads/2017/07/logo-with-text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214"/>
          <a:stretch/>
        </p:blipFill>
        <p:spPr bwMode="auto">
          <a:xfrm>
            <a:off x="249093" y="41564"/>
            <a:ext cx="839173" cy="7689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226126" y="0"/>
            <a:ext cx="75957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BULGARIAN COUNCIL ON REFUGEES AND MIGRANTS</a:t>
            </a:r>
            <a:endParaRPr lang="bg-BG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3003" y="389699"/>
            <a:ext cx="87909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 smtClean="0">
                <a:solidFill>
                  <a:srgbClr val="7030A0"/>
                </a:solidFill>
              </a:rPr>
              <a:t>www.refugee-integration.bg</a:t>
            </a:r>
            <a:endParaRPr lang="bg-BG" sz="2400" b="1" i="1" dirty="0">
              <a:solidFill>
                <a:srgbClr val="7030A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5473" y="6546272"/>
            <a:ext cx="85621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bg-BG" dirty="0"/>
          </a:p>
        </p:txBody>
      </p:sp>
      <p:sp>
        <p:nvSpPr>
          <p:cNvPr id="13" name="Rectangle 12"/>
          <p:cNvSpPr/>
          <p:nvPr/>
        </p:nvSpPr>
        <p:spPr>
          <a:xfrm>
            <a:off x="2150918" y="6582185"/>
            <a:ext cx="538249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sz="1200" dirty="0" err="1">
                <a:solidFill>
                  <a:schemeClr val="bg1"/>
                </a:solidFill>
              </a:rPr>
              <a:t>Labour</a:t>
            </a:r>
            <a:r>
              <a:rPr lang="bg-BG" sz="1200" dirty="0">
                <a:solidFill>
                  <a:schemeClr val="bg1"/>
                </a:solidFill>
              </a:rPr>
              <a:t> Market </a:t>
            </a:r>
            <a:r>
              <a:rPr lang="bg-BG" sz="1200" dirty="0" err="1">
                <a:solidFill>
                  <a:schemeClr val="bg1"/>
                </a:solidFill>
              </a:rPr>
              <a:t>Integration</a:t>
            </a:r>
            <a:r>
              <a:rPr lang="bg-BG" sz="1200" dirty="0">
                <a:solidFill>
                  <a:schemeClr val="bg1"/>
                </a:solidFill>
              </a:rPr>
              <a:t> </a:t>
            </a:r>
            <a:r>
              <a:rPr lang="bg-BG" sz="1200" dirty="0" err="1">
                <a:solidFill>
                  <a:schemeClr val="bg1"/>
                </a:solidFill>
              </a:rPr>
              <a:t>of</a:t>
            </a:r>
            <a:r>
              <a:rPr lang="bg-BG" sz="1200" dirty="0">
                <a:solidFill>
                  <a:schemeClr val="bg1"/>
                </a:solidFill>
              </a:rPr>
              <a:t> </a:t>
            </a:r>
            <a:r>
              <a:rPr lang="bg-BG" sz="1200" dirty="0" err="1">
                <a:solidFill>
                  <a:schemeClr val="bg1"/>
                </a:solidFill>
              </a:rPr>
              <a:t>Migrants</a:t>
            </a:r>
            <a:r>
              <a:rPr lang="bg-BG" sz="1200" dirty="0">
                <a:solidFill>
                  <a:schemeClr val="bg1"/>
                </a:solidFill>
              </a:rPr>
              <a:t> – A </a:t>
            </a:r>
            <a:r>
              <a:rPr lang="bg-BG" sz="1200" dirty="0" err="1">
                <a:solidFill>
                  <a:schemeClr val="bg1"/>
                </a:solidFill>
              </a:rPr>
              <a:t>Multi-Stakeholder</a:t>
            </a:r>
            <a:r>
              <a:rPr lang="bg-BG" sz="1200" dirty="0">
                <a:solidFill>
                  <a:schemeClr val="bg1"/>
                </a:solidFill>
              </a:rPr>
              <a:t> </a:t>
            </a:r>
            <a:r>
              <a:rPr lang="bg-BG" sz="1200" dirty="0" err="1">
                <a:solidFill>
                  <a:schemeClr val="bg1"/>
                </a:solidFill>
              </a:rPr>
              <a:t>Approach</a:t>
            </a:r>
            <a:endParaRPr lang="bg-BG" sz="1200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87277"/>
            <a:ext cx="9145769" cy="5658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33379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44680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" name="Rectangle 4"/>
          <p:cNvSpPr/>
          <p:nvPr/>
        </p:nvSpPr>
        <p:spPr>
          <a:xfrm>
            <a:off x="0" y="446809"/>
            <a:ext cx="9144000" cy="44680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6" name="Rectangle 5"/>
          <p:cNvSpPr/>
          <p:nvPr/>
        </p:nvSpPr>
        <p:spPr>
          <a:xfrm>
            <a:off x="0" y="893618"/>
            <a:ext cx="9144000" cy="56526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" name="Rectangle 6"/>
          <p:cNvSpPr/>
          <p:nvPr/>
        </p:nvSpPr>
        <p:spPr>
          <a:xfrm>
            <a:off x="0" y="6546272"/>
            <a:ext cx="9144000" cy="32211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pic>
        <p:nvPicPr>
          <p:cNvPr id="1026" name="Picture 2" descr="http://www.refugee-integration.bg/wp-content/uploads/2017/07/logo-with-text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214"/>
          <a:stretch/>
        </p:blipFill>
        <p:spPr bwMode="auto">
          <a:xfrm>
            <a:off x="249093" y="41564"/>
            <a:ext cx="839173" cy="7689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226126" y="0"/>
            <a:ext cx="75957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BULGARIAN COUNCIL ON REFUGEES AND MIGRANTS</a:t>
            </a:r>
            <a:endParaRPr lang="bg-BG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9093" y="399595"/>
            <a:ext cx="87909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 smtClean="0">
                <a:solidFill>
                  <a:schemeClr val="accent1"/>
                </a:solidFill>
              </a:rPr>
              <a:t>www.refugee-integration.bg</a:t>
            </a:r>
            <a:endParaRPr lang="bg-BG" sz="2400" b="1" i="1" dirty="0">
              <a:solidFill>
                <a:schemeClr val="accent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5473" y="6546272"/>
            <a:ext cx="85621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bg-BG" dirty="0"/>
          </a:p>
        </p:txBody>
      </p:sp>
      <p:sp>
        <p:nvSpPr>
          <p:cNvPr id="13" name="Rectangle 12"/>
          <p:cNvSpPr/>
          <p:nvPr/>
        </p:nvSpPr>
        <p:spPr>
          <a:xfrm>
            <a:off x="2150918" y="6582185"/>
            <a:ext cx="538249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sz="1200" dirty="0" err="1">
                <a:solidFill>
                  <a:schemeClr val="bg1"/>
                </a:solidFill>
              </a:rPr>
              <a:t>Labour</a:t>
            </a:r>
            <a:r>
              <a:rPr lang="bg-BG" sz="1200" dirty="0">
                <a:solidFill>
                  <a:schemeClr val="bg1"/>
                </a:solidFill>
              </a:rPr>
              <a:t> Market </a:t>
            </a:r>
            <a:r>
              <a:rPr lang="bg-BG" sz="1200" dirty="0" err="1">
                <a:solidFill>
                  <a:schemeClr val="bg1"/>
                </a:solidFill>
              </a:rPr>
              <a:t>Integration</a:t>
            </a:r>
            <a:r>
              <a:rPr lang="bg-BG" sz="1200" dirty="0">
                <a:solidFill>
                  <a:schemeClr val="bg1"/>
                </a:solidFill>
              </a:rPr>
              <a:t> </a:t>
            </a:r>
            <a:r>
              <a:rPr lang="bg-BG" sz="1200" dirty="0" err="1">
                <a:solidFill>
                  <a:schemeClr val="bg1"/>
                </a:solidFill>
              </a:rPr>
              <a:t>of</a:t>
            </a:r>
            <a:r>
              <a:rPr lang="bg-BG" sz="1200" dirty="0">
                <a:solidFill>
                  <a:schemeClr val="bg1"/>
                </a:solidFill>
              </a:rPr>
              <a:t> </a:t>
            </a:r>
            <a:r>
              <a:rPr lang="bg-BG" sz="1200" dirty="0" err="1">
                <a:solidFill>
                  <a:schemeClr val="bg1"/>
                </a:solidFill>
              </a:rPr>
              <a:t>Migrants</a:t>
            </a:r>
            <a:r>
              <a:rPr lang="bg-BG" sz="1200" dirty="0">
                <a:solidFill>
                  <a:schemeClr val="bg1"/>
                </a:solidFill>
              </a:rPr>
              <a:t> – A </a:t>
            </a:r>
            <a:r>
              <a:rPr lang="bg-BG" sz="1200" dirty="0" err="1">
                <a:solidFill>
                  <a:schemeClr val="bg1"/>
                </a:solidFill>
              </a:rPr>
              <a:t>Multi-Stakeholder</a:t>
            </a:r>
            <a:r>
              <a:rPr lang="bg-BG" sz="1200" dirty="0">
                <a:solidFill>
                  <a:schemeClr val="bg1"/>
                </a:solidFill>
              </a:rPr>
              <a:t> </a:t>
            </a:r>
            <a:r>
              <a:rPr lang="bg-BG" sz="1200" dirty="0" err="1">
                <a:solidFill>
                  <a:schemeClr val="bg1"/>
                </a:solidFill>
              </a:rPr>
              <a:t>Approach</a:t>
            </a:r>
            <a:endParaRPr lang="bg-BG" sz="1200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08474"/>
            <a:ext cx="9130430" cy="56424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267019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44680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" name="Rectangle 4"/>
          <p:cNvSpPr/>
          <p:nvPr/>
        </p:nvSpPr>
        <p:spPr>
          <a:xfrm>
            <a:off x="0" y="446809"/>
            <a:ext cx="9144000" cy="44680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6" name="Rectangle 5"/>
          <p:cNvSpPr/>
          <p:nvPr/>
        </p:nvSpPr>
        <p:spPr>
          <a:xfrm>
            <a:off x="0" y="893618"/>
            <a:ext cx="9144000" cy="56526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" name="Rectangle 6"/>
          <p:cNvSpPr/>
          <p:nvPr/>
        </p:nvSpPr>
        <p:spPr>
          <a:xfrm>
            <a:off x="0" y="6546272"/>
            <a:ext cx="9144000" cy="32211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pic>
        <p:nvPicPr>
          <p:cNvPr id="1026" name="Picture 2" descr="http://www.refugee-integration.bg/wp-content/uploads/2017/07/logo-with-text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214"/>
          <a:stretch/>
        </p:blipFill>
        <p:spPr bwMode="auto">
          <a:xfrm>
            <a:off x="249093" y="41564"/>
            <a:ext cx="839173" cy="7689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226126" y="0"/>
            <a:ext cx="75957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BULGARIAN COUNCIL ON REFUGEES AND MIGRANTS</a:t>
            </a:r>
            <a:endParaRPr lang="bg-BG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9093" y="399503"/>
            <a:ext cx="87909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 smtClean="0">
                <a:solidFill>
                  <a:schemeClr val="accent1"/>
                </a:solidFill>
              </a:rPr>
              <a:t>www.refugee-integration.bg</a:t>
            </a:r>
            <a:endParaRPr lang="bg-BG" sz="2400" b="1" i="1" dirty="0">
              <a:solidFill>
                <a:schemeClr val="accent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5473" y="6546272"/>
            <a:ext cx="85621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bg-BG" dirty="0"/>
          </a:p>
        </p:txBody>
      </p:sp>
      <p:sp>
        <p:nvSpPr>
          <p:cNvPr id="13" name="Rectangle 12"/>
          <p:cNvSpPr/>
          <p:nvPr/>
        </p:nvSpPr>
        <p:spPr>
          <a:xfrm>
            <a:off x="2150918" y="6582185"/>
            <a:ext cx="538249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sz="1200" dirty="0" err="1">
                <a:solidFill>
                  <a:schemeClr val="bg1"/>
                </a:solidFill>
              </a:rPr>
              <a:t>Labour</a:t>
            </a:r>
            <a:r>
              <a:rPr lang="bg-BG" sz="1200" dirty="0">
                <a:solidFill>
                  <a:schemeClr val="bg1"/>
                </a:solidFill>
              </a:rPr>
              <a:t> Market </a:t>
            </a:r>
            <a:r>
              <a:rPr lang="bg-BG" sz="1200" dirty="0" err="1">
                <a:solidFill>
                  <a:schemeClr val="bg1"/>
                </a:solidFill>
              </a:rPr>
              <a:t>Integration</a:t>
            </a:r>
            <a:r>
              <a:rPr lang="bg-BG" sz="1200" dirty="0">
                <a:solidFill>
                  <a:schemeClr val="bg1"/>
                </a:solidFill>
              </a:rPr>
              <a:t> </a:t>
            </a:r>
            <a:r>
              <a:rPr lang="bg-BG" sz="1200" dirty="0" err="1">
                <a:solidFill>
                  <a:schemeClr val="bg1"/>
                </a:solidFill>
              </a:rPr>
              <a:t>of</a:t>
            </a:r>
            <a:r>
              <a:rPr lang="bg-BG" sz="1200" dirty="0">
                <a:solidFill>
                  <a:schemeClr val="bg1"/>
                </a:solidFill>
              </a:rPr>
              <a:t> </a:t>
            </a:r>
            <a:r>
              <a:rPr lang="bg-BG" sz="1200" dirty="0" err="1">
                <a:solidFill>
                  <a:schemeClr val="bg1"/>
                </a:solidFill>
              </a:rPr>
              <a:t>Migrants</a:t>
            </a:r>
            <a:r>
              <a:rPr lang="bg-BG" sz="1200" dirty="0">
                <a:solidFill>
                  <a:schemeClr val="bg1"/>
                </a:solidFill>
              </a:rPr>
              <a:t> – A </a:t>
            </a:r>
            <a:r>
              <a:rPr lang="bg-BG" sz="1200" dirty="0" err="1">
                <a:solidFill>
                  <a:schemeClr val="bg1"/>
                </a:solidFill>
              </a:rPr>
              <a:t>Multi-Stakeholder</a:t>
            </a:r>
            <a:r>
              <a:rPr lang="bg-BG" sz="1200" dirty="0">
                <a:solidFill>
                  <a:schemeClr val="bg1"/>
                </a:solidFill>
              </a:rPr>
              <a:t> </a:t>
            </a:r>
            <a:r>
              <a:rPr lang="bg-BG" sz="1200" dirty="0" err="1">
                <a:solidFill>
                  <a:schemeClr val="bg1"/>
                </a:solidFill>
              </a:rPr>
              <a:t>Approach</a:t>
            </a:r>
            <a:endParaRPr lang="bg-BG" sz="1200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08473"/>
            <a:ext cx="9144000" cy="5554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62657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44680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" name="Rectangle 4"/>
          <p:cNvSpPr/>
          <p:nvPr/>
        </p:nvSpPr>
        <p:spPr>
          <a:xfrm>
            <a:off x="0" y="446809"/>
            <a:ext cx="9144000" cy="44680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6" name="Rectangle 5"/>
          <p:cNvSpPr/>
          <p:nvPr/>
        </p:nvSpPr>
        <p:spPr>
          <a:xfrm>
            <a:off x="0" y="893618"/>
            <a:ext cx="9144000" cy="56526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" name="Rectangle 6"/>
          <p:cNvSpPr/>
          <p:nvPr/>
        </p:nvSpPr>
        <p:spPr>
          <a:xfrm>
            <a:off x="0" y="6546272"/>
            <a:ext cx="9144000" cy="32211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pic>
        <p:nvPicPr>
          <p:cNvPr id="1026" name="Picture 2" descr="http://www.refugee-integration.bg/wp-content/uploads/2017/07/logo-with-text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214"/>
          <a:stretch/>
        </p:blipFill>
        <p:spPr bwMode="auto">
          <a:xfrm>
            <a:off x="249093" y="41564"/>
            <a:ext cx="839173" cy="7689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226126" y="0"/>
            <a:ext cx="75957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BULGARIAN COUNCIL ON REFUGEES AND MIGRANTS</a:t>
            </a:r>
            <a:endParaRPr lang="bg-BG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9093" y="399503"/>
            <a:ext cx="87909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 smtClean="0">
                <a:solidFill>
                  <a:schemeClr val="accent1"/>
                </a:solidFill>
              </a:rPr>
              <a:t>www.refugee-integration.bg</a:t>
            </a:r>
            <a:endParaRPr lang="bg-BG" sz="2400" b="1" i="1" dirty="0">
              <a:solidFill>
                <a:schemeClr val="accent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5473" y="6546272"/>
            <a:ext cx="85621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bg-BG" dirty="0"/>
          </a:p>
        </p:txBody>
      </p:sp>
      <p:sp>
        <p:nvSpPr>
          <p:cNvPr id="13" name="Rectangle 12"/>
          <p:cNvSpPr/>
          <p:nvPr/>
        </p:nvSpPr>
        <p:spPr>
          <a:xfrm>
            <a:off x="2150918" y="6582185"/>
            <a:ext cx="538249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sz="1200" dirty="0" err="1">
                <a:solidFill>
                  <a:schemeClr val="bg1"/>
                </a:solidFill>
              </a:rPr>
              <a:t>Labour</a:t>
            </a:r>
            <a:r>
              <a:rPr lang="bg-BG" sz="1200" dirty="0">
                <a:solidFill>
                  <a:schemeClr val="bg1"/>
                </a:solidFill>
              </a:rPr>
              <a:t> Market </a:t>
            </a:r>
            <a:r>
              <a:rPr lang="bg-BG" sz="1200" dirty="0" err="1">
                <a:solidFill>
                  <a:schemeClr val="bg1"/>
                </a:solidFill>
              </a:rPr>
              <a:t>Integration</a:t>
            </a:r>
            <a:r>
              <a:rPr lang="bg-BG" sz="1200" dirty="0">
                <a:solidFill>
                  <a:schemeClr val="bg1"/>
                </a:solidFill>
              </a:rPr>
              <a:t> </a:t>
            </a:r>
            <a:r>
              <a:rPr lang="bg-BG" sz="1200" dirty="0" err="1">
                <a:solidFill>
                  <a:schemeClr val="bg1"/>
                </a:solidFill>
              </a:rPr>
              <a:t>of</a:t>
            </a:r>
            <a:r>
              <a:rPr lang="bg-BG" sz="1200" dirty="0">
                <a:solidFill>
                  <a:schemeClr val="bg1"/>
                </a:solidFill>
              </a:rPr>
              <a:t> </a:t>
            </a:r>
            <a:r>
              <a:rPr lang="bg-BG" sz="1200" dirty="0" err="1">
                <a:solidFill>
                  <a:schemeClr val="bg1"/>
                </a:solidFill>
              </a:rPr>
              <a:t>Migrants</a:t>
            </a:r>
            <a:r>
              <a:rPr lang="bg-BG" sz="1200" dirty="0">
                <a:solidFill>
                  <a:schemeClr val="bg1"/>
                </a:solidFill>
              </a:rPr>
              <a:t> – A </a:t>
            </a:r>
            <a:r>
              <a:rPr lang="bg-BG" sz="1200" dirty="0" err="1">
                <a:solidFill>
                  <a:schemeClr val="bg1"/>
                </a:solidFill>
              </a:rPr>
              <a:t>Multi-Stakeholder</a:t>
            </a:r>
            <a:r>
              <a:rPr lang="bg-BG" sz="1200" dirty="0">
                <a:solidFill>
                  <a:schemeClr val="bg1"/>
                </a:solidFill>
              </a:rPr>
              <a:t> </a:t>
            </a:r>
            <a:r>
              <a:rPr lang="bg-BG" sz="1200" dirty="0" err="1">
                <a:solidFill>
                  <a:schemeClr val="bg1"/>
                </a:solidFill>
              </a:rPr>
              <a:t>Approach</a:t>
            </a:r>
            <a:endParaRPr lang="bg-BG" sz="1200" dirty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08474"/>
            <a:ext cx="9144000" cy="56377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584641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44680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" name="Rectangle 4"/>
          <p:cNvSpPr/>
          <p:nvPr/>
        </p:nvSpPr>
        <p:spPr>
          <a:xfrm>
            <a:off x="0" y="446809"/>
            <a:ext cx="9144000" cy="44680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6" name="Rectangle 5"/>
          <p:cNvSpPr/>
          <p:nvPr/>
        </p:nvSpPr>
        <p:spPr>
          <a:xfrm>
            <a:off x="0" y="893618"/>
            <a:ext cx="9144000" cy="56526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" name="Rectangle 6"/>
          <p:cNvSpPr/>
          <p:nvPr/>
        </p:nvSpPr>
        <p:spPr>
          <a:xfrm>
            <a:off x="0" y="6546272"/>
            <a:ext cx="9144000" cy="32211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pic>
        <p:nvPicPr>
          <p:cNvPr id="1026" name="Picture 2" descr="http://www.refugee-integration.bg/wp-content/uploads/2017/07/logo-with-text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214"/>
          <a:stretch/>
        </p:blipFill>
        <p:spPr bwMode="auto">
          <a:xfrm>
            <a:off x="249093" y="41564"/>
            <a:ext cx="839173" cy="7689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226126" y="0"/>
            <a:ext cx="75957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BULGARIAN COUNCIL ON REFUGEES AND MIGRANTS</a:t>
            </a:r>
            <a:endParaRPr lang="bg-BG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3003" y="399595"/>
            <a:ext cx="87909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 smtClean="0">
                <a:solidFill>
                  <a:schemeClr val="accent1"/>
                </a:solidFill>
              </a:rPr>
              <a:t>www.refugee-integration.bg</a:t>
            </a:r>
            <a:endParaRPr lang="bg-BG" sz="2400" b="1" i="1" dirty="0">
              <a:solidFill>
                <a:schemeClr val="accent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5473" y="6546272"/>
            <a:ext cx="85621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bg-BG" dirty="0"/>
          </a:p>
        </p:txBody>
      </p:sp>
      <p:sp>
        <p:nvSpPr>
          <p:cNvPr id="13" name="Rectangle 12"/>
          <p:cNvSpPr/>
          <p:nvPr/>
        </p:nvSpPr>
        <p:spPr>
          <a:xfrm>
            <a:off x="2150918" y="6582185"/>
            <a:ext cx="538249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sz="1200" dirty="0" err="1">
                <a:solidFill>
                  <a:schemeClr val="bg1"/>
                </a:solidFill>
              </a:rPr>
              <a:t>Labour</a:t>
            </a:r>
            <a:r>
              <a:rPr lang="bg-BG" sz="1200" dirty="0">
                <a:solidFill>
                  <a:schemeClr val="bg1"/>
                </a:solidFill>
              </a:rPr>
              <a:t> Market </a:t>
            </a:r>
            <a:r>
              <a:rPr lang="bg-BG" sz="1200" dirty="0" err="1">
                <a:solidFill>
                  <a:schemeClr val="bg1"/>
                </a:solidFill>
              </a:rPr>
              <a:t>Integration</a:t>
            </a:r>
            <a:r>
              <a:rPr lang="bg-BG" sz="1200" dirty="0">
                <a:solidFill>
                  <a:schemeClr val="bg1"/>
                </a:solidFill>
              </a:rPr>
              <a:t> </a:t>
            </a:r>
            <a:r>
              <a:rPr lang="bg-BG" sz="1200" dirty="0" err="1">
                <a:solidFill>
                  <a:schemeClr val="bg1"/>
                </a:solidFill>
              </a:rPr>
              <a:t>of</a:t>
            </a:r>
            <a:r>
              <a:rPr lang="bg-BG" sz="1200" dirty="0">
                <a:solidFill>
                  <a:schemeClr val="bg1"/>
                </a:solidFill>
              </a:rPr>
              <a:t> </a:t>
            </a:r>
            <a:r>
              <a:rPr lang="bg-BG" sz="1200" dirty="0" err="1">
                <a:solidFill>
                  <a:schemeClr val="bg1"/>
                </a:solidFill>
              </a:rPr>
              <a:t>Migrants</a:t>
            </a:r>
            <a:r>
              <a:rPr lang="bg-BG" sz="1200" dirty="0">
                <a:solidFill>
                  <a:schemeClr val="bg1"/>
                </a:solidFill>
              </a:rPr>
              <a:t> – A </a:t>
            </a:r>
            <a:r>
              <a:rPr lang="bg-BG" sz="1200" dirty="0" err="1">
                <a:solidFill>
                  <a:schemeClr val="bg1"/>
                </a:solidFill>
              </a:rPr>
              <a:t>Multi-Stakeholder</a:t>
            </a:r>
            <a:r>
              <a:rPr lang="bg-BG" sz="1200" dirty="0">
                <a:solidFill>
                  <a:schemeClr val="bg1"/>
                </a:solidFill>
              </a:rPr>
              <a:t> </a:t>
            </a:r>
            <a:r>
              <a:rPr lang="bg-BG" sz="1200" dirty="0" err="1">
                <a:solidFill>
                  <a:schemeClr val="bg1"/>
                </a:solidFill>
              </a:rPr>
              <a:t>Approach</a:t>
            </a:r>
            <a:endParaRPr lang="bg-BG" sz="1200" dirty="0">
              <a:solidFill>
                <a:schemeClr val="bg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61260"/>
            <a:ext cx="9145869" cy="56737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455074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44680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" name="Rectangle 4"/>
          <p:cNvSpPr/>
          <p:nvPr/>
        </p:nvSpPr>
        <p:spPr>
          <a:xfrm>
            <a:off x="0" y="446809"/>
            <a:ext cx="9144000" cy="44680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6" name="Rectangle 5"/>
          <p:cNvSpPr/>
          <p:nvPr/>
        </p:nvSpPr>
        <p:spPr>
          <a:xfrm>
            <a:off x="0" y="893618"/>
            <a:ext cx="9144000" cy="565265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" name="Rectangle 6"/>
          <p:cNvSpPr/>
          <p:nvPr/>
        </p:nvSpPr>
        <p:spPr>
          <a:xfrm>
            <a:off x="0" y="6546272"/>
            <a:ext cx="9144000" cy="32211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pic>
        <p:nvPicPr>
          <p:cNvPr id="1026" name="Picture 2" descr="http://www.refugee-integration.bg/wp-content/uploads/2017/07/logo-with-text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214"/>
          <a:stretch/>
        </p:blipFill>
        <p:spPr bwMode="auto">
          <a:xfrm>
            <a:off x="249093" y="41564"/>
            <a:ext cx="839173" cy="7689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226126" y="0"/>
            <a:ext cx="75957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BULGARIAN COUNCIL ON REFUGEES AND MIGRANTS</a:t>
            </a:r>
            <a:endParaRPr lang="bg-BG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5838" y="410355"/>
            <a:ext cx="87909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i="1" dirty="0" smtClean="0">
                <a:solidFill>
                  <a:schemeClr val="accent1"/>
                </a:solidFill>
              </a:rPr>
              <a:t>www.refugee-integration.bg</a:t>
            </a:r>
            <a:endParaRPr lang="bg-BG" sz="2400" b="1" i="1" dirty="0">
              <a:solidFill>
                <a:schemeClr val="accent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5473" y="6546272"/>
            <a:ext cx="85621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bg-BG" dirty="0"/>
          </a:p>
        </p:txBody>
      </p:sp>
      <p:sp>
        <p:nvSpPr>
          <p:cNvPr id="13" name="Rectangle 12"/>
          <p:cNvSpPr/>
          <p:nvPr/>
        </p:nvSpPr>
        <p:spPr>
          <a:xfrm>
            <a:off x="2150918" y="6582185"/>
            <a:ext cx="538249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sz="1200" dirty="0" err="1">
                <a:solidFill>
                  <a:schemeClr val="bg1"/>
                </a:solidFill>
              </a:rPr>
              <a:t>Labour</a:t>
            </a:r>
            <a:r>
              <a:rPr lang="bg-BG" sz="1200" dirty="0">
                <a:solidFill>
                  <a:schemeClr val="bg1"/>
                </a:solidFill>
              </a:rPr>
              <a:t> Market </a:t>
            </a:r>
            <a:r>
              <a:rPr lang="bg-BG" sz="1200" dirty="0" err="1">
                <a:solidFill>
                  <a:schemeClr val="bg1"/>
                </a:solidFill>
              </a:rPr>
              <a:t>Integration</a:t>
            </a:r>
            <a:r>
              <a:rPr lang="bg-BG" sz="1200" dirty="0">
                <a:solidFill>
                  <a:schemeClr val="bg1"/>
                </a:solidFill>
              </a:rPr>
              <a:t> </a:t>
            </a:r>
            <a:r>
              <a:rPr lang="bg-BG" sz="1200" dirty="0" err="1">
                <a:solidFill>
                  <a:schemeClr val="bg1"/>
                </a:solidFill>
              </a:rPr>
              <a:t>of</a:t>
            </a:r>
            <a:r>
              <a:rPr lang="bg-BG" sz="1200" dirty="0">
                <a:solidFill>
                  <a:schemeClr val="bg1"/>
                </a:solidFill>
              </a:rPr>
              <a:t> </a:t>
            </a:r>
            <a:r>
              <a:rPr lang="bg-BG" sz="1200" dirty="0" err="1">
                <a:solidFill>
                  <a:schemeClr val="bg1"/>
                </a:solidFill>
              </a:rPr>
              <a:t>Migrants</a:t>
            </a:r>
            <a:r>
              <a:rPr lang="bg-BG" sz="1200" dirty="0">
                <a:solidFill>
                  <a:schemeClr val="bg1"/>
                </a:solidFill>
              </a:rPr>
              <a:t> – A </a:t>
            </a:r>
            <a:r>
              <a:rPr lang="bg-BG" sz="1200" dirty="0" err="1">
                <a:solidFill>
                  <a:schemeClr val="bg1"/>
                </a:solidFill>
              </a:rPr>
              <a:t>Multi-Stakeholder</a:t>
            </a:r>
            <a:r>
              <a:rPr lang="bg-BG" sz="1200" dirty="0">
                <a:solidFill>
                  <a:schemeClr val="bg1"/>
                </a:solidFill>
              </a:rPr>
              <a:t> </a:t>
            </a:r>
            <a:r>
              <a:rPr lang="bg-BG" sz="1200" dirty="0" err="1">
                <a:solidFill>
                  <a:schemeClr val="bg1"/>
                </a:solidFill>
              </a:rPr>
              <a:t>Approach</a:t>
            </a:r>
            <a:endParaRPr lang="bg-BG" sz="1200" dirty="0">
              <a:solidFill>
                <a:schemeClr val="bg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93617"/>
            <a:ext cx="9144000" cy="5652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99670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183</TotalTime>
  <Words>273</Words>
  <Application>Microsoft Office PowerPoint</Application>
  <PresentationFormat>On-screen Show (4:3)</PresentationFormat>
  <Paragraphs>62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16</cp:revision>
  <dcterms:created xsi:type="dcterms:W3CDTF">2018-09-18T12:11:45Z</dcterms:created>
  <dcterms:modified xsi:type="dcterms:W3CDTF">2018-09-20T08:05:29Z</dcterms:modified>
</cp:coreProperties>
</file>