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933" r:id="rId1"/>
  </p:sldMasterIdLst>
  <p:notesMasterIdLst>
    <p:notesMasterId r:id="rId17"/>
  </p:notesMasterIdLst>
  <p:sldIdLst>
    <p:sldId id="592" r:id="rId2"/>
    <p:sldId id="479" r:id="rId3"/>
    <p:sldId id="553" r:id="rId4"/>
    <p:sldId id="599" r:id="rId5"/>
    <p:sldId id="600" r:id="rId6"/>
    <p:sldId id="596" r:id="rId7"/>
    <p:sldId id="603" r:id="rId8"/>
    <p:sldId id="604" r:id="rId9"/>
    <p:sldId id="486" r:id="rId10"/>
    <p:sldId id="488" r:id="rId11"/>
    <p:sldId id="563" r:id="rId12"/>
    <p:sldId id="601" r:id="rId13"/>
    <p:sldId id="602" r:id="rId14"/>
    <p:sldId id="595" r:id="rId15"/>
    <p:sldId id="589" r:id="rId16"/>
  </p:sldIdLst>
  <p:sldSz cx="9144000" cy="6858000" type="screen4x3"/>
  <p:notesSz cx="6807200" cy="9939338"/>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AD38D"/>
    <a:srgbClr val="DBF6D4"/>
    <a:srgbClr val="00CCFF"/>
    <a:srgbClr val="99FF66"/>
    <a:srgbClr val="FFFAB3"/>
    <a:srgbClr val="FFF789"/>
    <a:srgbClr val="FEE58A"/>
    <a:srgbClr val="FEEDB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06" autoAdjust="0"/>
    <p:restoredTop sz="88551" autoAdjust="0"/>
  </p:normalViewPr>
  <p:slideViewPr>
    <p:cSldViewPr>
      <p:cViewPr>
        <p:scale>
          <a:sx n="74" d="100"/>
          <a:sy n="74" d="100"/>
        </p:scale>
        <p:origin x="-1872" y="-234"/>
      </p:cViewPr>
      <p:guideLst>
        <p:guide orient="horz" pos="2160"/>
        <p:guide pos="2880"/>
      </p:guideLst>
    </p:cSldViewPr>
  </p:slideViewPr>
  <p:outlineViewPr>
    <p:cViewPr>
      <p:scale>
        <a:sx n="33" d="100"/>
        <a:sy n="33" d="100"/>
      </p:scale>
      <p:origin x="0" y="29118"/>
    </p:cViewPr>
  </p:outlineViewPr>
  <p:notesTextViewPr>
    <p:cViewPr>
      <p:scale>
        <a:sx n="100" d="100"/>
        <a:sy n="100" d="100"/>
      </p:scale>
      <p:origin x="0" y="0"/>
    </p:cViewPr>
  </p:notesTextViewPr>
  <p:sorterViewPr>
    <p:cViewPr>
      <p:scale>
        <a:sx n="80" d="100"/>
        <a:sy n="8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606BDF-AFF1-4973-8046-2A2D5AA7DE1A}" type="doc">
      <dgm:prSet loTypeId="urn:microsoft.com/office/officeart/2005/8/layout/funnel1" loCatId="relationship" qsTypeId="urn:microsoft.com/office/officeart/2005/8/quickstyle/simple1" qsCatId="simple" csTypeId="urn:microsoft.com/office/officeart/2005/8/colors/colorful5" csCatId="colorful" phldr="1"/>
      <dgm:spPr/>
      <dgm:t>
        <a:bodyPr/>
        <a:lstStyle/>
        <a:p>
          <a:endParaRPr lang="bg-BG"/>
        </a:p>
      </dgm:t>
    </dgm:pt>
    <dgm:pt modelId="{65D03229-78B7-443B-8754-0F76D55F0D3F}">
      <dgm:prSet phldrT="[Text]" custT="1"/>
      <dgm:spPr/>
      <dgm:t>
        <a:bodyPr/>
        <a:lstStyle/>
        <a:p>
          <a:r>
            <a:rPr lang="bg-BG" sz="1800" b="1" dirty="0" smtClean="0">
              <a:latin typeface="Arial" panose="020B0604020202020204" pitchFamily="34" charset="0"/>
              <a:cs typeface="Arial" panose="020B0604020202020204" pitchFamily="34" charset="0"/>
            </a:rPr>
            <a:t>Правилник за прилагане на З</a:t>
          </a:r>
          <a:r>
            <a:rPr lang="en-US" sz="1800" b="1" dirty="0" smtClean="0">
              <a:latin typeface="Arial" panose="020B0604020202020204" pitchFamily="34" charset="0"/>
              <a:cs typeface="Arial" panose="020B0604020202020204" pitchFamily="34" charset="0"/>
            </a:rPr>
            <a:t>НЗ</a:t>
          </a:r>
          <a:r>
            <a:rPr lang="bg-BG" sz="1800" b="1" dirty="0" smtClean="0">
              <a:latin typeface="Arial" panose="020B0604020202020204" pitchFamily="34" charset="0"/>
              <a:cs typeface="Arial" panose="020B0604020202020204" pitchFamily="34" charset="0"/>
            </a:rPr>
            <a:t> </a:t>
          </a:r>
          <a:endParaRPr lang="bg-BG" sz="1800" b="1" dirty="0">
            <a:latin typeface="Arial" panose="020B0604020202020204" pitchFamily="34" charset="0"/>
            <a:cs typeface="Arial" panose="020B0604020202020204" pitchFamily="34" charset="0"/>
          </a:endParaRPr>
        </a:p>
      </dgm:t>
    </dgm:pt>
    <dgm:pt modelId="{815CEBE9-CFEF-430A-B236-60310E92A7F9}" type="parTrans" cxnId="{B6C351ED-13D5-4BF4-99CC-3EE0AB8ADDD6}">
      <dgm:prSet/>
      <dgm:spPr/>
      <dgm:t>
        <a:bodyPr/>
        <a:lstStyle/>
        <a:p>
          <a:endParaRPr lang="bg-BG"/>
        </a:p>
      </dgm:t>
    </dgm:pt>
    <dgm:pt modelId="{E349E69F-030A-4ED1-8FA5-DBDA8D1C0EA7}" type="sibTrans" cxnId="{B6C351ED-13D5-4BF4-99CC-3EE0AB8ADDD6}">
      <dgm:prSet/>
      <dgm:spPr/>
      <dgm:t>
        <a:bodyPr/>
        <a:lstStyle/>
        <a:p>
          <a:endParaRPr lang="bg-BG"/>
        </a:p>
      </dgm:t>
    </dgm:pt>
    <dgm:pt modelId="{50E5D391-C7A3-4A32-9C43-B75492AC1C00}">
      <dgm:prSet phldrT="[Text]" custT="1"/>
      <dgm:spPr/>
      <dgm:t>
        <a:bodyPr/>
        <a:lstStyle/>
        <a:p>
          <a:r>
            <a:rPr lang="bg-BG" sz="2000" dirty="0" smtClean="0">
              <a:latin typeface="Arial" pitchFamily="34" charset="0"/>
              <a:cs typeface="Arial" pitchFamily="34" charset="0"/>
            </a:rPr>
            <a:t>Закон за трудовата миграция и трудовата мобилност</a:t>
          </a:r>
          <a:endParaRPr lang="bg-BG" sz="2000" dirty="0">
            <a:latin typeface="Arial" pitchFamily="34" charset="0"/>
            <a:cs typeface="Arial" pitchFamily="34" charset="0"/>
          </a:endParaRPr>
        </a:p>
      </dgm:t>
    </dgm:pt>
    <dgm:pt modelId="{D1B00A53-3431-4A84-84E9-67799622B2E5}" type="parTrans" cxnId="{F25EC2EC-2D73-42C1-8BCA-8EAB7B8B5CDD}">
      <dgm:prSet/>
      <dgm:spPr/>
      <dgm:t>
        <a:bodyPr/>
        <a:lstStyle/>
        <a:p>
          <a:endParaRPr lang="bg-BG"/>
        </a:p>
      </dgm:t>
    </dgm:pt>
    <dgm:pt modelId="{866E91B2-5316-4A21-96B3-29F4FC76700B}" type="sibTrans" cxnId="{F25EC2EC-2D73-42C1-8BCA-8EAB7B8B5CDD}">
      <dgm:prSet/>
      <dgm:spPr/>
      <dgm:t>
        <a:bodyPr/>
        <a:lstStyle/>
        <a:p>
          <a:endParaRPr lang="bg-BG"/>
        </a:p>
      </dgm:t>
    </dgm:pt>
    <dgm:pt modelId="{ECAA39C1-2CA5-45BE-871C-E9BA7A2DED7E}">
      <dgm:prSet custT="1"/>
      <dgm:spPr/>
      <dgm:t>
        <a:bodyPr/>
        <a:lstStyle/>
        <a:p>
          <a:r>
            <a:rPr lang="bg-BG" sz="2000" b="1" dirty="0" smtClean="0">
              <a:latin typeface="Arial" panose="020B0604020202020204" pitchFamily="34" charset="0"/>
              <a:cs typeface="Arial" panose="020B0604020202020204" pitchFamily="34" charset="0"/>
            </a:rPr>
            <a:t>Закон за насърчаване на заетостта</a:t>
          </a:r>
          <a:r>
            <a:rPr lang="en-US" sz="2000" b="1" dirty="0" smtClean="0">
              <a:latin typeface="Arial" panose="020B0604020202020204" pitchFamily="34" charset="0"/>
              <a:cs typeface="Arial" panose="020B0604020202020204" pitchFamily="34" charset="0"/>
            </a:rPr>
            <a:t> (</a:t>
          </a:r>
          <a:r>
            <a:rPr lang="bg-BG" sz="2000" b="1" dirty="0" smtClean="0">
              <a:latin typeface="Arial" panose="020B0604020202020204" pitchFamily="34" charset="0"/>
              <a:cs typeface="Arial" panose="020B0604020202020204" pitchFamily="34" charset="0"/>
            </a:rPr>
            <a:t>ЗНЗ</a:t>
          </a:r>
          <a:r>
            <a:rPr lang="en-US" sz="2000" b="1" dirty="0" smtClean="0">
              <a:latin typeface="Arial" panose="020B0604020202020204" pitchFamily="34" charset="0"/>
              <a:cs typeface="Arial" panose="020B0604020202020204" pitchFamily="34" charset="0"/>
            </a:rPr>
            <a:t>)</a:t>
          </a:r>
          <a:endParaRPr lang="bg-BG" sz="2000" b="1" dirty="0">
            <a:latin typeface="Arial" panose="020B0604020202020204" pitchFamily="34" charset="0"/>
            <a:cs typeface="Arial" panose="020B0604020202020204" pitchFamily="34" charset="0"/>
          </a:endParaRPr>
        </a:p>
      </dgm:t>
    </dgm:pt>
    <dgm:pt modelId="{69D70668-05DA-4CB3-9622-3DD485C3F049}" type="parTrans" cxnId="{CADFF170-FCA5-43AC-A7C0-1D3C16564D25}">
      <dgm:prSet/>
      <dgm:spPr/>
      <dgm:t>
        <a:bodyPr/>
        <a:lstStyle/>
        <a:p>
          <a:endParaRPr lang="bg-BG"/>
        </a:p>
      </dgm:t>
    </dgm:pt>
    <dgm:pt modelId="{C8111214-4155-4B8F-BED5-6E03A9C93CA2}" type="sibTrans" cxnId="{CADFF170-FCA5-43AC-A7C0-1D3C16564D25}">
      <dgm:prSet/>
      <dgm:spPr/>
      <dgm:t>
        <a:bodyPr/>
        <a:lstStyle/>
        <a:p>
          <a:endParaRPr lang="bg-BG"/>
        </a:p>
      </dgm:t>
    </dgm:pt>
    <dgm:pt modelId="{9AA46546-99CA-4D58-A054-2C1C51EC762A}">
      <dgm:prSet/>
      <dgm:spPr/>
      <dgm:t>
        <a:bodyPr/>
        <a:lstStyle/>
        <a:p>
          <a:endParaRPr lang="en-US" dirty="0"/>
        </a:p>
      </dgm:t>
    </dgm:pt>
    <dgm:pt modelId="{96B77EF9-4681-4C7A-9681-8E5D154E8F49}" type="parTrans" cxnId="{B43879D3-8197-4C6F-9F61-AB7D264C4DDD}">
      <dgm:prSet/>
      <dgm:spPr/>
      <dgm:t>
        <a:bodyPr/>
        <a:lstStyle/>
        <a:p>
          <a:endParaRPr lang="bg-BG"/>
        </a:p>
      </dgm:t>
    </dgm:pt>
    <dgm:pt modelId="{50A50CA0-E084-4012-8FC1-740B23A92199}" type="sibTrans" cxnId="{B43879D3-8197-4C6F-9F61-AB7D264C4DDD}">
      <dgm:prSet/>
      <dgm:spPr/>
      <dgm:t>
        <a:bodyPr/>
        <a:lstStyle/>
        <a:p>
          <a:endParaRPr lang="bg-BG"/>
        </a:p>
      </dgm:t>
    </dgm:pt>
    <dgm:pt modelId="{44519DE5-245E-4296-B952-94FDB7E7AE3E}" type="pres">
      <dgm:prSet presAssocID="{03606BDF-AFF1-4973-8046-2A2D5AA7DE1A}" presName="Name0" presStyleCnt="0">
        <dgm:presLayoutVars>
          <dgm:chMax val="4"/>
          <dgm:resizeHandles val="exact"/>
        </dgm:presLayoutVars>
      </dgm:prSet>
      <dgm:spPr/>
      <dgm:t>
        <a:bodyPr/>
        <a:lstStyle/>
        <a:p>
          <a:endParaRPr lang="bg-BG"/>
        </a:p>
      </dgm:t>
    </dgm:pt>
    <dgm:pt modelId="{A46186D6-4D71-4183-8AAC-AB1AB22411F3}" type="pres">
      <dgm:prSet presAssocID="{03606BDF-AFF1-4973-8046-2A2D5AA7DE1A}" presName="ellipse" presStyleLbl="trBgShp" presStyleIdx="0" presStyleCnt="1" custScaleX="139058" custScaleY="122217" custLinFactNeighborX="-5106" custLinFactNeighborY="56692"/>
      <dgm:spPr/>
      <dgm:t>
        <a:bodyPr/>
        <a:lstStyle/>
        <a:p>
          <a:endParaRPr lang="bg-BG"/>
        </a:p>
      </dgm:t>
    </dgm:pt>
    <dgm:pt modelId="{B6D13EF8-7D26-4CCF-9F6C-9E66000BD4D5}" type="pres">
      <dgm:prSet presAssocID="{03606BDF-AFF1-4973-8046-2A2D5AA7DE1A}" presName="arrow1" presStyleLbl="fgShp" presStyleIdx="0" presStyleCnt="1" custScaleY="194110" custLinFactY="-400000" custLinFactNeighborX="-10000" custLinFactNeighborY="-461211"/>
      <dgm:spPr/>
      <dgm:t>
        <a:bodyPr/>
        <a:lstStyle/>
        <a:p>
          <a:endParaRPr lang="bg-BG"/>
        </a:p>
      </dgm:t>
    </dgm:pt>
    <dgm:pt modelId="{91700D1D-E518-46E2-BF8C-D4B360695427}" type="pres">
      <dgm:prSet presAssocID="{03606BDF-AFF1-4973-8046-2A2D5AA7DE1A}" presName="rectangle" presStyleLbl="revTx" presStyleIdx="0" presStyleCnt="1" custScaleX="112112" custScaleY="4398">
        <dgm:presLayoutVars>
          <dgm:bulletEnabled val="1"/>
        </dgm:presLayoutVars>
      </dgm:prSet>
      <dgm:spPr/>
      <dgm:t>
        <a:bodyPr/>
        <a:lstStyle/>
        <a:p>
          <a:endParaRPr lang="bg-BG"/>
        </a:p>
      </dgm:t>
    </dgm:pt>
    <dgm:pt modelId="{EC37C057-BD00-4B57-90A1-DB6E6B0D9752}" type="pres">
      <dgm:prSet presAssocID="{ECAA39C1-2CA5-45BE-871C-E9BA7A2DED7E}" presName="item1" presStyleLbl="node1" presStyleIdx="0" presStyleCnt="3" custScaleX="212810" custScaleY="113046" custLinFactNeighborX="-8900" custLinFactNeighborY="68462">
        <dgm:presLayoutVars>
          <dgm:bulletEnabled val="1"/>
        </dgm:presLayoutVars>
      </dgm:prSet>
      <dgm:spPr/>
      <dgm:t>
        <a:bodyPr/>
        <a:lstStyle/>
        <a:p>
          <a:endParaRPr lang="bg-BG"/>
        </a:p>
      </dgm:t>
    </dgm:pt>
    <dgm:pt modelId="{B09AA96F-5450-49E5-B566-E642D82592A6}" type="pres">
      <dgm:prSet presAssocID="{50E5D391-C7A3-4A32-9C43-B75492AC1C00}" presName="item2" presStyleLbl="node1" presStyleIdx="1" presStyleCnt="3" custAng="0" custScaleX="271453" custScaleY="132193" custLinFactNeighborX="-13853" custLinFactNeighborY="-3787">
        <dgm:presLayoutVars>
          <dgm:bulletEnabled val="1"/>
        </dgm:presLayoutVars>
      </dgm:prSet>
      <dgm:spPr/>
      <dgm:t>
        <a:bodyPr/>
        <a:lstStyle/>
        <a:p>
          <a:endParaRPr lang="bg-BG"/>
        </a:p>
      </dgm:t>
    </dgm:pt>
    <dgm:pt modelId="{A0959BFC-AAE8-41BA-B6B4-F67DD53390DC}" type="pres">
      <dgm:prSet presAssocID="{9AA46546-99CA-4D58-A054-2C1C51EC762A}" presName="item3" presStyleLbl="node1" presStyleIdx="2" presStyleCnt="3" custAng="575807" custFlipHor="0" custScaleX="147535" custScaleY="71306" custLinFactX="10797" custLinFactNeighborX="100000" custLinFactNeighborY="57779">
        <dgm:presLayoutVars>
          <dgm:bulletEnabled val="1"/>
        </dgm:presLayoutVars>
      </dgm:prSet>
      <dgm:spPr/>
      <dgm:t>
        <a:bodyPr/>
        <a:lstStyle/>
        <a:p>
          <a:endParaRPr lang="bg-BG"/>
        </a:p>
      </dgm:t>
    </dgm:pt>
    <dgm:pt modelId="{D4FB571B-C709-400A-BD81-7A801B2D58A4}" type="pres">
      <dgm:prSet presAssocID="{03606BDF-AFF1-4973-8046-2A2D5AA7DE1A}" presName="funnel" presStyleLbl="trAlignAcc1" presStyleIdx="0" presStyleCnt="1" custScaleX="168353" custScaleY="142665" custLinFactNeighborX="6065" custLinFactNeighborY="9961"/>
      <dgm:spPr/>
      <dgm:t>
        <a:bodyPr/>
        <a:lstStyle/>
        <a:p>
          <a:endParaRPr lang="bg-BG"/>
        </a:p>
      </dgm:t>
    </dgm:pt>
  </dgm:ptLst>
  <dgm:cxnLst>
    <dgm:cxn modelId="{14F8BE9C-8794-4445-BC16-B8059AFCF533}" type="presOf" srcId="{9AA46546-99CA-4D58-A054-2C1C51EC762A}" destId="{91700D1D-E518-46E2-BF8C-D4B360695427}" srcOrd="0" destOrd="0" presId="urn:microsoft.com/office/officeart/2005/8/layout/funnel1"/>
    <dgm:cxn modelId="{68249426-CD38-4F0C-AF3E-9097DBDDEC7C}" type="presOf" srcId="{50E5D391-C7A3-4A32-9C43-B75492AC1C00}" destId="{EC37C057-BD00-4B57-90A1-DB6E6B0D9752}" srcOrd="0" destOrd="0" presId="urn:microsoft.com/office/officeart/2005/8/layout/funnel1"/>
    <dgm:cxn modelId="{4E831B6E-95FB-4EFB-8AC1-163E981BFBA2}" type="presOf" srcId="{65D03229-78B7-443B-8754-0F76D55F0D3F}" destId="{A0959BFC-AAE8-41BA-B6B4-F67DD53390DC}" srcOrd="0" destOrd="0" presId="urn:microsoft.com/office/officeart/2005/8/layout/funnel1"/>
    <dgm:cxn modelId="{B43879D3-8197-4C6F-9F61-AB7D264C4DDD}" srcId="{03606BDF-AFF1-4973-8046-2A2D5AA7DE1A}" destId="{9AA46546-99CA-4D58-A054-2C1C51EC762A}" srcOrd="3" destOrd="0" parTransId="{96B77EF9-4681-4C7A-9681-8E5D154E8F49}" sibTransId="{50A50CA0-E084-4012-8FC1-740B23A92199}"/>
    <dgm:cxn modelId="{AAC5A040-592E-42A7-9212-DEE9C81D2F08}" type="presOf" srcId="{03606BDF-AFF1-4973-8046-2A2D5AA7DE1A}" destId="{44519DE5-245E-4296-B952-94FDB7E7AE3E}" srcOrd="0" destOrd="0" presId="urn:microsoft.com/office/officeart/2005/8/layout/funnel1"/>
    <dgm:cxn modelId="{F25EC2EC-2D73-42C1-8BCA-8EAB7B8B5CDD}" srcId="{03606BDF-AFF1-4973-8046-2A2D5AA7DE1A}" destId="{50E5D391-C7A3-4A32-9C43-B75492AC1C00}" srcOrd="2" destOrd="0" parTransId="{D1B00A53-3431-4A84-84E9-67799622B2E5}" sibTransId="{866E91B2-5316-4A21-96B3-29F4FC76700B}"/>
    <dgm:cxn modelId="{16FA6553-7921-46E0-A743-C60766096195}" type="presOf" srcId="{ECAA39C1-2CA5-45BE-871C-E9BA7A2DED7E}" destId="{B09AA96F-5450-49E5-B566-E642D82592A6}" srcOrd="0" destOrd="0" presId="urn:microsoft.com/office/officeart/2005/8/layout/funnel1"/>
    <dgm:cxn modelId="{CADFF170-FCA5-43AC-A7C0-1D3C16564D25}" srcId="{03606BDF-AFF1-4973-8046-2A2D5AA7DE1A}" destId="{ECAA39C1-2CA5-45BE-871C-E9BA7A2DED7E}" srcOrd="1" destOrd="0" parTransId="{69D70668-05DA-4CB3-9622-3DD485C3F049}" sibTransId="{C8111214-4155-4B8F-BED5-6E03A9C93CA2}"/>
    <dgm:cxn modelId="{B6C351ED-13D5-4BF4-99CC-3EE0AB8ADDD6}" srcId="{03606BDF-AFF1-4973-8046-2A2D5AA7DE1A}" destId="{65D03229-78B7-443B-8754-0F76D55F0D3F}" srcOrd="0" destOrd="0" parTransId="{815CEBE9-CFEF-430A-B236-60310E92A7F9}" sibTransId="{E349E69F-030A-4ED1-8FA5-DBDA8D1C0EA7}"/>
    <dgm:cxn modelId="{38F6F737-0739-4120-92CD-4F09F9E0117F}" type="presParOf" srcId="{44519DE5-245E-4296-B952-94FDB7E7AE3E}" destId="{A46186D6-4D71-4183-8AAC-AB1AB22411F3}" srcOrd="0" destOrd="0" presId="urn:microsoft.com/office/officeart/2005/8/layout/funnel1"/>
    <dgm:cxn modelId="{908B9CE5-FAFF-41D0-B847-D2EB41DDA1EF}" type="presParOf" srcId="{44519DE5-245E-4296-B952-94FDB7E7AE3E}" destId="{B6D13EF8-7D26-4CCF-9F6C-9E66000BD4D5}" srcOrd="1" destOrd="0" presId="urn:microsoft.com/office/officeart/2005/8/layout/funnel1"/>
    <dgm:cxn modelId="{76558A28-E019-4245-8E88-63D3FDB9518F}" type="presParOf" srcId="{44519DE5-245E-4296-B952-94FDB7E7AE3E}" destId="{91700D1D-E518-46E2-BF8C-D4B360695427}" srcOrd="2" destOrd="0" presId="urn:microsoft.com/office/officeart/2005/8/layout/funnel1"/>
    <dgm:cxn modelId="{EE8E562A-F205-4305-95B2-820C016AA2CD}" type="presParOf" srcId="{44519DE5-245E-4296-B952-94FDB7E7AE3E}" destId="{EC37C057-BD00-4B57-90A1-DB6E6B0D9752}" srcOrd="3" destOrd="0" presId="urn:microsoft.com/office/officeart/2005/8/layout/funnel1"/>
    <dgm:cxn modelId="{396B2353-B2DD-4C89-9D5A-7E1EC6D86B62}" type="presParOf" srcId="{44519DE5-245E-4296-B952-94FDB7E7AE3E}" destId="{B09AA96F-5450-49E5-B566-E642D82592A6}" srcOrd="4" destOrd="0" presId="urn:microsoft.com/office/officeart/2005/8/layout/funnel1"/>
    <dgm:cxn modelId="{E5515CDE-EF5A-4472-A02A-AC706338B6D9}" type="presParOf" srcId="{44519DE5-245E-4296-B952-94FDB7E7AE3E}" destId="{A0959BFC-AAE8-41BA-B6B4-F67DD53390DC}" srcOrd="5" destOrd="0" presId="urn:microsoft.com/office/officeart/2005/8/layout/funnel1"/>
    <dgm:cxn modelId="{CC72ADB5-8D8C-4354-A214-85345D0C5D15}" type="presParOf" srcId="{44519DE5-245E-4296-B952-94FDB7E7AE3E}" destId="{D4FB571B-C709-400A-BD81-7A801B2D58A4}" srcOrd="6" destOrd="0" presId="urn:microsoft.com/office/officeart/2005/8/layout/funne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3458EAB-5492-430E-987C-0C841ADBCCFF}" type="doc">
      <dgm:prSet loTypeId="urn:microsoft.com/office/officeart/2005/8/layout/list1" loCatId="list" qsTypeId="urn:microsoft.com/office/officeart/2005/8/quickstyle/simple1" qsCatId="simple" csTypeId="urn:microsoft.com/office/officeart/2005/8/colors/colorful1#1" csCatId="colorful" phldr="1"/>
      <dgm:spPr/>
      <dgm:t>
        <a:bodyPr/>
        <a:lstStyle/>
        <a:p>
          <a:endParaRPr lang="bg-BG"/>
        </a:p>
      </dgm:t>
    </dgm:pt>
    <dgm:pt modelId="{6400FE95-7B4D-4CAF-A566-99F4D54E2F9E}">
      <dgm:prSet phldrT="[Text]" custT="1"/>
      <dgm:spPr/>
      <dgm:t>
        <a:bodyPr/>
        <a:lstStyle/>
        <a:p>
          <a:r>
            <a:rPr lang="ru-RU" sz="1500" dirty="0" smtClean="0"/>
            <a:t>Информиране и консултиране за правата и </a:t>
          </a:r>
          <a:r>
            <a:rPr lang="ru-RU" sz="1500" dirty="0" err="1" smtClean="0"/>
            <a:t>задълженията</a:t>
          </a:r>
          <a:r>
            <a:rPr lang="ru-RU" sz="1500" dirty="0" smtClean="0"/>
            <a:t> </a:t>
          </a:r>
          <a:r>
            <a:rPr lang="ru-RU" sz="1500" dirty="0" err="1" smtClean="0"/>
            <a:t>съгласно</a:t>
          </a:r>
          <a:r>
            <a:rPr lang="ru-RU" sz="1500" dirty="0" smtClean="0"/>
            <a:t> ЗНЗ</a:t>
          </a:r>
          <a:endParaRPr lang="bg-BG" sz="1500" dirty="0">
            <a:solidFill>
              <a:schemeClr val="tx1"/>
            </a:solidFill>
          </a:endParaRPr>
        </a:p>
      </dgm:t>
    </dgm:pt>
    <dgm:pt modelId="{BEB73989-DFB7-40AE-816B-C541A6B2934D}" type="parTrans" cxnId="{4686C2D1-BFF6-40F1-9D90-FEA97A7D6CC6}">
      <dgm:prSet/>
      <dgm:spPr/>
      <dgm:t>
        <a:bodyPr/>
        <a:lstStyle/>
        <a:p>
          <a:endParaRPr lang="bg-BG"/>
        </a:p>
      </dgm:t>
    </dgm:pt>
    <dgm:pt modelId="{47563858-3B45-4ED6-8A42-2E2BF6A5C962}" type="sibTrans" cxnId="{4686C2D1-BFF6-40F1-9D90-FEA97A7D6CC6}">
      <dgm:prSet/>
      <dgm:spPr/>
      <dgm:t>
        <a:bodyPr/>
        <a:lstStyle/>
        <a:p>
          <a:endParaRPr lang="bg-BG"/>
        </a:p>
      </dgm:t>
    </dgm:pt>
    <dgm:pt modelId="{6DF07CFE-6AB0-4D22-B353-5DB3E05B5A18}">
      <dgm:prSet phldrT="[Text]" custT="1"/>
      <dgm:spPr/>
      <dgm:t>
        <a:bodyPr/>
        <a:lstStyle/>
        <a:p>
          <a:r>
            <a:rPr lang="bg-BG" sz="1500" dirty="0" smtClean="0">
              <a:solidFill>
                <a:schemeClr val="tx1"/>
              </a:solidFill>
            </a:rPr>
            <a:t>Посредничество и информация за </a:t>
          </a:r>
          <a:r>
            <a:rPr lang="ru-RU" sz="1500" dirty="0" smtClean="0">
              <a:solidFill>
                <a:schemeClr val="tx1"/>
              </a:solidFill>
              <a:latin typeface="Arial" pitchFamily="34" charset="0"/>
              <a:ea typeface="+mn-ea"/>
              <a:cs typeface="+mn-cs"/>
            </a:rPr>
            <a:t>свободните работни места и изискванията за тяхното заемане</a:t>
          </a:r>
          <a:endParaRPr lang="bg-BG" sz="1500" dirty="0">
            <a:solidFill>
              <a:schemeClr val="tx1"/>
            </a:solidFill>
          </a:endParaRPr>
        </a:p>
      </dgm:t>
    </dgm:pt>
    <dgm:pt modelId="{BBAABAA9-B8D1-415B-9CF9-5C1EF705D640}" type="parTrans" cxnId="{8A522AEC-1795-42BC-A727-71FB82B09AE0}">
      <dgm:prSet/>
      <dgm:spPr/>
      <dgm:t>
        <a:bodyPr/>
        <a:lstStyle/>
        <a:p>
          <a:endParaRPr lang="bg-BG"/>
        </a:p>
      </dgm:t>
    </dgm:pt>
    <dgm:pt modelId="{08070716-E025-4DB6-B96D-2E9F5810CC03}" type="sibTrans" cxnId="{8A522AEC-1795-42BC-A727-71FB82B09AE0}">
      <dgm:prSet/>
      <dgm:spPr/>
      <dgm:t>
        <a:bodyPr/>
        <a:lstStyle/>
        <a:p>
          <a:endParaRPr lang="bg-BG"/>
        </a:p>
      </dgm:t>
    </dgm:pt>
    <dgm:pt modelId="{48A958F6-173B-461C-BA22-FD9E2EDF1C8A}">
      <dgm:prSet phldrT="[Text]" custT="1"/>
      <dgm:spPr/>
      <dgm:t>
        <a:bodyPr/>
        <a:lstStyle/>
        <a:p>
          <a:r>
            <a:rPr lang="ru-RU" sz="1500" dirty="0" smtClean="0">
              <a:solidFill>
                <a:schemeClr val="tx1"/>
              </a:solidFill>
              <a:latin typeface="Arial" pitchFamily="34" charset="0"/>
              <a:ea typeface="+mn-ea"/>
              <a:cs typeface="+mn-cs"/>
            </a:rPr>
            <a:t>Възможностите за участие в програми и мерки за заетост и обучение или включване в обучение на възрастни</a:t>
          </a:r>
          <a:endParaRPr lang="bg-BG" sz="1500" dirty="0">
            <a:solidFill>
              <a:schemeClr val="tx1"/>
            </a:solidFill>
          </a:endParaRPr>
        </a:p>
      </dgm:t>
    </dgm:pt>
    <dgm:pt modelId="{E0575756-5FCA-41A7-B85B-F807C7D8832A}" type="parTrans" cxnId="{28955EC8-A7C6-4B58-9015-C0FDD3DCE735}">
      <dgm:prSet/>
      <dgm:spPr/>
      <dgm:t>
        <a:bodyPr/>
        <a:lstStyle/>
        <a:p>
          <a:endParaRPr lang="bg-BG"/>
        </a:p>
      </dgm:t>
    </dgm:pt>
    <dgm:pt modelId="{EA33AE25-1ED9-456D-B4CD-0D41FC159942}" type="sibTrans" cxnId="{28955EC8-A7C6-4B58-9015-C0FDD3DCE735}">
      <dgm:prSet/>
      <dgm:spPr/>
      <dgm:t>
        <a:bodyPr/>
        <a:lstStyle/>
        <a:p>
          <a:endParaRPr lang="bg-BG"/>
        </a:p>
      </dgm:t>
    </dgm:pt>
    <dgm:pt modelId="{363F1491-BD4D-4254-84DF-254532061504}">
      <dgm:prSet phldrT="[Text]" custT="1"/>
      <dgm:spPr/>
      <dgm:t>
        <a:bodyPr/>
        <a:lstStyle/>
        <a:p>
          <a:r>
            <a:rPr lang="ru-RU" sz="1500" dirty="0" smtClean="0">
              <a:solidFill>
                <a:schemeClr val="tx1"/>
              </a:solidFill>
              <a:latin typeface="Arial" pitchFamily="34" charset="0"/>
              <a:ea typeface="+mn-ea"/>
              <a:cs typeface="+mn-cs"/>
            </a:rPr>
            <a:t>Мотивиране за активно поведение на пазара на труда и включване в програми и мерки за заетост и обучение и др.</a:t>
          </a:r>
          <a:endParaRPr lang="bg-BG" sz="1500" dirty="0">
            <a:solidFill>
              <a:schemeClr val="tx1"/>
            </a:solidFill>
          </a:endParaRPr>
        </a:p>
      </dgm:t>
    </dgm:pt>
    <dgm:pt modelId="{7CA4ACB2-49E4-4635-8A46-00CEB591BADB}" type="parTrans" cxnId="{874D3596-8281-4D1A-8206-6CE660363F61}">
      <dgm:prSet/>
      <dgm:spPr/>
      <dgm:t>
        <a:bodyPr/>
        <a:lstStyle/>
        <a:p>
          <a:endParaRPr lang="bg-BG"/>
        </a:p>
      </dgm:t>
    </dgm:pt>
    <dgm:pt modelId="{4CF406C8-C8A6-41FB-B7C6-377B142A8ECD}" type="sibTrans" cxnId="{874D3596-8281-4D1A-8206-6CE660363F61}">
      <dgm:prSet/>
      <dgm:spPr/>
      <dgm:t>
        <a:bodyPr/>
        <a:lstStyle/>
        <a:p>
          <a:endParaRPr lang="bg-BG"/>
        </a:p>
      </dgm:t>
    </dgm:pt>
    <dgm:pt modelId="{56546753-3F25-4F29-81C5-0DFAA168F0F9}">
      <dgm:prSet phldrT="[Text]" custT="1"/>
      <dgm:spPr/>
      <dgm:t>
        <a:bodyPr/>
        <a:lstStyle/>
        <a:p>
          <a:r>
            <a:rPr lang="ru-RU" sz="1500" dirty="0" smtClean="0">
              <a:solidFill>
                <a:schemeClr val="tx1"/>
              </a:solidFill>
              <a:latin typeface="Arial" pitchFamily="34" charset="0"/>
              <a:ea typeface="+mn-ea"/>
              <a:cs typeface="+mn-cs"/>
            </a:rPr>
            <a:t>Насочване и подпомагане за започване на работа, включително в друго населено място в страната или в други държави.</a:t>
          </a:r>
          <a:endParaRPr lang="bg-BG" sz="1500" dirty="0">
            <a:solidFill>
              <a:schemeClr val="tx1"/>
            </a:solidFill>
          </a:endParaRPr>
        </a:p>
      </dgm:t>
    </dgm:pt>
    <dgm:pt modelId="{B144647B-E942-40B8-AA90-3895C6F14C0C}" type="parTrans" cxnId="{C1323A42-BED5-4935-BEAD-5DA07FFFEA5D}">
      <dgm:prSet/>
      <dgm:spPr/>
      <dgm:t>
        <a:bodyPr/>
        <a:lstStyle/>
        <a:p>
          <a:endParaRPr lang="bg-BG"/>
        </a:p>
      </dgm:t>
    </dgm:pt>
    <dgm:pt modelId="{3ED2A86C-0601-45F4-95E0-5CD4C099E95B}" type="sibTrans" cxnId="{C1323A42-BED5-4935-BEAD-5DA07FFFEA5D}">
      <dgm:prSet/>
      <dgm:spPr/>
      <dgm:t>
        <a:bodyPr/>
        <a:lstStyle/>
        <a:p>
          <a:endParaRPr lang="bg-BG"/>
        </a:p>
      </dgm:t>
    </dgm:pt>
    <dgm:pt modelId="{BC4EA3CB-C14B-465A-9DEB-4D37ADD78D51}">
      <dgm:prSet phldrT="[Text]" custT="1"/>
      <dgm:spPr/>
      <dgm:t>
        <a:bodyPr/>
        <a:lstStyle/>
        <a:p>
          <a:r>
            <a:rPr lang="ru-RU" sz="1500" dirty="0" smtClean="0">
              <a:solidFill>
                <a:schemeClr val="tx1"/>
              </a:solidFill>
              <a:latin typeface="Arial" pitchFamily="34" charset="0"/>
              <a:ea typeface="+mn-ea"/>
              <a:cs typeface="+mn-cs"/>
            </a:rPr>
            <a:t>Професионално ориентиране</a:t>
          </a:r>
        </a:p>
        <a:p>
          <a:r>
            <a:rPr lang="ru-RU" sz="1500" dirty="0" smtClean="0">
              <a:solidFill>
                <a:schemeClr val="tx1"/>
              </a:solidFill>
              <a:latin typeface="Arial" pitchFamily="34" charset="0"/>
              <a:ea typeface="+mn-ea"/>
              <a:cs typeface="+mn-cs"/>
            </a:rPr>
            <a:t>Психологическо подпомагане</a:t>
          </a:r>
          <a:endParaRPr lang="bg-BG" sz="1500" dirty="0">
            <a:solidFill>
              <a:schemeClr val="tx1"/>
            </a:solidFill>
          </a:endParaRPr>
        </a:p>
      </dgm:t>
    </dgm:pt>
    <dgm:pt modelId="{D66F5ACA-8A9B-481F-A41A-53942656D54E}" type="parTrans" cxnId="{36F4D36E-897C-4C34-9F19-87C7891236FC}">
      <dgm:prSet/>
      <dgm:spPr/>
      <dgm:t>
        <a:bodyPr/>
        <a:lstStyle/>
        <a:p>
          <a:endParaRPr lang="bg-BG"/>
        </a:p>
      </dgm:t>
    </dgm:pt>
    <dgm:pt modelId="{CCC9A46B-5829-472E-8407-9D8FC9589540}" type="sibTrans" cxnId="{36F4D36E-897C-4C34-9F19-87C7891236FC}">
      <dgm:prSet/>
      <dgm:spPr/>
      <dgm:t>
        <a:bodyPr/>
        <a:lstStyle/>
        <a:p>
          <a:endParaRPr lang="bg-BG"/>
        </a:p>
      </dgm:t>
    </dgm:pt>
    <dgm:pt modelId="{168B4804-C7E5-4EF3-947C-E987F8AA595D}" type="pres">
      <dgm:prSet presAssocID="{63458EAB-5492-430E-987C-0C841ADBCCFF}" presName="linear" presStyleCnt="0">
        <dgm:presLayoutVars>
          <dgm:dir/>
          <dgm:animLvl val="lvl"/>
          <dgm:resizeHandles val="exact"/>
        </dgm:presLayoutVars>
      </dgm:prSet>
      <dgm:spPr/>
      <dgm:t>
        <a:bodyPr/>
        <a:lstStyle/>
        <a:p>
          <a:endParaRPr lang="bg-BG"/>
        </a:p>
      </dgm:t>
    </dgm:pt>
    <dgm:pt modelId="{4040EDAE-C381-4A3C-AC9C-45BD3A7DBB8C}" type="pres">
      <dgm:prSet presAssocID="{6400FE95-7B4D-4CAF-A566-99F4D54E2F9E}" presName="parentLin" presStyleCnt="0"/>
      <dgm:spPr/>
    </dgm:pt>
    <dgm:pt modelId="{77C69A0B-E5DA-43B6-8A20-EA637F348C1D}" type="pres">
      <dgm:prSet presAssocID="{6400FE95-7B4D-4CAF-A566-99F4D54E2F9E}" presName="parentLeftMargin" presStyleLbl="node1" presStyleIdx="0" presStyleCnt="6"/>
      <dgm:spPr/>
      <dgm:t>
        <a:bodyPr/>
        <a:lstStyle/>
        <a:p>
          <a:endParaRPr lang="bg-BG"/>
        </a:p>
      </dgm:t>
    </dgm:pt>
    <dgm:pt modelId="{C68F039E-8889-42DB-B9D8-C34A293CEF82}" type="pres">
      <dgm:prSet presAssocID="{6400FE95-7B4D-4CAF-A566-99F4D54E2F9E}" presName="parentText" presStyleLbl="node1" presStyleIdx="0" presStyleCnt="6" custScaleY="201478">
        <dgm:presLayoutVars>
          <dgm:chMax val="0"/>
          <dgm:bulletEnabled val="1"/>
        </dgm:presLayoutVars>
      </dgm:prSet>
      <dgm:spPr/>
      <dgm:t>
        <a:bodyPr/>
        <a:lstStyle/>
        <a:p>
          <a:endParaRPr lang="bg-BG"/>
        </a:p>
      </dgm:t>
    </dgm:pt>
    <dgm:pt modelId="{F70E1318-AB4B-4422-9F0E-895AB09F7AD4}" type="pres">
      <dgm:prSet presAssocID="{6400FE95-7B4D-4CAF-A566-99F4D54E2F9E}" presName="negativeSpace" presStyleCnt="0"/>
      <dgm:spPr/>
    </dgm:pt>
    <dgm:pt modelId="{CF927F92-1E85-43C5-93BB-FDD66C9D9444}" type="pres">
      <dgm:prSet presAssocID="{6400FE95-7B4D-4CAF-A566-99F4D54E2F9E}" presName="childText" presStyleLbl="conFgAcc1" presStyleIdx="0" presStyleCnt="6">
        <dgm:presLayoutVars>
          <dgm:bulletEnabled val="1"/>
        </dgm:presLayoutVars>
      </dgm:prSet>
      <dgm:spPr/>
    </dgm:pt>
    <dgm:pt modelId="{88366FDD-635A-48BA-9FC8-8AED91AEF061}" type="pres">
      <dgm:prSet presAssocID="{47563858-3B45-4ED6-8A42-2E2BF6A5C962}" presName="spaceBetweenRectangles" presStyleCnt="0"/>
      <dgm:spPr/>
    </dgm:pt>
    <dgm:pt modelId="{452DE13E-46D9-4AEB-A8C2-DDFE48DAC888}" type="pres">
      <dgm:prSet presAssocID="{6DF07CFE-6AB0-4D22-B353-5DB3E05B5A18}" presName="parentLin" presStyleCnt="0"/>
      <dgm:spPr/>
    </dgm:pt>
    <dgm:pt modelId="{905650F8-70E4-4933-AD56-EF1AA35E1275}" type="pres">
      <dgm:prSet presAssocID="{6DF07CFE-6AB0-4D22-B353-5DB3E05B5A18}" presName="parentLeftMargin" presStyleLbl="node1" presStyleIdx="0" presStyleCnt="6"/>
      <dgm:spPr/>
      <dgm:t>
        <a:bodyPr/>
        <a:lstStyle/>
        <a:p>
          <a:endParaRPr lang="bg-BG"/>
        </a:p>
      </dgm:t>
    </dgm:pt>
    <dgm:pt modelId="{AB805E60-D54F-408D-84F1-739706C9F558}" type="pres">
      <dgm:prSet presAssocID="{6DF07CFE-6AB0-4D22-B353-5DB3E05B5A18}" presName="parentText" presStyleLbl="node1" presStyleIdx="1" presStyleCnt="6" custScaleY="205263">
        <dgm:presLayoutVars>
          <dgm:chMax val="0"/>
          <dgm:bulletEnabled val="1"/>
        </dgm:presLayoutVars>
      </dgm:prSet>
      <dgm:spPr/>
      <dgm:t>
        <a:bodyPr/>
        <a:lstStyle/>
        <a:p>
          <a:endParaRPr lang="bg-BG"/>
        </a:p>
      </dgm:t>
    </dgm:pt>
    <dgm:pt modelId="{FCF410FB-462B-47D6-BF94-6B727DDD94EC}" type="pres">
      <dgm:prSet presAssocID="{6DF07CFE-6AB0-4D22-B353-5DB3E05B5A18}" presName="negativeSpace" presStyleCnt="0"/>
      <dgm:spPr/>
    </dgm:pt>
    <dgm:pt modelId="{F5D72397-B1DB-4BDB-9839-EDF0708985EA}" type="pres">
      <dgm:prSet presAssocID="{6DF07CFE-6AB0-4D22-B353-5DB3E05B5A18}" presName="childText" presStyleLbl="conFgAcc1" presStyleIdx="1" presStyleCnt="6">
        <dgm:presLayoutVars>
          <dgm:bulletEnabled val="1"/>
        </dgm:presLayoutVars>
      </dgm:prSet>
      <dgm:spPr/>
    </dgm:pt>
    <dgm:pt modelId="{4AD2CDFE-2E7B-4625-A6D9-2622E1327F21}" type="pres">
      <dgm:prSet presAssocID="{08070716-E025-4DB6-B96D-2E9F5810CC03}" presName="spaceBetweenRectangles" presStyleCnt="0"/>
      <dgm:spPr/>
    </dgm:pt>
    <dgm:pt modelId="{6AD01CBA-0291-4FCA-BB1D-75BB57DE45CE}" type="pres">
      <dgm:prSet presAssocID="{48A958F6-173B-461C-BA22-FD9E2EDF1C8A}" presName="parentLin" presStyleCnt="0"/>
      <dgm:spPr/>
    </dgm:pt>
    <dgm:pt modelId="{6650D145-DC27-4733-AFA4-91B8E3CACBC7}" type="pres">
      <dgm:prSet presAssocID="{48A958F6-173B-461C-BA22-FD9E2EDF1C8A}" presName="parentLeftMargin" presStyleLbl="node1" presStyleIdx="1" presStyleCnt="6"/>
      <dgm:spPr/>
      <dgm:t>
        <a:bodyPr/>
        <a:lstStyle/>
        <a:p>
          <a:endParaRPr lang="bg-BG"/>
        </a:p>
      </dgm:t>
    </dgm:pt>
    <dgm:pt modelId="{170D3C30-61C9-4D06-9F5F-D0B7D44E9D51}" type="pres">
      <dgm:prSet presAssocID="{48A958F6-173B-461C-BA22-FD9E2EDF1C8A}" presName="parentText" presStyleLbl="node1" presStyleIdx="2" presStyleCnt="6" custScaleY="205263">
        <dgm:presLayoutVars>
          <dgm:chMax val="0"/>
          <dgm:bulletEnabled val="1"/>
        </dgm:presLayoutVars>
      </dgm:prSet>
      <dgm:spPr/>
      <dgm:t>
        <a:bodyPr/>
        <a:lstStyle/>
        <a:p>
          <a:endParaRPr lang="bg-BG"/>
        </a:p>
      </dgm:t>
    </dgm:pt>
    <dgm:pt modelId="{617E7926-88BA-45B3-8D6F-FC26E2194EDF}" type="pres">
      <dgm:prSet presAssocID="{48A958F6-173B-461C-BA22-FD9E2EDF1C8A}" presName="negativeSpace" presStyleCnt="0"/>
      <dgm:spPr/>
    </dgm:pt>
    <dgm:pt modelId="{47B5540E-0F74-45EE-AE82-254A8DECC9BC}" type="pres">
      <dgm:prSet presAssocID="{48A958F6-173B-461C-BA22-FD9E2EDF1C8A}" presName="childText" presStyleLbl="conFgAcc1" presStyleIdx="2" presStyleCnt="6">
        <dgm:presLayoutVars>
          <dgm:bulletEnabled val="1"/>
        </dgm:presLayoutVars>
      </dgm:prSet>
      <dgm:spPr/>
    </dgm:pt>
    <dgm:pt modelId="{7A83883A-7634-4D66-ABAC-86705CAE51AE}" type="pres">
      <dgm:prSet presAssocID="{EA33AE25-1ED9-456D-B4CD-0D41FC159942}" presName="spaceBetweenRectangles" presStyleCnt="0"/>
      <dgm:spPr/>
    </dgm:pt>
    <dgm:pt modelId="{8E3564DB-169A-40A5-A465-EA1C4AD1FD9F}" type="pres">
      <dgm:prSet presAssocID="{56546753-3F25-4F29-81C5-0DFAA168F0F9}" presName="parentLin" presStyleCnt="0"/>
      <dgm:spPr/>
    </dgm:pt>
    <dgm:pt modelId="{AE483B60-E79B-4D33-8531-6FD3BBD3B9A0}" type="pres">
      <dgm:prSet presAssocID="{56546753-3F25-4F29-81C5-0DFAA168F0F9}" presName="parentLeftMargin" presStyleLbl="node1" presStyleIdx="2" presStyleCnt="6"/>
      <dgm:spPr/>
      <dgm:t>
        <a:bodyPr/>
        <a:lstStyle/>
        <a:p>
          <a:endParaRPr lang="bg-BG"/>
        </a:p>
      </dgm:t>
    </dgm:pt>
    <dgm:pt modelId="{C280F92B-914C-4B3D-B984-F51C1E01A1DC}" type="pres">
      <dgm:prSet presAssocID="{56546753-3F25-4F29-81C5-0DFAA168F0F9}" presName="parentText" presStyleLbl="node1" presStyleIdx="3" presStyleCnt="6" custScaleY="205263">
        <dgm:presLayoutVars>
          <dgm:chMax val="0"/>
          <dgm:bulletEnabled val="1"/>
        </dgm:presLayoutVars>
      </dgm:prSet>
      <dgm:spPr/>
      <dgm:t>
        <a:bodyPr/>
        <a:lstStyle/>
        <a:p>
          <a:endParaRPr lang="bg-BG"/>
        </a:p>
      </dgm:t>
    </dgm:pt>
    <dgm:pt modelId="{C57CA718-D392-4067-9EF8-8AF6A6A59B65}" type="pres">
      <dgm:prSet presAssocID="{56546753-3F25-4F29-81C5-0DFAA168F0F9}" presName="negativeSpace" presStyleCnt="0"/>
      <dgm:spPr/>
    </dgm:pt>
    <dgm:pt modelId="{46C32C32-3F3F-4784-9195-6082E17D0048}" type="pres">
      <dgm:prSet presAssocID="{56546753-3F25-4F29-81C5-0DFAA168F0F9}" presName="childText" presStyleLbl="conFgAcc1" presStyleIdx="3" presStyleCnt="6">
        <dgm:presLayoutVars>
          <dgm:bulletEnabled val="1"/>
        </dgm:presLayoutVars>
      </dgm:prSet>
      <dgm:spPr/>
    </dgm:pt>
    <dgm:pt modelId="{9132F9EE-4429-4EA5-80B7-BE00AF05D0C5}" type="pres">
      <dgm:prSet presAssocID="{3ED2A86C-0601-45F4-95E0-5CD4C099E95B}" presName="spaceBetweenRectangles" presStyleCnt="0"/>
      <dgm:spPr/>
    </dgm:pt>
    <dgm:pt modelId="{555EB488-0121-4182-9B39-F8149C635AE2}" type="pres">
      <dgm:prSet presAssocID="{BC4EA3CB-C14B-465A-9DEB-4D37ADD78D51}" presName="parentLin" presStyleCnt="0"/>
      <dgm:spPr/>
    </dgm:pt>
    <dgm:pt modelId="{16D93AAB-CF81-4C62-97BA-330673274C2C}" type="pres">
      <dgm:prSet presAssocID="{BC4EA3CB-C14B-465A-9DEB-4D37ADD78D51}" presName="parentLeftMargin" presStyleLbl="node1" presStyleIdx="3" presStyleCnt="6"/>
      <dgm:spPr/>
      <dgm:t>
        <a:bodyPr/>
        <a:lstStyle/>
        <a:p>
          <a:endParaRPr lang="bg-BG"/>
        </a:p>
      </dgm:t>
    </dgm:pt>
    <dgm:pt modelId="{76C5B0E4-B4F7-4273-911C-23D1DAA13984}" type="pres">
      <dgm:prSet presAssocID="{BC4EA3CB-C14B-465A-9DEB-4D37ADD78D51}" presName="parentText" presStyleLbl="node1" presStyleIdx="4" presStyleCnt="6" custScaleY="205263">
        <dgm:presLayoutVars>
          <dgm:chMax val="0"/>
          <dgm:bulletEnabled val="1"/>
        </dgm:presLayoutVars>
      </dgm:prSet>
      <dgm:spPr/>
      <dgm:t>
        <a:bodyPr/>
        <a:lstStyle/>
        <a:p>
          <a:endParaRPr lang="bg-BG"/>
        </a:p>
      </dgm:t>
    </dgm:pt>
    <dgm:pt modelId="{258A3ACD-3DDC-4EC0-BD77-939CC627FDE2}" type="pres">
      <dgm:prSet presAssocID="{BC4EA3CB-C14B-465A-9DEB-4D37ADD78D51}" presName="negativeSpace" presStyleCnt="0"/>
      <dgm:spPr/>
    </dgm:pt>
    <dgm:pt modelId="{A80443BB-7CEA-486C-A532-BAD38E9FDBFB}" type="pres">
      <dgm:prSet presAssocID="{BC4EA3CB-C14B-465A-9DEB-4D37ADD78D51}" presName="childText" presStyleLbl="conFgAcc1" presStyleIdx="4" presStyleCnt="6">
        <dgm:presLayoutVars>
          <dgm:bulletEnabled val="1"/>
        </dgm:presLayoutVars>
      </dgm:prSet>
      <dgm:spPr/>
    </dgm:pt>
    <dgm:pt modelId="{C3E9B485-4A38-4778-A045-D0EDD7B22190}" type="pres">
      <dgm:prSet presAssocID="{CCC9A46B-5829-472E-8407-9D8FC9589540}" presName="spaceBetweenRectangles" presStyleCnt="0"/>
      <dgm:spPr/>
    </dgm:pt>
    <dgm:pt modelId="{F00940BE-5E1E-4954-A28C-03F66C8692AF}" type="pres">
      <dgm:prSet presAssocID="{363F1491-BD4D-4254-84DF-254532061504}" presName="parentLin" presStyleCnt="0"/>
      <dgm:spPr/>
    </dgm:pt>
    <dgm:pt modelId="{B6341BA5-824E-4BD6-965D-A3D0F55D5C01}" type="pres">
      <dgm:prSet presAssocID="{363F1491-BD4D-4254-84DF-254532061504}" presName="parentLeftMargin" presStyleLbl="node1" presStyleIdx="4" presStyleCnt="6"/>
      <dgm:spPr/>
      <dgm:t>
        <a:bodyPr/>
        <a:lstStyle/>
        <a:p>
          <a:endParaRPr lang="bg-BG"/>
        </a:p>
      </dgm:t>
    </dgm:pt>
    <dgm:pt modelId="{19208B0B-40B5-431F-B8CE-144113B055AB}" type="pres">
      <dgm:prSet presAssocID="{363F1491-BD4D-4254-84DF-254532061504}" presName="parentText" presStyleLbl="node1" presStyleIdx="5" presStyleCnt="6" custScaleY="205263" custLinFactNeighborX="11111" custLinFactNeighborY="-1039">
        <dgm:presLayoutVars>
          <dgm:chMax val="0"/>
          <dgm:bulletEnabled val="1"/>
        </dgm:presLayoutVars>
      </dgm:prSet>
      <dgm:spPr/>
      <dgm:t>
        <a:bodyPr/>
        <a:lstStyle/>
        <a:p>
          <a:endParaRPr lang="bg-BG"/>
        </a:p>
      </dgm:t>
    </dgm:pt>
    <dgm:pt modelId="{E76C257C-1E12-4A8F-8C2F-75F5FE78A258}" type="pres">
      <dgm:prSet presAssocID="{363F1491-BD4D-4254-84DF-254532061504}" presName="negativeSpace" presStyleCnt="0"/>
      <dgm:spPr/>
    </dgm:pt>
    <dgm:pt modelId="{83F1219D-F4F3-47F1-97E0-54B06FC1D3AC}" type="pres">
      <dgm:prSet presAssocID="{363F1491-BD4D-4254-84DF-254532061504}" presName="childText" presStyleLbl="conFgAcc1" presStyleIdx="5" presStyleCnt="6">
        <dgm:presLayoutVars>
          <dgm:bulletEnabled val="1"/>
        </dgm:presLayoutVars>
      </dgm:prSet>
      <dgm:spPr/>
    </dgm:pt>
  </dgm:ptLst>
  <dgm:cxnLst>
    <dgm:cxn modelId="{DDB2D573-27DA-407F-BA4E-F868048CCA22}" type="presOf" srcId="{BC4EA3CB-C14B-465A-9DEB-4D37ADD78D51}" destId="{16D93AAB-CF81-4C62-97BA-330673274C2C}" srcOrd="0" destOrd="0" presId="urn:microsoft.com/office/officeart/2005/8/layout/list1"/>
    <dgm:cxn modelId="{8A522AEC-1795-42BC-A727-71FB82B09AE0}" srcId="{63458EAB-5492-430E-987C-0C841ADBCCFF}" destId="{6DF07CFE-6AB0-4D22-B353-5DB3E05B5A18}" srcOrd="1" destOrd="0" parTransId="{BBAABAA9-B8D1-415B-9CF9-5C1EF705D640}" sibTransId="{08070716-E025-4DB6-B96D-2E9F5810CC03}"/>
    <dgm:cxn modelId="{6EB9C745-15D4-443D-9178-1DB099CB0F0D}" type="presOf" srcId="{6DF07CFE-6AB0-4D22-B353-5DB3E05B5A18}" destId="{905650F8-70E4-4933-AD56-EF1AA35E1275}" srcOrd="0" destOrd="0" presId="urn:microsoft.com/office/officeart/2005/8/layout/list1"/>
    <dgm:cxn modelId="{28955EC8-A7C6-4B58-9015-C0FDD3DCE735}" srcId="{63458EAB-5492-430E-987C-0C841ADBCCFF}" destId="{48A958F6-173B-461C-BA22-FD9E2EDF1C8A}" srcOrd="2" destOrd="0" parTransId="{E0575756-5FCA-41A7-B85B-F807C7D8832A}" sibTransId="{EA33AE25-1ED9-456D-B4CD-0D41FC159942}"/>
    <dgm:cxn modelId="{C1323A42-BED5-4935-BEAD-5DA07FFFEA5D}" srcId="{63458EAB-5492-430E-987C-0C841ADBCCFF}" destId="{56546753-3F25-4F29-81C5-0DFAA168F0F9}" srcOrd="3" destOrd="0" parTransId="{B144647B-E942-40B8-AA90-3895C6F14C0C}" sibTransId="{3ED2A86C-0601-45F4-95E0-5CD4C099E95B}"/>
    <dgm:cxn modelId="{524E0C2C-A9D3-4A1E-BD24-1DB6B6D82D98}" type="presOf" srcId="{48A958F6-173B-461C-BA22-FD9E2EDF1C8A}" destId="{170D3C30-61C9-4D06-9F5F-D0B7D44E9D51}" srcOrd="1" destOrd="0" presId="urn:microsoft.com/office/officeart/2005/8/layout/list1"/>
    <dgm:cxn modelId="{7B60B2F4-9844-46B7-8186-2299C584669C}" type="presOf" srcId="{48A958F6-173B-461C-BA22-FD9E2EDF1C8A}" destId="{6650D145-DC27-4733-AFA4-91B8E3CACBC7}" srcOrd="0" destOrd="0" presId="urn:microsoft.com/office/officeart/2005/8/layout/list1"/>
    <dgm:cxn modelId="{4686C2D1-BFF6-40F1-9D90-FEA97A7D6CC6}" srcId="{63458EAB-5492-430E-987C-0C841ADBCCFF}" destId="{6400FE95-7B4D-4CAF-A566-99F4D54E2F9E}" srcOrd="0" destOrd="0" parTransId="{BEB73989-DFB7-40AE-816B-C541A6B2934D}" sibTransId="{47563858-3B45-4ED6-8A42-2E2BF6A5C962}"/>
    <dgm:cxn modelId="{EFED9372-17CD-4551-B369-5B767C29D5D4}" type="presOf" srcId="{6400FE95-7B4D-4CAF-A566-99F4D54E2F9E}" destId="{77C69A0B-E5DA-43B6-8A20-EA637F348C1D}" srcOrd="0" destOrd="0" presId="urn:microsoft.com/office/officeart/2005/8/layout/list1"/>
    <dgm:cxn modelId="{2DC07E18-17D1-4F99-AA08-1D05527F56C9}" type="presOf" srcId="{56546753-3F25-4F29-81C5-0DFAA168F0F9}" destId="{AE483B60-E79B-4D33-8531-6FD3BBD3B9A0}" srcOrd="0" destOrd="0" presId="urn:microsoft.com/office/officeart/2005/8/layout/list1"/>
    <dgm:cxn modelId="{1A55C53F-7A4F-4612-9D3E-A650BC6A4C93}" type="presOf" srcId="{63458EAB-5492-430E-987C-0C841ADBCCFF}" destId="{168B4804-C7E5-4EF3-947C-E987F8AA595D}" srcOrd="0" destOrd="0" presId="urn:microsoft.com/office/officeart/2005/8/layout/list1"/>
    <dgm:cxn modelId="{FB75462A-4E51-4CA8-988A-CAF112BE443D}" type="presOf" srcId="{56546753-3F25-4F29-81C5-0DFAA168F0F9}" destId="{C280F92B-914C-4B3D-B984-F51C1E01A1DC}" srcOrd="1" destOrd="0" presId="urn:microsoft.com/office/officeart/2005/8/layout/list1"/>
    <dgm:cxn modelId="{24142D18-4B3B-4931-B1AA-A2AC47C0DEEE}" type="presOf" srcId="{6DF07CFE-6AB0-4D22-B353-5DB3E05B5A18}" destId="{AB805E60-D54F-408D-84F1-739706C9F558}" srcOrd="1" destOrd="0" presId="urn:microsoft.com/office/officeart/2005/8/layout/list1"/>
    <dgm:cxn modelId="{874D3596-8281-4D1A-8206-6CE660363F61}" srcId="{63458EAB-5492-430E-987C-0C841ADBCCFF}" destId="{363F1491-BD4D-4254-84DF-254532061504}" srcOrd="5" destOrd="0" parTransId="{7CA4ACB2-49E4-4635-8A46-00CEB591BADB}" sibTransId="{4CF406C8-C8A6-41FB-B7C6-377B142A8ECD}"/>
    <dgm:cxn modelId="{36F4D36E-897C-4C34-9F19-87C7891236FC}" srcId="{63458EAB-5492-430E-987C-0C841ADBCCFF}" destId="{BC4EA3CB-C14B-465A-9DEB-4D37ADD78D51}" srcOrd="4" destOrd="0" parTransId="{D66F5ACA-8A9B-481F-A41A-53942656D54E}" sibTransId="{CCC9A46B-5829-472E-8407-9D8FC9589540}"/>
    <dgm:cxn modelId="{22A9AD47-7598-45E4-859D-FCD2E67A3439}" type="presOf" srcId="{6400FE95-7B4D-4CAF-A566-99F4D54E2F9E}" destId="{C68F039E-8889-42DB-B9D8-C34A293CEF82}" srcOrd="1" destOrd="0" presId="urn:microsoft.com/office/officeart/2005/8/layout/list1"/>
    <dgm:cxn modelId="{203CC799-8C6B-4C3A-A153-76B38CF14039}" type="presOf" srcId="{BC4EA3CB-C14B-465A-9DEB-4D37ADD78D51}" destId="{76C5B0E4-B4F7-4273-911C-23D1DAA13984}" srcOrd="1" destOrd="0" presId="urn:microsoft.com/office/officeart/2005/8/layout/list1"/>
    <dgm:cxn modelId="{AF73C477-573F-4700-89ED-0E19CCCA5DC2}" type="presOf" srcId="{363F1491-BD4D-4254-84DF-254532061504}" destId="{19208B0B-40B5-431F-B8CE-144113B055AB}" srcOrd="1" destOrd="0" presId="urn:microsoft.com/office/officeart/2005/8/layout/list1"/>
    <dgm:cxn modelId="{F3CD2CEF-5165-4652-A91E-0E4F16049268}" type="presOf" srcId="{363F1491-BD4D-4254-84DF-254532061504}" destId="{B6341BA5-824E-4BD6-965D-A3D0F55D5C01}" srcOrd="0" destOrd="0" presId="urn:microsoft.com/office/officeart/2005/8/layout/list1"/>
    <dgm:cxn modelId="{55D218ED-3EAE-414A-8BEE-4F842EF19EFE}" type="presParOf" srcId="{168B4804-C7E5-4EF3-947C-E987F8AA595D}" destId="{4040EDAE-C381-4A3C-AC9C-45BD3A7DBB8C}" srcOrd="0" destOrd="0" presId="urn:microsoft.com/office/officeart/2005/8/layout/list1"/>
    <dgm:cxn modelId="{05C7A3AB-82F9-450C-A8A4-D79523E935DE}" type="presParOf" srcId="{4040EDAE-C381-4A3C-AC9C-45BD3A7DBB8C}" destId="{77C69A0B-E5DA-43B6-8A20-EA637F348C1D}" srcOrd="0" destOrd="0" presId="urn:microsoft.com/office/officeart/2005/8/layout/list1"/>
    <dgm:cxn modelId="{25E3F981-710A-4882-8A48-05B4BBD239F5}" type="presParOf" srcId="{4040EDAE-C381-4A3C-AC9C-45BD3A7DBB8C}" destId="{C68F039E-8889-42DB-B9D8-C34A293CEF82}" srcOrd="1" destOrd="0" presId="urn:microsoft.com/office/officeart/2005/8/layout/list1"/>
    <dgm:cxn modelId="{A2BBF4AE-F295-4B45-B958-9D4BB1266572}" type="presParOf" srcId="{168B4804-C7E5-4EF3-947C-E987F8AA595D}" destId="{F70E1318-AB4B-4422-9F0E-895AB09F7AD4}" srcOrd="1" destOrd="0" presId="urn:microsoft.com/office/officeart/2005/8/layout/list1"/>
    <dgm:cxn modelId="{91F26D33-C334-40DB-9477-88CEE61D2D53}" type="presParOf" srcId="{168B4804-C7E5-4EF3-947C-E987F8AA595D}" destId="{CF927F92-1E85-43C5-93BB-FDD66C9D9444}" srcOrd="2" destOrd="0" presId="urn:microsoft.com/office/officeart/2005/8/layout/list1"/>
    <dgm:cxn modelId="{C08EBE00-C27B-4C36-B5C1-D3EF38DD4010}" type="presParOf" srcId="{168B4804-C7E5-4EF3-947C-E987F8AA595D}" destId="{88366FDD-635A-48BA-9FC8-8AED91AEF061}" srcOrd="3" destOrd="0" presId="urn:microsoft.com/office/officeart/2005/8/layout/list1"/>
    <dgm:cxn modelId="{BE191A78-DE7F-4073-916F-462C7E68213F}" type="presParOf" srcId="{168B4804-C7E5-4EF3-947C-E987F8AA595D}" destId="{452DE13E-46D9-4AEB-A8C2-DDFE48DAC888}" srcOrd="4" destOrd="0" presId="urn:microsoft.com/office/officeart/2005/8/layout/list1"/>
    <dgm:cxn modelId="{2EEBD165-9D02-49F0-8630-FDE704A567C0}" type="presParOf" srcId="{452DE13E-46D9-4AEB-A8C2-DDFE48DAC888}" destId="{905650F8-70E4-4933-AD56-EF1AA35E1275}" srcOrd="0" destOrd="0" presId="urn:microsoft.com/office/officeart/2005/8/layout/list1"/>
    <dgm:cxn modelId="{5A42733E-6D9C-4D24-A2BD-9810B5EF7116}" type="presParOf" srcId="{452DE13E-46D9-4AEB-A8C2-DDFE48DAC888}" destId="{AB805E60-D54F-408D-84F1-739706C9F558}" srcOrd="1" destOrd="0" presId="urn:microsoft.com/office/officeart/2005/8/layout/list1"/>
    <dgm:cxn modelId="{19F6C10F-25DD-429D-8C08-7472DEF5241B}" type="presParOf" srcId="{168B4804-C7E5-4EF3-947C-E987F8AA595D}" destId="{FCF410FB-462B-47D6-BF94-6B727DDD94EC}" srcOrd="5" destOrd="0" presId="urn:microsoft.com/office/officeart/2005/8/layout/list1"/>
    <dgm:cxn modelId="{95EB718F-2FD1-4AD9-96E2-092FD96ECA19}" type="presParOf" srcId="{168B4804-C7E5-4EF3-947C-E987F8AA595D}" destId="{F5D72397-B1DB-4BDB-9839-EDF0708985EA}" srcOrd="6" destOrd="0" presId="urn:microsoft.com/office/officeart/2005/8/layout/list1"/>
    <dgm:cxn modelId="{27687689-34B3-4BE5-865F-EA061C2483AF}" type="presParOf" srcId="{168B4804-C7E5-4EF3-947C-E987F8AA595D}" destId="{4AD2CDFE-2E7B-4625-A6D9-2622E1327F21}" srcOrd="7" destOrd="0" presId="urn:microsoft.com/office/officeart/2005/8/layout/list1"/>
    <dgm:cxn modelId="{77A05054-244F-4939-B610-E335F3523F12}" type="presParOf" srcId="{168B4804-C7E5-4EF3-947C-E987F8AA595D}" destId="{6AD01CBA-0291-4FCA-BB1D-75BB57DE45CE}" srcOrd="8" destOrd="0" presId="urn:microsoft.com/office/officeart/2005/8/layout/list1"/>
    <dgm:cxn modelId="{AF0A8476-3F53-4F8F-980B-3879311F3DEC}" type="presParOf" srcId="{6AD01CBA-0291-4FCA-BB1D-75BB57DE45CE}" destId="{6650D145-DC27-4733-AFA4-91B8E3CACBC7}" srcOrd="0" destOrd="0" presId="urn:microsoft.com/office/officeart/2005/8/layout/list1"/>
    <dgm:cxn modelId="{70C1958F-0E3A-4FE8-983F-4F05EFD57530}" type="presParOf" srcId="{6AD01CBA-0291-4FCA-BB1D-75BB57DE45CE}" destId="{170D3C30-61C9-4D06-9F5F-D0B7D44E9D51}" srcOrd="1" destOrd="0" presId="urn:microsoft.com/office/officeart/2005/8/layout/list1"/>
    <dgm:cxn modelId="{6369A4DD-009D-42F6-9B98-4F011549B258}" type="presParOf" srcId="{168B4804-C7E5-4EF3-947C-E987F8AA595D}" destId="{617E7926-88BA-45B3-8D6F-FC26E2194EDF}" srcOrd="9" destOrd="0" presId="urn:microsoft.com/office/officeart/2005/8/layout/list1"/>
    <dgm:cxn modelId="{795F621A-61A6-49C4-B5E9-47FFE4405A8E}" type="presParOf" srcId="{168B4804-C7E5-4EF3-947C-E987F8AA595D}" destId="{47B5540E-0F74-45EE-AE82-254A8DECC9BC}" srcOrd="10" destOrd="0" presId="urn:microsoft.com/office/officeart/2005/8/layout/list1"/>
    <dgm:cxn modelId="{FB0BF01D-D26A-4C8B-833E-3CED34688B4D}" type="presParOf" srcId="{168B4804-C7E5-4EF3-947C-E987F8AA595D}" destId="{7A83883A-7634-4D66-ABAC-86705CAE51AE}" srcOrd="11" destOrd="0" presId="urn:microsoft.com/office/officeart/2005/8/layout/list1"/>
    <dgm:cxn modelId="{A95C72CB-9537-4F02-A01D-A7F816389D86}" type="presParOf" srcId="{168B4804-C7E5-4EF3-947C-E987F8AA595D}" destId="{8E3564DB-169A-40A5-A465-EA1C4AD1FD9F}" srcOrd="12" destOrd="0" presId="urn:microsoft.com/office/officeart/2005/8/layout/list1"/>
    <dgm:cxn modelId="{039269C9-ED92-4875-8BA5-C2E91135D3A9}" type="presParOf" srcId="{8E3564DB-169A-40A5-A465-EA1C4AD1FD9F}" destId="{AE483B60-E79B-4D33-8531-6FD3BBD3B9A0}" srcOrd="0" destOrd="0" presId="urn:microsoft.com/office/officeart/2005/8/layout/list1"/>
    <dgm:cxn modelId="{123BAB87-CB22-4B45-8457-4532EA09037A}" type="presParOf" srcId="{8E3564DB-169A-40A5-A465-EA1C4AD1FD9F}" destId="{C280F92B-914C-4B3D-B984-F51C1E01A1DC}" srcOrd="1" destOrd="0" presId="urn:microsoft.com/office/officeart/2005/8/layout/list1"/>
    <dgm:cxn modelId="{E696F8E8-FFE4-40B6-A20C-5DA6DC93FA69}" type="presParOf" srcId="{168B4804-C7E5-4EF3-947C-E987F8AA595D}" destId="{C57CA718-D392-4067-9EF8-8AF6A6A59B65}" srcOrd="13" destOrd="0" presId="urn:microsoft.com/office/officeart/2005/8/layout/list1"/>
    <dgm:cxn modelId="{C11CE546-FE79-49FC-9AEF-7067AE7C0417}" type="presParOf" srcId="{168B4804-C7E5-4EF3-947C-E987F8AA595D}" destId="{46C32C32-3F3F-4784-9195-6082E17D0048}" srcOrd="14" destOrd="0" presId="urn:microsoft.com/office/officeart/2005/8/layout/list1"/>
    <dgm:cxn modelId="{8CDAECF5-496C-43EC-9A6A-12B8F1708C0E}" type="presParOf" srcId="{168B4804-C7E5-4EF3-947C-E987F8AA595D}" destId="{9132F9EE-4429-4EA5-80B7-BE00AF05D0C5}" srcOrd="15" destOrd="0" presId="urn:microsoft.com/office/officeart/2005/8/layout/list1"/>
    <dgm:cxn modelId="{65F4AC1A-010E-427B-89D9-1E0C73147C40}" type="presParOf" srcId="{168B4804-C7E5-4EF3-947C-E987F8AA595D}" destId="{555EB488-0121-4182-9B39-F8149C635AE2}" srcOrd="16" destOrd="0" presId="urn:microsoft.com/office/officeart/2005/8/layout/list1"/>
    <dgm:cxn modelId="{EEC95C92-0CB0-4F3C-A90C-92716EAF7FBA}" type="presParOf" srcId="{555EB488-0121-4182-9B39-F8149C635AE2}" destId="{16D93AAB-CF81-4C62-97BA-330673274C2C}" srcOrd="0" destOrd="0" presId="urn:microsoft.com/office/officeart/2005/8/layout/list1"/>
    <dgm:cxn modelId="{767B9CC8-4D77-4AA2-A6D3-0B3A7FBC016F}" type="presParOf" srcId="{555EB488-0121-4182-9B39-F8149C635AE2}" destId="{76C5B0E4-B4F7-4273-911C-23D1DAA13984}" srcOrd="1" destOrd="0" presId="urn:microsoft.com/office/officeart/2005/8/layout/list1"/>
    <dgm:cxn modelId="{870E793D-8A68-49ED-82CF-58FE06DE8D60}" type="presParOf" srcId="{168B4804-C7E5-4EF3-947C-E987F8AA595D}" destId="{258A3ACD-3DDC-4EC0-BD77-939CC627FDE2}" srcOrd="17" destOrd="0" presId="urn:microsoft.com/office/officeart/2005/8/layout/list1"/>
    <dgm:cxn modelId="{918DB9D8-9D2E-4A64-8982-39D81CAD1F2A}" type="presParOf" srcId="{168B4804-C7E5-4EF3-947C-E987F8AA595D}" destId="{A80443BB-7CEA-486C-A532-BAD38E9FDBFB}" srcOrd="18" destOrd="0" presId="urn:microsoft.com/office/officeart/2005/8/layout/list1"/>
    <dgm:cxn modelId="{6F6ABC98-6D36-44DD-BFA7-8B4C4E301764}" type="presParOf" srcId="{168B4804-C7E5-4EF3-947C-E987F8AA595D}" destId="{C3E9B485-4A38-4778-A045-D0EDD7B22190}" srcOrd="19" destOrd="0" presId="urn:microsoft.com/office/officeart/2005/8/layout/list1"/>
    <dgm:cxn modelId="{13898611-A46F-42CC-A41B-4D1C4A8B1361}" type="presParOf" srcId="{168B4804-C7E5-4EF3-947C-E987F8AA595D}" destId="{F00940BE-5E1E-4954-A28C-03F66C8692AF}" srcOrd="20" destOrd="0" presId="urn:microsoft.com/office/officeart/2005/8/layout/list1"/>
    <dgm:cxn modelId="{CBB70AF5-C93C-4441-9F6F-25E4BEDCDE09}" type="presParOf" srcId="{F00940BE-5E1E-4954-A28C-03F66C8692AF}" destId="{B6341BA5-824E-4BD6-965D-A3D0F55D5C01}" srcOrd="0" destOrd="0" presId="urn:microsoft.com/office/officeart/2005/8/layout/list1"/>
    <dgm:cxn modelId="{C05C9788-9F73-46E6-BE79-EC2EDE5BB77A}" type="presParOf" srcId="{F00940BE-5E1E-4954-A28C-03F66C8692AF}" destId="{19208B0B-40B5-431F-B8CE-144113B055AB}" srcOrd="1" destOrd="0" presId="urn:microsoft.com/office/officeart/2005/8/layout/list1"/>
    <dgm:cxn modelId="{CC31D3F2-04B6-41A5-BD1F-D18B690ACA87}" type="presParOf" srcId="{168B4804-C7E5-4EF3-947C-E987F8AA595D}" destId="{E76C257C-1E12-4A8F-8C2F-75F5FE78A258}" srcOrd="21" destOrd="0" presId="urn:microsoft.com/office/officeart/2005/8/layout/list1"/>
    <dgm:cxn modelId="{39E074C7-0CF1-40B4-AD27-B5831FC3FD53}" type="presParOf" srcId="{168B4804-C7E5-4EF3-947C-E987F8AA595D}" destId="{83F1219D-F4F3-47F1-97E0-54B06FC1D3AC}" srcOrd="22" destOrd="0" presId="urn:microsoft.com/office/officeart/2005/8/layout/list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259CA95-46DD-4227-AE93-F3F8D3408D65}" type="doc">
      <dgm:prSet loTypeId="urn:microsoft.com/office/officeart/2005/8/layout/radial6" loCatId="cycle" qsTypeId="urn:microsoft.com/office/officeart/2005/8/quickstyle/3d2" qsCatId="3D" csTypeId="urn:microsoft.com/office/officeart/2005/8/colors/accent3_1" csCatId="accent3" phldr="1"/>
      <dgm:spPr/>
      <dgm:t>
        <a:bodyPr/>
        <a:lstStyle/>
        <a:p>
          <a:endParaRPr lang="ru-RU"/>
        </a:p>
      </dgm:t>
    </dgm:pt>
    <dgm:pt modelId="{D62B1F2C-DDF1-4227-8475-2B5AE9809B04}">
      <dgm:prSet phldrT="[Text]" custT="1"/>
      <dgm:spPr>
        <a:ln>
          <a:solidFill>
            <a:srgbClr val="FF5050"/>
          </a:solidFill>
        </a:ln>
      </dgm:spPr>
      <dgm:t>
        <a:bodyPr/>
        <a:lstStyle/>
        <a:p>
          <a:r>
            <a:rPr lang="ru-RU" sz="2000" b="1" dirty="0" smtClean="0">
              <a:latin typeface="Constantia" pitchFamily="18" charset="0"/>
            </a:rPr>
            <a:t>Информация за услугите по заетостта</a:t>
          </a:r>
          <a:endParaRPr lang="ru-RU" sz="2000" b="1" dirty="0">
            <a:latin typeface="Constantia" pitchFamily="18" charset="0"/>
          </a:endParaRPr>
        </a:p>
      </dgm:t>
    </dgm:pt>
    <dgm:pt modelId="{2930C3F2-90CF-4F68-8E9F-A889321A6E3C}" type="parTrans" cxnId="{CD55D79F-721C-4D26-A6E7-9959C063F99B}">
      <dgm:prSet/>
      <dgm:spPr/>
      <dgm:t>
        <a:bodyPr/>
        <a:lstStyle/>
        <a:p>
          <a:endParaRPr lang="ru-RU"/>
        </a:p>
      </dgm:t>
    </dgm:pt>
    <dgm:pt modelId="{B2022B52-CEE3-4DDB-9165-F1374375FAA7}" type="sibTrans" cxnId="{CD55D79F-721C-4D26-A6E7-9959C063F99B}">
      <dgm:prSet/>
      <dgm:spPr/>
      <dgm:t>
        <a:bodyPr/>
        <a:lstStyle/>
        <a:p>
          <a:endParaRPr lang="ru-RU"/>
        </a:p>
      </dgm:t>
    </dgm:pt>
    <dgm:pt modelId="{3DCD467F-583B-4713-90B3-905E01B03A33}">
      <dgm:prSet phldrT="[Text]" custT="1"/>
      <dgm:spPr>
        <a:ln>
          <a:solidFill>
            <a:srgbClr val="FF0000"/>
          </a:solidFill>
        </a:ln>
      </dgm:spPr>
      <dgm:t>
        <a:bodyPr/>
        <a:lstStyle/>
        <a:p>
          <a:r>
            <a:rPr lang="bg-BG" sz="1800" b="1" dirty="0" smtClean="0">
              <a:effectLst/>
              <a:latin typeface="Constantia" pitchFamily="18" charset="0"/>
            </a:rPr>
            <a:t>Арабски</a:t>
          </a:r>
          <a:endParaRPr lang="ru-RU" sz="1800" b="1" dirty="0">
            <a:effectLst/>
            <a:latin typeface="Constantia" pitchFamily="18" charset="0"/>
          </a:endParaRPr>
        </a:p>
      </dgm:t>
    </dgm:pt>
    <dgm:pt modelId="{3FBC6631-9542-4BB2-B1E0-D9EF5AB01F31}" type="parTrans" cxnId="{AAD52D28-23A3-4431-AF95-61EC9BE662FB}">
      <dgm:prSet/>
      <dgm:spPr/>
      <dgm:t>
        <a:bodyPr/>
        <a:lstStyle/>
        <a:p>
          <a:endParaRPr lang="ru-RU"/>
        </a:p>
      </dgm:t>
    </dgm:pt>
    <dgm:pt modelId="{7ADB9BD6-7EEE-4507-B3D9-3A7670C04C87}" type="sibTrans" cxnId="{AAD52D28-23A3-4431-AF95-61EC9BE662FB}">
      <dgm:prSet/>
      <dgm:spPr>
        <a:solidFill>
          <a:schemeClr val="bg1"/>
        </a:solidFill>
        <a:ln>
          <a:solidFill>
            <a:srgbClr val="FF5050"/>
          </a:solidFill>
        </a:ln>
      </dgm:spPr>
      <dgm:t>
        <a:bodyPr/>
        <a:lstStyle/>
        <a:p>
          <a:endParaRPr lang="ru-RU"/>
        </a:p>
      </dgm:t>
    </dgm:pt>
    <dgm:pt modelId="{E9772225-90D9-4A66-937D-44E25594A7CF}">
      <dgm:prSet phldrT="[Text]" custT="1"/>
      <dgm:spPr>
        <a:ln>
          <a:solidFill>
            <a:srgbClr val="FF0000"/>
          </a:solidFill>
        </a:ln>
      </dgm:spPr>
      <dgm:t>
        <a:bodyPr/>
        <a:lstStyle/>
        <a:p>
          <a:r>
            <a:rPr lang="bg-BG" sz="1800" b="1" dirty="0" smtClean="0">
              <a:effectLst/>
              <a:latin typeface="Constantia" pitchFamily="18" charset="0"/>
            </a:rPr>
            <a:t>Английски</a:t>
          </a:r>
          <a:endParaRPr lang="ru-RU" sz="1800" b="1" dirty="0">
            <a:effectLst/>
            <a:latin typeface="Constantia" pitchFamily="18" charset="0"/>
          </a:endParaRPr>
        </a:p>
      </dgm:t>
    </dgm:pt>
    <dgm:pt modelId="{94D92477-A856-46FF-A5C5-D82D1B2AB08C}" type="parTrans" cxnId="{AEC40C8B-98E2-49DB-B3BB-89F5FF0FB569}">
      <dgm:prSet/>
      <dgm:spPr/>
      <dgm:t>
        <a:bodyPr/>
        <a:lstStyle/>
        <a:p>
          <a:endParaRPr lang="ru-RU"/>
        </a:p>
      </dgm:t>
    </dgm:pt>
    <dgm:pt modelId="{254ADA93-7C20-4299-AFF7-F1773F74D556}" type="sibTrans" cxnId="{AEC40C8B-98E2-49DB-B3BB-89F5FF0FB569}">
      <dgm:prSet/>
      <dgm:spPr>
        <a:solidFill>
          <a:schemeClr val="bg1"/>
        </a:solidFill>
        <a:ln>
          <a:solidFill>
            <a:srgbClr val="FF5050"/>
          </a:solidFill>
        </a:ln>
      </dgm:spPr>
      <dgm:t>
        <a:bodyPr/>
        <a:lstStyle/>
        <a:p>
          <a:endParaRPr lang="ru-RU"/>
        </a:p>
      </dgm:t>
    </dgm:pt>
    <dgm:pt modelId="{B6CFB8FA-8251-4725-ACBF-C0733C39BFD4}">
      <dgm:prSet phldrT="[Text]" custT="1"/>
      <dgm:spPr>
        <a:ln>
          <a:solidFill>
            <a:srgbClr val="FF0000"/>
          </a:solidFill>
        </a:ln>
      </dgm:spPr>
      <dgm:t>
        <a:bodyPr/>
        <a:lstStyle/>
        <a:p>
          <a:r>
            <a:rPr lang="ru-RU" sz="1600" b="1" dirty="0" smtClean="0">
              <a:effectLst/>
              <a:latin typeface="Constantia" pitchFamily="18" charset="0"/>
            </a:rPr>
            <a:t>Териториални поделения на ДАБ</a:t>
          </a:r>
          <a:endParaRPr lang="ru-RU" sz="1600" b="1" dirty="0">
            <a:effectLst/>
            <a:latin typeface="Constantia" pitchFamily="18" charset="0"/>
          </a:endParaRPr>
        </a:p>
      </dgm:t>
    </dgm:pt>
    <dgm:pt modelId="{1C038419-87D2-4ACB-9317-6C9A1E51EE02}" type="parTrans" cxnId="{7D06697F-3C25-4070-97C3-A6B2087757D7}">
      <dgm:prSet/>
      <dgm:spPr/>
      <dgm:t>
        <a:bodyPr/>
        <a:lstStyle/>
        <a:p>
          <a:endParaRPr lang="ru-RU"/>
        </a:p>
      </dgm:t>
    </dgm:pt>
    <dgm:pt modelId="{B0E68FF3-2753-4216-85E7-61EB12DC7DAC}" type="sibTrans" cxnId="{7D06697F-3C25-4070-97C3-A6B2087757D7}">
      <dgm:prSet/>
      <dgm:spPr>
        <a:solidFill>
          <a:schemeClr val="bg1"/>
        </a:solidFill>
        <a:ln>
          <a:solidFill>
            <a:srgbClr val="FF5050"/>
          </a:solidFill>
        </a:ln>
      </dgm:spPr>
      <dgm:t>
        <a:bodyPr/>
        <a:lstStyle/>
        <a:p>
          <a:endParaRPr lang="ru-RU"/>
        </a:p>
      </dgm:t>
    </dgm:pt>
    <dgm:pt modelId="{A61A7909-D38E-4B93-A497-E115AB7696A9}">
      <dgm:prSet phldrT="[Text]" custT="1"/>
      <dgm:spPr>
        <a:ln>
          <a:solidFill>
            <a:srgbClr val="FF5050"/>
          </a:solidFill>
        </a:ln>
      </dgm:spPr>
      <dgm:t>
        <a:bodyPr/>
        <a:lstStyle/>
        <a:p>
          <a:r>
            <a:rPr lang="bg-BG" sz="1800" b="1" dirty="0" smtClean="0">
              <a:effectLst/>
              <a:latin typeface="Constantia" pitchFamily="18" charset="0"/>
            </a:rPr>
            <a:t>Френски</a:t>
          </a:r>
          <a:endParaRPr lang="ru-RU" sz="1800" b="1" dirty="0">
            <a:effectLst/>
            <a:latin typeface="Constantia" pitchFamily="18" charset="0"/>
          </a:endParaRPr>
        </a:p>
      </dgm:t>
    </dgm:pt>
    <dgm:pt modelId="{C8DF520A-C0A4-4D50-9D35-DE554279773B}" type="parTrans" cxnId="{B10F6257-506B-4275-B9D9-61AA167706F8}">
      <dgm:prSet/>
      <dgm:spPr/>
      <dgm:t>
        <a:bodyPr/>
        <a:lstStyle/>
        <a:p>
          <a:endParaRPr lang="ru-RU"/>
        </a:p>
      </dgm:t>
    </dgm:pt>
    <dgm:pt modelId="{28A7E9A8-EE2E-438D-8F43-C8C599317428}" type="sibTrans" cxnId="{B10F6257-506B-4275-B9D9-61AA167706F8}">
      <dgm:prSet/>
      <dgm:spPr>
        <a:solidFill>
          <a:schemeClr val="bg1"/>
        </a:solidFill>
        <a:ln>
          <a:solidFill>
            <a:srgbClr val="FF5050"/>
          </a:solidFill>
        </a:ln>
      </dgm:spPr>
      <dgm:t>
        <a:bodyPr/>
        <a:lstStyle/>
        <a:p>
          <a:endParaRPr lang="ru-RU"/>
        </a:p>
      </dgm:t>
    </dgm:pt>
    <dgm:pt modelId="{527EBE83-F253-49BC-B81C-B029BB117697}">
      <dgm:prSet phldrT="[Text]" custT="1"/>
      <dgm:spPr>
        <a:ln>
          <a:solidFill>
            <a:srgbClr val="FF0000"/>
          </a:solidFill>
        </a:ln>
      </dgm:spPr>
      <dgm:t>
        <a:bodyPr/>
        <a:lstStyle/>
        <a:p>
          <a:r>
            <a:rPr lang="bg-BG" sz="1800" b="1" dirty="0" smtClean="0">
              <a:effectLst/>
              <a:latin typeface="Constantia" pitchFamily="18" charset="0"/>
            </a:rPr>
            <a:t>ДАБ</a:t>
          </a:r>
          <a:endParaRPr lang="ru-RU" sz="1800" b="1" dirty="0">
            <a:effectLst/>
            <a:latin typeface="Constantia" pitchFamily="18" charset="0"/>
          </a:endParaRPr>
        </a:p>
      </dgm:t>
    </dgm:pt>
    <dgm:pt modelId="{E3EAECCB-80CC-4DB0-BA7B-6FCFA6A792A7}" type="parTrans" cxnId="{98C9EBA3-750A-48B8-90EE-69440C42987B}">
      <dgm:prSet/>
      <dgm:spPr/>
      <dgm:t>
        <a:bodyPr/>
        <a:lstStyle/>
        <a:p>
          <a:endParaRPr lang="ru-RU"/>
        </a:p>
      </dgm:t>
    </dgm:pt>
    <dgm:pt modelId="{A82A644D-C4A5-497D-8266-165A3EF65117}" type="sibTrans" cxnId="{98C9EBA3-750A-48B8-90EE-69440C42987B}">
      <dgm:prSet/>
      <dgm:spPr>
        <a:solidFill>
          <a:schemeClr val="bg1"/>
        </a:solidFill>
        <a:ln>
          <a:solidFill>
            <a:srgbClr val="FF5050"/>
          </a:solidFill>
        </a:ln>
      </dgm:spPr>
      <dgm:t>
        <a:bodyPr/>
        <a:lstStyle/>
        <a:p>
          <a:endParaRPr lang="ru-RU"/>
        </a:p>
      </dgm:t>
    </dgm:pt>
    <dgm:pt modelId="{FAECEABE-69B0-47D6-9112-06DC781DCAFF}" type="pres">
      <dgm:prSet presAssocID="{9259CA95-46DD-4227-AE93-F3F8D3408D65}" presName="Name0" presStyleCnt="0">
        <dgm:presLayoutVars>
          <dgm:chMax val="1"/>
          <dgm:dir/>
          <dgm:animLvl val="ctr"/>
          <dgm:resizeHandles val="exact"/>
        </dgm:presLayoutVars>
      </dgm:prSet>
      <dgm:spPr/>
      <dgm:t>
        <a:bodyPr/>
        <a:lstStyle/>
        <a:p>
          <a:endParaRPr lang="en-US"/>
        </a:p>
      </dgm:t>
    </dgm:pt>
    <dgm:pt modelId="{9603E83B-1291-478F-9C38-43CB40C80218}" type="pres">
      <dgm:prSet presAssocID="{D62B1F2C-DDF1-4227-8475-2B5AE9809B04}" presName="centerShape" presStyleLbl="node0" presStyleIdx="0" presStyleCnt="1" custScaleX="137169"/>
      <dgm:spPr/>
      <dgm:t>
        <a:bodyPr/>
        <a:lstStyle/>
        <a:p>
          <a:endParaRPr lang="en-US"/>
        </a:p>
      </dgm:t>
    </dgm:pt>
    <dgm:pt modelId="{FAF0ABDF-821D-48E3-91BC-E0497DA66224}" type="pres">
      <dgm:prSet presAssocID="{3DCD467F-583B-4713-90B3-905E01B03A33}" presName="node" presStyleLbl="node1" presStyleIdx="0" presStyleCnt="5" custScaleX="138304">
        <dgm:presLayoutVars>
          <dgm:bulletEnabled val="1"/>
        </dgm:presLayoutVars>
      </dgm:prSet>
      <dgm:spPr/>
      <dgm:t>
        <a:bodyPr/>
        <a:lstStyle/>
        <a:p>
          <a:endParaRPr lang="en-US"/>
        </a:p>
      </dgm:t>
    </dgm:pt>
    <dgm:pt modelId="{3240B693-5A44-40FB-B5CC-656EF0678F03}" type="pres">
      <dgm:prSet presAssocID="{3DCD467F-583B-4713-90B3-905E01B03A33}" presName="dummy" presStyleCnt="0"/>
      <dgm:spPr/>
      <dgm:t>
        <a:bodyPr/>
        <a:lstStyle/>
        <a:p>
          <a:endParaRPr lang="en-US"/>
        </a:p>
      </dgm:t>
    </dgm:pt>
    <dgm:pt modelId="{CA0F3355-01D4-4D5D-9B14-57CDAA05EFDA}" type="pres">
      <dgm:prSet presAssocID="{7ADB9BD6-7EEE-4507-B3D9-3A7670C04C87}" presName="sibTrans" presStyleLbl="sibTrans2D1" presStyleIdx="0" presStyleCnt="5"/>
      <dgm:spPr/>
      <dgm:t>
        <a:bodyPr/>
        <a:lstStyle/>
        <a:p>
          <a:endParaRPr lang="en-US"/>
        </a:p>
      </dgm:t>
    </dgm:pt>
    <dgm:pt modelId="{62877617-3F46-4A38-8329-87C9809CD489}" type="pres">
      <dgm:prSet presAssocID="{E9772225-90D9-4A66-937D-44E25594A7CF}" presName="node" presStyleLbl="node1" presStyleIdx="1" presStyleCnt="5" custScaleX="150493">
        <dgm:presLayoutVars>
          <dgm:bulletEnabled val="1"/>
        </dgm:presLayoutVars>
      </dgm:prSet>
      <dgm:spPr/>
      <dgm:t>
        <a:bodyPr/>
        <a:lstStyle/>
        <a:p>
          <a:endParaRPr lang="en-US"/>
        </a:p>
      </dgm:t>
    </dgm:pt>
    <dgm:pt modelId="{67398179-7B30-4256-84B1-D6D95431966E}" type="pres">
      <dgm:prSet presAssocID="{E9772225-90D9-4A66-937D-44E25594A7CF}" presName="dummy" presStyleCnt="0"/>
      <dgm:spPr/>
      <dgm:t>
        <a:bodyPr/>
        <a:lstStyle/>
        <a:p>
          <a:endParaRPr lang="en-US"/>
        </a:p>
      </dgm:t>
    </dgm:pt>
    <dgm:pt modelId="{44049246-CD97-4D2D-9E8F-77FBC6085455}" type="pres">
      <dgm:prSet presAssocID="{254ADA93-7C20-4299-AFF7-F1773F74D556}" presName="sibTrans" presStyleLbl="sibTrans2D1" presStyleIdx="1" presStyleCnt="5"/>
      <dgm:spPr/>
      <dgm:t>
        <a:bodyPr/>
        <a:lstStyle/>
        <a:p>
          <a:endParaRPr lang="en-US"/>
        </a:p>
      </dgm:t>
    </dgm:pt>
    <dgm:pt modelId="{A30C2379-B8E6-47A7-8446-8EE56559C873}" type="pres">
      <dgm:prSet presAssocID="{B6CFB8FA-8251-4725-ACBF-C0733C39BFD4}" presName="node" presStyleLbl="node1" presStyleIdx="2" presStyleCnt="5" custScaleX="187594">
        <dgm:presLayoutVars>
          <dgm:bulletEnabled val="1"/>
        </dgm:presLayoutVars>
      </dgm:prSet>
      <dgm:spPr/>
      <dgm:t>
        <a:bodyPr/>
        <a:lstStyle/>
        <a:p>
          <a:endParaRPr lang="en-US"/>
        </a:p>
      </dgm:t>
    </dgm:pt>
    <dgm:pt modelId="{7EE60C51-7862-420C-9E85-434BE9F89269}" type="pres">
      <dgm:prSet presAssocID="{B6CFB8FA-8251-4725-ACBF-C0733C39BFD4}" presName="dummy" presStyleCnt="0"/>
      <dgm:spPr/>
      <dgm:t>
        <a:bodyPr/>
        <a:lstStyle/>
        <a:p>
          <a:endParaRPr lang="en-US"/>
        </a:p>
      </dgm:t>
    </dgm:pt>
    <dgm:pt modelId="{9C6FAD68-C3C5-4605-8C45-107ACD0BA6FB}" type="pres">
      <dgm:prSet presAssocID="{B0E68FF3-2753-4216-85E7-61EB12DC7DAC}" presName="sibTrans" presStyleLbl="sibTrans2D1" presStyleIdx="2" presStyleCnt="5"/>
      <dgm:spPr/>
      <dgm:t>
        <a:bodyPr/>
        <a:lstStyle/>
        <a:p>
          <a:endParaRPr lang="en-US"/>
        </a:p>
      </dgm:t>
    </dgm:pt>
    <dgm:pt modelId="{A72D9871-EBAE-4DBC-8D45-7EC6E6B394ED}" type="pres">
      <dgm:prSet presAssocID="{527EBE83-F253-49BC-B81C-B029BB117697}" presName="node" presStyleLbl="node1" presStyleIdx="3" presStyleCnt="5">
        <dgm:presLayoutVars>
          <dgm:bulletEnabled val="1"/>
        </dgm:presLayoutVars>
      </dgm:prSet>
      <dgm:spPr/>
      <dgm:t>
        <a:bodyPr/>
        <a:lstStyle/>
        <a:p>
          <a:endParaRPr lang="en-US"/>
        </a:p>
      </dgm:t>
    </dgm:pt>
    <dgm:pt modelId="{2653BFE7-D91A-416F-A3BF-68929C6F2A30}" type="pres">
      <dgm:prSet presAssocID="{527EBE83-F253-49BC-B81C-B029BB117697}" presName="dummy" presStyleCnt="0"/>
      <dgm:spPr/>
      <dgm:t>
        <a:bodyPr/>
        <a:lstStyle/>
        <a:p>
          <a:endParaRPr lang="en-US"/>
        </a:p>
      </dgm:t>
    </dgm:pt>
    <dgm:pt modelId="{CD0337FD-9B32-4B5D-BF8B-02BF5A9A8551}" type="pres">
      <dgm:prSet presAssocID="{A82A644D-C4A5-497D-8266-165A3EF65117}" presName="sibTrans" presStyleLbl="sibTrans2D1" presStyleIdx="3" presStyleCnt="5"/>
      <dgm:spPr/>
      <dgm:t>
        <a:bodyPr/>
        <a:lstStyle/>
        <a:p>
          <a:endParaRPr lang="en-US"/>
        </a:p>
      </dgm:t>
    </dgm:pt>
    <dgm:pt modelId="{9A908C32-B076-4504-BF51-BCF013906FA0}" type="pres">
      <dgm:prSet presAssocID="{A61A7909-D38E-4B93-A497-E115AB7696A9}" presName="node" presStyleLbl="node1" presStyleIdx="4" presStyleCnt="5" custScaleX="130899">
        <dgm:presLayoutVars>
          <dgm:bulletEnabled val="1"/>
        </dgm:presLayoutVars>
      </dgm:prSet>
      <dgm:spPr/>
      <dgm:t>
        <a:bodyPr/>
        <a:lstStyle/>
        <a:p>
          <a:endParaRPr lang="en-US"/>
        </a:p>
      </dgm:t>
    </dgm:pt>
    <dgm:pt modelId="{EEBC5E06-DFC6-4C82-9937-49BF6F9BC639}" type="pres">
      <dgm:prSet presAssocID="{A61A7909-D38E-4B93-A497-E115AB7696A9}" presName="dummy" presStyleCnt="0"/>
      <dgm:spPr/>
      <dgm:t>
        <a:bodyPr/>
        <a:lstStyle/>
        <a:p>
          <a:endParaRPr lang="en-US"/>
        </a:p>
      </dgm:t>
    </dgm:pt>
    <dgm:pt modelId="{F36BD458-2616-4C7D-99FA-D23AAC32CB2B}" type="pres">
      <dgm:prSet presAssocID="{28A7E9A8-EE2E-438D-8F43-C8C599317428}" presName="sibTrans" presStyleLbl="sibTrans2D1" presStyleIdx="4" presStyleCnt="5"/>
      <dgm:spPr/>
      <dgm:t>
        <a:bodyPr/>
        <a:lstStyle/>
        <a:p>
          <a:endParaRPr lang="en-US"/>
        </a:p>
      </dgm:t>
    </dgm:pt>
  </dgm:ptLst>
  <dgm:cxnLst>
    <dgm:cxn modelId="{F972F368-989F-45B0-9DD8-74C5AAA25F1F}" type="presOf" srcId="{D62B1F2C-DDF1-4227-8475-2B5AE9809B04}" destId="{9603E83B-1291-478F-9C38-43CB40C80218}" srcOrd="0" destOrd="0" presId="urn:microsoft.com/office/officeart/2005/8/layout/radial6"/>
    <dgm:cxn modelId="{DB363432-CBD5-444B-8C4B-33B89BE077DC}" type="presOf" srcId="{E9772225-90D9-4A66-937D-44E25594A7CF}" destId="{62877617-3F46-4A38-8329-87C9809CD489}" srcOrd="0" destOrd="0" presId="urn:microsoft.com/office/officeart/2005/8/layout/radial6"/>
    <dgm:cxn modelId="{7D06697F-3C25-4070-97C3-A6B2087757D7}" srcId="{D62B1F2C-DDF1-4227-8475-2B5AE9809B04}" destId="{B6CFB8FA-8251-4725-ACBF-C0733C39BFD4}" srcOrd="2" destOrd="0" parTransId="{1C038419-87D2-4ACB-9317-6C9A1E51EE02}" sibTransId="{B0E68FF3-2753-4216-85E7-61EB12DC7DAC}"/>
    <dgm:cxn modelId="{F2CEE93A-6160-4F6C-8D2A-A06607DE12C8}" type="presOf" srcId="{A82A644D-C4A5-497D-8266-165A3EF65117}" destId="{CD0337FD-9B32-4B5D-BF8B-02BF5A9A8551}" srcOrd="0" destOrd="0" presId="urn:microsoft.com/office/officeart/2005/8/layout/radial6"/>
    <dgm:cxn modelId="{6B4D03C8-B7A4-48AB-A219-3E8E068E4468}" type="presOf" srcId="{9259CA95-46DD-4227-AE93-F3F8D3408D65}" destId="{FAECEABE-69B0-47D6-9112-06DC781DCAFF}" srcOrd="0" destOrd="0" presId="urn:microsoft.com/office/officeart/2005/8/layout/radial6"/>
    <dgm:cxn modelId="{AEC40C8B-98E2-49DB-B3BB-89F5FF0FB569}" srcId="{D62B1F2C-DDF1-4227-8475-2B5AE9809B04}" destId="{E9772225-90D9-4A66-937D-44E25594A7CF}" srcOrd="1" destOrd="0" parTransId="{94D92477-A856-46FF-A5C5-D82D1B2AB08C}" sibTransId="{254ADA93-7C20-4299-AFF7-F1773F74D556}"/>
    <dgm:cxn modelId="{CF0358EA-2A73-4753-B2A0-D123A753E9CC}" type="presOf" srcId="{A61A7909-D38E-4B93-A497-E115AB7696A9}" destId="{9A908C32-B076-4504-BF51-BCF013906FA0}" srcOrd="0" destOrd="0" presId="urn:microsoft.com/office/officeart/2005/8/layout/radial6"/>
    <dgm:cxn modelId="{3CE98327-46CF-4B72-AE82-E588E2C5117B}" type="presOf" srcId="{7ADB9BD6-7EEE-4507-B3D9-3A7670C04C87}" destId="{CA0F3355-01D4-4D5D-9B14-57CDAA05EFDA}" srcOrd="0" destOrd="0" presId="urn:microsoft.com/office/officeart/2005/8/layout/radial6"/>
    <dgm:cxn modelId="{A9A26243-DC93-485B-A73F-EBDB8D162CDD}" type="presOf" srcId="{3DCD467F-583B-4713-90B3-905E01B03A33}" destId="{FAF0ABDF-821D-48E3-91BC-E0497DA66224}" srcOrd="0" destOrd="0" presId="urn:microsoft.com/office/officeart/2005/8/layout/radial6"/>
    <dgm:cxn modelId="{CD55D79F-721C-4D26-A6E7-9959C063F99B}" srcId="{9259CA95-46DD-4227-AE93-F3F8D3408D65}" destId="{D62B1F2C-DDF1-4227-8475-2B5AE9809B04}" srcOrd="0" destOrd="0" parTransId="{2930C3F2-90CF-4F68-8E9F-A889321A6E3C}" sibTransId="{B2022B52-CEE3-4DDB-9165-F1374375FAA7}"/>
    <dgm:cxn modelId="{B10F6257-506B-4275-B9D9-61AA167706F8}" srcId="{D62B1F2C-DDF1-4227-8475-2B5AE9809B04}" destId="{A61A7909-D38E-4B93-A497-E115AB7696A9}" srcOrd="4" destOrd="0" parTransId="{C8DF520A-C0A4-4D50-9D35-DE554279773B}" sibTransId="{28A7E9A8-EE2E-438D-8F43-C8C599317428}"/>
    <dgm:cxn modelId="{F555E42F-1ABA-4B21-9815-3ACB851DC1A1}" type="presOf" srcId="{254ADA93-7C20-4299-AFF7-F1773F74D556}" destId="{44049246-CD97-4D2D-9E8F-77FBC6085455}" srcOrd="0" destOrd="0" presId="urn:microsoft.com/office/officeart/2005/8/layout/radial6"/>
    <dgm:cxn modelId="{911285F0-4322-4423-9F61-89E6857DA46A}" type="presOf" srcId="{28A7E9A8-EE2E-438D-8F43-C8C599317428}" destId="{F36BD458-2616-4C7D-99FA-D23AAC32CB2B}" srcOrd="0" destOrd="0" presId="urn:microsoft.com/office/officeart/2005/8/layout/radial6"/>
    <dgm:cxn modelId="{E97279B0-F903-421B-8578-80B554E6F64A}" type="presOf" srcId="{B6CFB8FA-8251-4725-ACBF-C0733C39BFD4}" destId="{A30C2379-B8E6-47A7-8446-8EE56559C873}" srcOrd="0" destOrd="0" presId="urn:microsoft.com/office/officeart/2005/8/layout/radial6"/>
    <dgm:cxn modelId="{36E4692A-DD57-4AF3-A66B-16CB0D91FA29}" type="presOf" srcId="{B0E68FF3-2753-4216-85E7-61EB12DC7DAC}" destId="{9C6FAD68-C3C5-4605-8C45-107ACD0BA6FB}" srcOrd="0" destOrd="0" presId="urn:microsoft.com/office/officeart/2005/8/layout/radial6"/>
    <dgm:cxn modelId="{AAD52D28-23A3-4431-AF95-61EC9BE662FB}" srcId="{D62B1F2C-DDF1-4227-8475-2B5AE9809B04}" destId="{3DCD467F-583B-4713-90B3-905E01B03A33}" srcOrd="0" destOrd="0" parTransId="{3FBC6631-9542-4BB2-B1E0-D9EF5AB01F31}" sibTransId="{7ADB9BD6-7EEE-4507-B3D9-3A7670C04C87}"/>
    <dgm:cxn modelId="{98C9EBA3-750A-48B8-90EE-69440C42987B}" srcId="{D62B1F2C-DDF1-4227-8475-2B5AE9809B04}" destId="{527EBE83-F253-49BC-B81C-B029BB117697}" srcOrd="3" destOrd="0" parTransId="{E3EAECCB-80CC-4DB0-BA7B-6FCFA6A792A7}" sibTransId="{A82A644D-C4A5-497D-8266-165A3EF65117}"/>
    <dgm:cxn modelId="{82D7BA13-911D-4CD4-BAED-C157DFB3A2E4}" type="presOf" srcId="{527EBE83-F253-49BC-B81C-B029BB117697}" destId="{A72D9871-EBAE-4DBC-8D45-7EC6E6B394ED}" srcOrd="0" destOrd="0" presId="urn:microsoft.com/office/officeart/2005/8/layout/radial6"/>
    <dgm:cxn modelId="{06C4850D-C7B8-4C68-8BE8-2FEBBE170ABA}" type="presParOf" srcId="{FAECEABE-69B0-47D6-9112-06DC781DCAFF}" destId="{9603E83B-1291-478F-9C38-43CB40C80218}" srcOrd="0" destOrd="0" presId="urn:microsoft.com/office/officeart/2005/8/layout/radial6"/>
    <dgm:cxn modelId="{E04C6522-146A-4944-80DE-62043C1B8933}" type="presParOf" srcId="{FAECEABE-69B0-47D6-9112-06DC781DCAFF}" destId="{FAF0ABDF-821D-48E3-91BC-E0497DA66224}" srcOrd="1" destOrd="0" presId="urn:microsoft.com/office/officeart/2005/8/layout/radial6"/>
    <dgm:cxn modelId="{A53F217F-054F-4409-8F96-152F5A5FA278}" type="presParOf" srcId="{FAECEABE-69B0-47D6-9112-06DC781DCAFF}" destId="{3240B693-5A44-40FB-B5CC-656EF0678F03}" srcOrd="2" destOrd="0" presId="urn:microsoft.com/office/officeart/2005/8/layout/radial6"/>
    <dgm:cxn modelId="{D37FE308-64B4-4975-B0A4-851F035A6077}" type="presParOf" srcId="{FAECEABE-69B0-47D6-9112-06DC781DCAFF}" destId="{CA0F3355-01D4-4D5D-9B14-57CDAA05EFDA}" srcOrd="3" destOrd="0" presId="urn:microsoft.com/office/officeart/2005/8/layout/radial6"/>
    <dgm:cxn modelId="{BE460DDD-2FAE-45A5-9C97-A582DA58477D}" type="presParOf" srcId="{FAECEABE-69B0-47D6-9112-06DC781DCAFF}" destId="{62877617-3F46-4A38-8329-87C9809CD489}" srcOrd="4" destOrd="0" presId="urn:microsoft.com/office/officeart/2005/8/layout/radial6"/>
    <dgm:cxn modelId="{D1ABA861-1936-4085-8CAE-1D5ADDD05733}" type="presParOf" srcId="{FAECEABE-69B0-47D6-9112-06DC781DCAFF}" destId="{67398179-7B30-4256-84B1-D6D95431966E}" srcOrd="5" destOrd="0" presId="urn:microsoft.com/office/officeart/2005/8/layout/radial6"/>
    <dgm:cxn modelId="{A071A806-2E72-425E-B1E7-DEBF740A90FE}" type="presParOf" srcId="{FAECEABE-69B0-47D6-9112-06DC781DCAFF}" destId="{44049246-CD97-4D2D-9E8F-77FBC6085455}" srcOrd="6" destOrd="0" presId="urn:microsoft.com/office/officeart/2005/8/layout/radial6"/>
    <dgm:cxn modelId="{BB982395-1B81-43B5-8A6E-0D92DEE1C9C1}" type="presParOf" srcId="{FAECEABE-69B0-47D6-9112-06DC781DCAFF}" destId="{A30C2379-B8E6-47A7-8446-8EE56559C873}" srcOrd="7" destOrd="0" presId="urn:microsoft.com/office/officeart/2005/8/layout/radial6"/>
    <dgm:cxn modelId="{CB14DF43-064F-48A4-B5C2-003F40ACABF9}" type="presParOf" srcId="{FAECEABE-69B0-47D6-9112-06DC781DCAFF}" destId="{7EE60C51-7862-420C-9E85-434BE9F89269}" srcOrd="8" destOrd="0" presId="urn:microsoft.com/office/officeart/2005/8/layout/radial6"/>
    <dgm:cxn modelId="{6646BD7F-861E-4199-8F4B-F032D3E55122}" type="presParOf" srcId="{FAECEABE-69B0-47D6-9112-06DC781DCAFF}" destId="{9C6FAD68-C3C5-4605-8C45-107ACD0BA6FB}" srcOrd="9" destOrd="0" presId="urn:microsoft.com/office/officeart/2005/8/layout/radial6"/>
    <dgm:cxn modelId="{521775CF-845D-4FE8-9EC2-175EE9310100}" type="presParOf" srcId="{FAECEABE-69B0-47D6-9112-06DC781DCAFF}" destId="{A72D9871-EBAE-4DBC-8D45-7EC6E6B394ED}" srcOrd="10" destOrd="0" presId="urn:microsoft.com/office/officeart/2005/8/layout/radial6"/>
    <dgm:cxn modelId="{2671A981-271C-4CC5-80C4-F9118B40982B}" type="presParOf" srcId="{FAECEABE-69B0-47D6-9112-06DC781DCAFF}" destId="{2653BFE7-D91A-416F-A3BF-68929C6F2A30}" srcOrd="11" destOrd="0" presId="urn:microsoft.com/office/officeart/2005/8/layout/radial6"/>
    <dgm:cxn modelId="{211BF7A4-5681-4569-AE94-D37D6E654FFA}" type="presParOf" srcId="{FAECEABE-69B0-47D6-9112-06DC781DCAFF}" destId="{CD0337FD-9B32-4B5D-BF8B-02BF5A9A8551}" srcOrd="12" destOrd="0" presId="urn:microsoft.com/office/officeart/2005/8/layout/radial6"/>
    <dgm:cxn modelId="{21394E67-6D81-478F-85DB-E85995870404}" type="presParOf" srcId="{FAECEABE-69B0-47D6-9112-06DC781DCAFF}" destId="{9A908C32-B076-4504-BF51-BCF013906FA0}" srcOrd="13" destOrd="0" presId="urn:microsoft.com/office/officeart/2005/8/layout/radial6"/>
    <dgm:cxn modelId="{10E8BA9B-DE1D-4F2E-963C-9ED0400002CA}" type="presParOf" srcId="{FAECEABE-69B0-47D6-9112-06DC781DCAFF}" destId="{EEBC5E06-DFC6-4C82-9937-49BF6F9BC639}" srcOrd="14" destOrd="0" presId="urn:microsoft.com/office/officeart/2005/8/layout/radial6"/>
    <dgm:cxn modelId="{CD005C1B-C04A-4099-A44B-55A9A0491D3D}" type="presParOf" srcId="{FAECEABE-69B0-47D6-9112-06DC781DCAFF}" destId="{F36BD458-2616-4C7D-99FA-D23AAC32CB2B}" srcOrd="15" destOrd="0" presId="urn:microsoft.com/office/officeart/2005/8/layout/radial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46186D6-4D71-4183-8AAC-AB1AB22411F3}">
      <dsp:nvSpPr>
        <dsp:cNvPr id="0" name=""/>
        <dsp:cNvSpPr/>
      </dsp:nvSpPr>
      <dsp:spPr>
        <a:xfrm>
          <a:off x="950294" y="1595385"/>
          <a:ext cx="6216373" cy="1897409"/>
        </a:xfrm>
        <a:prstGeom prst="ellipse">
          <a:avLst/>
        </a:prstGeom>
        <a:solidFill>
          <a:schemeClr val="accent5">
            <a:tint val="50000"/>
            <a:alpha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6D13EF8-7D26-4CCF-9F6C-9E66000BD4D5}">
      <dsp:nvSpPr>
        <dsp:cNvPr id="0" name=""/>
        <dsp:cNvSpPr/>
      </dsp:nvSpPr>
      <dsp:spPr>
        <a:xfrm>
          <a:off x="3773859" y="0"/>
          <a:ext cx="866346" cy="1076265"/>
        </a:xfrm>
        <a:prstGeom prst="downArrow">
          <a:avLst/>
        </a:prstGeom>
        <a:solidFill>
          <a:schemeClr val="accent5">
            <a:tint val="4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1700D1D-E518-46E2-BF8C-D4B360695427}">
      <dsp:nvSpPr>
        <dsp:cNvPr id="0" name=""/>
        <dsp:cNvSpPr/>
      </dsp:nvSpPr>
      <dsp:spPr>
        <a:xfrm>
          <a:off x="1962600" y="5629747"/>
          <a:ext cx="4662134" cy="457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35560" numCol="1" spcCol="1270" anchor="ctr" anchorCtr="0">
          <a:noAutofit/>
        </a:bodyPr>
        <a:lstStyle/>
        <a:p>
          <a:pPr lvl="0" algn="ctr" defTabSz="222250">
            <a:lnSpc>
              <a:spcPct val="90000"/>
            </a:lnSpc>
            <a:spcBef>
              <a:spcPct val="0"/>
            </a:spcBef>
            <a:spcAft>
              <a:spcPct val="35000"/>
            </a:spcAft>
          </a:pPr>
          <a:endParaRPr lang="en-US" sz="500" kern="1200" dirty="0"/>
        </a:p>
      </dsp:txBody>
      <dsp:txXfrm>
        <a:off x="1962600" y="5629747"/>
        <a:ext cx="4662134" cy="45722"/>
      </dsp:txXfrm>
    </dsp:sp>
    <dsp:sp modelId="{EC37C057-BD00-4B57-90A1-DB6E6B0D9752}">
      <dsp:nvSpPr>
        <dsp:cNvPr id="0" name=""/>
        <dsp:cNvSpPr/>
      </dsp:nvSpPr>
      <dsp:spPr>
        <a:xfrm>
          <a:off x="2658447" y="3525990"/>
          <a:ext cx="3318608" cy="1762865"/>
        </a:xfrm>
        <a:prstGeom prst="ellipse">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bg-BG" sz="2000" kern="1200" dirty="0" smtClean="0">
              <a:latin typeface="Arial" pitchFamily="34" charset="0"/>
              <a:cs typeface="Arial" pitchFamily="34" charset="0"/>
            </a:rPr>
            <a:t>Закон за трудовата миграция и трудовата мобилност</a:t>
          </a:r>
          <a:endParaRPr lang="bg-BG" sz="2000" kern="1200" dirty="0">
            <a:latin typeface="Arial" pitchFamily="34" charset="0"/>
            <a:cs typeface="Arial" pitchFamily="34" charset="0"/>
          </a:endParaRPr>
        </a:p>
      </dsp:txBody>
      <dsp:txXfrm>
        <a:off x="2658447" y="3525990"/>
        <a:ext cx="3318608" cy="1762865"/>
      </dsp:txXfrm>
    </dsp:sp>
    <dsp:sp modelId="{B09AA96F-5450-49E5-B566-E642D82592A6}">
      <dsp:nvSpPr>
        <dsp:cNvPr id="0" name=""/>
        <dsp:cNvSpPr/>
      </dsp:nvSpPr>
      <dsp:spPr>
        <a:xfrm>
          <a:off x="1008109" y="1080117"/>
          <a:ext cx="4233100" cy="2061448"/>
        </a:xfrm>
        <a:prstGeom prst="ellipse">
          <a:avLst/>
        </a:prstGeom>
        <a:solidFill>
          <a:schemeClr val="accent5">
            <a:hueOff val="-918568"/>
            <a:satOff val="135"/>
            <a:lumOff val="-3236"/>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bg-BG" sz="2000" b="1" kern="1200" dirty="0" smtClean="0">
              <a:latin typeface="Arial" panose="020B0604020202020204" pitchFamily="34" charset="0"/>
              <a:cs typeface="Arial" panose="020B0604020202020204" pitchFamily="34" charset="0"/>
            </a:rPr>
            <a:t>Закон за насърчаване на заетостта</a:t>
          </a:r>
          <a:r>
            <a:rPr lang="en-US" sz="2000" b="1" kern="1200" dirty="0" smtClean="0">
              <a:latin typeface="Arial" panose="020B0604020202020204" pitchFamily="34" charset="0"/>
              <a:cs typeface="Arial" panose="020B0604020202020204" pitchFamily="34" charset="0"/>
            </a:rPr>
            <a:t> (</a:t>
          </a:r>
          <a:r>
            <a:rPr lang="bg-BG" sz="2000" b="1" kern="1200" dirty="0" smtClean="0">
              <a:latin typeface="Arial" panose="020B0604020202020204" pitchFamily="34" charset="0"/>
              <a:cs typeface="Arial" panose="020B0604020202020204" pitchFamily="34" charset="0"/>
            </a:rPr>
            <a:t>ЗНЗ</a:t>
          </a:r>
          <a:r>
            <a:rPr lang="en-US" sz="2000" b="1" kern="1200" dirty="0" smtClean="0">
              <a:latin typeface="Arial" panose="020B0604020202020204" pitchFamily="34" charset="0"/>
              <a:cs typeface="Arial" panose="020B0604020202020204" pitchFamily="34" charset="0"/>
            </a:rPr>
            <a:t>)</a:t>
          </a:r>
          <a:endParaRPr lang="bg-BG" sz="2000" b="1" kern="1200" dirty="0">
            <a:latin typeface="Arial" panose="020B0604020202020204" pitchFamily="34" charset="0"/>
            <a:cs typeface="Arial" panose="020B0604020202020204" pitchFamily="34" charset="0"/>
          </a:endParaRPr>
        </a:p>
      </dsp:txBody>
      <dsp:txXfrm>
        <a:off x="1008109" y="1080117"/>
        <a:ext cx="4233100" cy="2061448"/>
      </dsp:txXfrm>
    </dsp:sp>
    <dsp:sp modelId="{A0959BFC-AAE8-41BA-B6B4-F67DD53390DC}">
      <dsp:nvSpPr>
        <dsp:cNvPr id="0" name=""/>
        <dsp:cNvSpPr/>
      </dsp:nvSpPr>
      <dsp:spPr>
        <a:xfrm rot="575807">
          <a:off x="5512210" y="2137901"/>
          <a:ext cx="2300694" cy="1111962"/>
        </a:xfrm>
        <a:prstGeom prst="ellipse">
          <a:avLst/>
        </a:prstGeom>
        <a:solidFill>
          <a:schemeClr val="accent5">
            <a:hueOff val="-1837137"/>
            <a:satOff val="270"/>
            <a:lumOff val="-6471"/>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bg-BG" sz="1800" b="1" kern="1200" dirty="0" smtClean="0">
              <a:latin typeface="Arial" panose="020B0604020202020204" pitchFamily="34" charset="0"/>
              <a:cs typeface="Arial" panose="020B0604020202020204" pitchFamily="34" charset="0"/>
            </a:rPr>
            <a:t>Правилник за прилагане на З</a:t>
          </a:r>
          <a:r>
            <a:rPr lang="en-US" sz="1800" b="1" kern="1200" dirty="0" smtClean="0">
              <a:latin typeface="Arial" panose="020B0604020202020204" pitchFamily="34" charset="0"/>
              <a:cs typeface="Arial" panose="020B0604020202020204" pitchFamily="34" charset="0"/>
            </a:rPr>
            <a:t>НЗ</a:t>
          </a:r>
          <a:r>
            <a:rPr lang="bg-BG" sz="1800" b="1" kern="1200" dirty="0" smtClean="0">
              <a:latin typeface="Arial" panose="020B0604020202020204" pitchFamily="34" charset="0"/>
              <a:cs typeface="Arial" panose="020B0604020202020204" pitchFamily="34" charset="0"/>
            </a:rPr>
            <a:t> </a:t>
          </a:r>
          <a:endParaRPr lang="bg-BG" sz="1800" b="1" kern="1200" dirty="0">
            <a:latin typeface="Arial" panose="020B0604020202020204" pitchFamily="34" charset="0"/>
            <a:cs typeface="Arial" panose="020B0604020202020204" pitchFamily="34" charset="0"/>
          </a:endParaRPr>
        </a:p>
      </dsp:txBody>
      <dsp:txXfrm rot="575807">
        <a:off x="5512210" y="2137901"/>
        <a:ext cx="2300694" cy="1111962"/>
      </dsp:txXfrm>
    </dsp:sp>
    <dsp:sp modelId="{D4FB571B-C709-400A-BD81-7A801B2D58A4}">
      <dsp:nvSpPr>
        <dsp:cNvPr id="0" name=""/>
        <dsp:cNvSpPr/>
      </dsp:nvSpPr>
      <dsp:spPr>
        <a:xfrm>
          <a:off x="419625" y="7457"/>
          <a:ext cx="8167709" cy="5537157"/>
        </a:xfrm>
        <a:prstGeom prst="funnel">
          <a:avLst/>
        </a:prstGeom>
        <a:solidFill>
          <a:schemeClr val="lt1">
            <a:alpha val="40000"/>
            <a:hueOff val="0"/>
            <a:satOff val="0"/>
            <a:lumOff val="0"/>
            <a:alphaOff val="0"/>
          </a:schemeClr>
        </a:solidFill>
        <a:ln w="9525" cap="flat" cmpd="sng" algn="ctr">
          <a:solidFill>
            <a:schemeClr val="accent5">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F927F92-1E85-43C5-93BB-FDD66C9D9444}">
      <dsp:nvSpPr>
        <dsp:cNvPr id="0" name=""/>
        <dsp:cNvSpPr/>
      </dsp:nvSpPr>
      <dsp:spPr>
        <a:xfrm>
          <a:off x="0" y="525922"/>
          <a:ext cx="8229600" cy="2520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68F039E-8889-42DB-B9D8-C34A293CEF82}">
      <dsp:nvSpPr>
        <dsp:cNvPr id="0" name=""/>
        <dsp:cNvSpPr/>
      </dsp:nvSpPr>
      <dsp:spPr>
        <a:xfrm>
          <a:off x="411480" y="78759"/>
          <a:ext cx="5760720" cy="594763"/>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666750">
            <a:lnSpc>
              <a:spcPct val="90000"/>
            </a:lnSpc>
            <a:spcBef>
              <a:spcPct val="0"/>
            </a:spcBef>
            <a:spcAft>
              <a:spcPct val="35000"/>
            </a:spcAft>
          </a:pPr>
          <a:r>
            <a:rPr lang="ru-RU" sz="1500" kern="1200" dirty="0" smtClean="0"/>
            <a:t>Информиране и консултиране за правата и </a:t>
          </a:r>
          <a:r>
            <a:rPr lang="ru-RU" sz="1500" kern="1200" dirty="0" err="1" smtClean="0"/>
            <a:t>задълженията</a:t>
          </a:r>
          <a:r>
            <a:rPr lang="ru-RU" sz="1500" kern="1200" dirty="0" smtClean="0"/>
            <a:t> </a:t>
          </a:r>
          <a:r>
            <a:rPr lang="ru-RU" sz="1500" kern="1200" dirty="0" err="1" smtClean="0"/>
            <a:t>съгласно</a:t>
          </a:r>
          <a:r>
            <a:rPr lang="ru-RU" sz="1500" kern="1200" dirty="0" smtClean="0"/>
            <a:t> ЗНЗ</a:t>
          </a:r>
          <a:endParaRPr lang="bg-BG" sz="1500" kern="1200" dirty="0">
            <a:solidFill>
              <a:schemeClr val="tx1"/>
            </a:solidFill>
          </a:endParaRPr>
        </a:p>
      </dsp:txBody>
      <dsp:txXfrm>
        <a:off x="411480" y="78759"/>
        <a:ext cx="5760720" cy="594763"/>
      </dsp:txXfrm>
    </dsp:sp>
    <dsp:sp modelId="{F5D72397-B1DB-4BDB-9839-EDF0708985EA}">
      <dsp:nvSpPr>
        <dsp:cNvPr id="0" name=""/>
        <dsp:cNvSpPr/>
      </dsp:nvSpPr>
      <dsp:spPr>
        <a:xfrm>
          <a:off x="0" y="1290258"/>
          <a:ext cx="8229600" cy="252000"/>
        </a:xfrm>
        <a:prstGeom prst="rect">
          <a:avLst/>
        </a:prstGeom>
        <a:solidFill>
          <a:schemeClr val="lt1">
            <a:alpha val="90000"/>
            <a:hueOff val="0"/>
            <a:satOff val="0"/>
            <a:lumOff val="0"/>
            <a:alphaOff val="0"/>
          </a:schemeClr>
        </a:solidFill>
        <a:ln w="25400" cap="flat" cmpd="sng" algn="ctr">
          <a:solidFill>
            <a:schemeClr val="accent3">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B805E60-D54F-408D-84F1-739706C9F558}">
      <dsp:nvSpPr>
        <dsp:cNvPr id="0" name=""/>
        <dsp:cNvSpPr/>
      </dsp:nvSpPr>
      <dsp:spPr>
        <a:xfrm>
          <a:off x="411480" y="831922"/>
          <a:ext cx="5760720" cy="605936"/>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666750">
            <a:lnSpc>
              <a:spcPct val="90000"/>
            </a:lnSpc>
            <a:spcBef>
              <a:spcPct val="0"/>
            </a:spcBef>
            <a:spcAft>
              <a:spcPct val="35000"/>
            </a:spcAft>
          </a:pPr>
          <a:r>
            <a:rPr lang="bg-BG" sz="1500" kern="1200" dirty="0" smtClean="0">
              <a:solidFill>
                <a:schemeClr val="tx1"/>
              </a:solidFill>
            </a:rPr>
            <a:t>Посредничество и информация за </a:t>
          </a:r>
          <a:r>
            <a:rPr lang="ru-RU" sz="1500" kern="1200" dirty="0" smtClean="0">
              <a:solidFill>
                <a:schemeClr val="tx1"/>
              </a:solidFill>
              <a:latin typeface="Arial" pitchFamily="34" charset="0"/>
              <a:ea typeface="+mn-ea"/>
              <a:cs typeface="+mn-cs"/>
            </a:rPr>
            <a:t>свободните работни места и изискванията за тяхното заемане</a:t>
          </a:r>
          <a:endParaRPr lang="bg-BG" sz="1500" kern="1200" dirty="0">
            <a:solidFill>
              <a:schemeClr val="tx1"/>
            </a:solidFill>
          </a:endParaRPr>
        </a:p>
      </dsp:txBody>
      <dsp:txXfrm>
        <a:off x="411480" y="831922"/>
        <a:ext cx="5760720" cy="605936"/>
      </dsp:txXfrm>
    </dsp:sp>
    <dsp:sp modelId="{47B5540E-0F74-45EE-AE82-254A8DECC9BC}">
      <dsp:nvSpPr>
        <dsp:cNvPr id="0" name=""/>
        <dsp:cNvSpPr/>
      </dsp:nvSpPr>
      <dsp:spPr>
        <a:xfrm>
          <a:off x="0" y="2054594"/>
          <a:ext cx="8229600" cy="252000"/>
        </a:xfrm>
        <a:prstGeom prst="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70D3C30-61C9-4D06-9F5F-D0B7D44E9D51}">
      <dsp:nvSpPr>
        <dsp:cNvPr id="0" name=""/>
        <dsp:cNvSpPr/>
      </dsp:nvSpPr>
      <dsp:spPr>
        <a:xfrm>
          <a:off x="411480" y="1596258"/>
          <a:ext cx="5760720" cy="605936"/>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666750">
            <a:lnSpc>
              <a:spcPct val="90000"/>
            </a:lnSpc>
            <a:spcBef>
              <a:spcPct val="0"/>
            </a:spcBef>
            <a:spcAft>
              <a:spcPct val="35000"/>
            </a:spcAft>
          </a:pPr>
          <a:r>
            <a:rPr lang="ru-RU" sz="1500" kern="1200" dirty="0" smtClean="0">
              <a:solidFill>
                <a:schemeClr val="tx1"/>
              </a:solidFill>
              <a:latin typeface="Arial" pitchFamily="34" charset="0"/>
              <a:ea typeface="+mn-ea"/>
              <a:cs typeface="+mn-cs"/>
            </a:rPr>
            <a:t>Възможностите за участие в програми и мерки за заетост и обучение или включване в обучение на възрастни</a:t>
          </a:r>
          <a:endParaRPr lang="bg-BG" sz="1500" kern="1200" dirty="0">
            <a:solidFill>
              <a:schemeClr val="tx1"/>
            </a:solidFill>
          </a:endParaRPr>
        </a:p>
      </dsp:txBody>
      <dsp:txXfrm>
        <a:off x="411480" y="1596258"/>
        <a:ext cx="5760720" cy="605936"/>
      </dsp:txXfrm>
    </dsp:sp>
    <dsp:sp modelId="{46C32C32-3F3F-4784-9195-6082E17D0048}">
      <dsp:nvSpPr>
        <dsp:cNvPr id="0" name=""/>
        <dsp:cNvSpPr/>
      </dsp:nvSpPr>
      <dsp:spPr>
        <a:xfrm>
          <a:off x="0" y="2818931"/>
          <a:ext cx="8229600" cy="252000"/>
        </a:xfrm>
        <a:prstGeom prst="rect">
          <a:avLst/>
        </a:prstGeom>
        <a:solidFill>
          <a:schemeClr val="lt1">
            <a:alpha val="90000"/>
            <a:hueOff val="0"/>
            <a:satOff val="0"/>
            <a:lumOff val="0"/>
            <a:alphaOff val="0"/>
          </a:schemeClr>
        </a:solidFill>
        <a:ln w="25400" cap="flat" cmpd="sng" algn="ctr">
          <a:solidFill>
            <a:schemeClr val="accent5">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280F92B-914C-4B3D-B984-F51C1E01A1DC}">
      <dsp:nvSpPr>
        <dsp:cNvPr id="0" name=""/>
        <dsp:cNvSpPr/>
      </dsp:nvSpPr>
      <dsp:spPr>
        <a:xfrm>
          <a:off x="411480" y="2360594"/>
          <a:ext cx="5760720" cy="605936"/>
        </a:xfrm>
        <a:prstGeom prst="roundRect">
          <a:avLst/>
        </a:prstGeom>
        <a:solidFill>
          <a:schemeClr val="accent5">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666750">
            <a:lnSpc>
              <a:spcPct val="90000"/>
            </a:lnSpc>
            <a:spcBef>
              <a:spcPct val="0"/>
            </a:spcBef>
            <a:spcAft>
              <a:spcPct val="35000"/>
            </a:spcAft>
          </a:pPr>
          <a:r>
            <a:rPr lang="ru-RU" sz="1500" kern="1200" dirty="0" smtClean="0">
              <a:solidFill>
                <a:schemeClr val="tx1"/>
              </a:solidFill>
              <a:latin typeface="Arial" pitchFamily="34" charset="0"/>
              <a:ea typeface="+mn-ea"/>
              <a:cs typeface="+mn-cs"/>
            </a:rPr>
            <a:t>Насочване и подпомагане за започване на работа, включително в друго населено място в страната или в други държави.</a:t>
          </a:r>
          <a:endParaRPr lang="bg-BG" sz="1500" kern="1200" dirty="0">
            <a:solidFill>
              <a:schemeClr val="tx1"/>
            </a:solidFill>
          </a:endParaRPr>
        </a:p>
      </dsp:txBody>
      <dsp:txXfrm>
        <a:off x="411480" y="2360594"/>
        <a:ext cx="5760720" cy="605936"/>
      </dsp:txXfrm>
    </dsp:sp>
    <dsp:sp modelId="{A80443BB-7CEA-486C-A532-BAD38E9FDBFB}">
      <dsp:nvSpPr>
        <dsp:cNvPr id="0" name=""/>
        <dsp:cNvSpPr/>
      </dsp:nvSpPr>
      <dsp:spPr>
        <a:xfrm>
          <a:off x="0" y="3583267"/>
          <a:ext cx="8229600" cy="252000"/>
        </a:xfrm>
        <a:prstGeom prst="rect">
          <a:avLst/>
        </a:prstGeom>
        <a:solidFill>
          <a:schemeClr val="lt1">
            <a:alpha val="90000"/>
            <a:hueOff val="0"/>
            <a:satOff val="0"/>
            <a:lumOff val="0"/>
            <a:alphaOff val="0"/>
          </a:schemeClr>
        </a:solidFill>
        <a:ln w="25400" cap="flat" cmpd="sng" algn="ctr">
          <a:solidFill>
            <a:schemeClr val="accent6">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6C5B0E4-B4F7-4273-911C-23D1DAA13984}">
      <dsp:nvSpPr>
        <dsp:cNvPr id="0" name=""/>
        <dsp:cNvSpPr/>
      </dsp:nvSpPr>
      <dsp:spPr>
        <a:xfrm>
          <a:off x="411480" y="3124931"/>
          <a:ext cx="5760720" cy="605936"/>
        </a:xfrm>
        <a:prstGeom prst="roundRect">
          <a:avLst/>
        </a:prstGeom>
        <a:solidFill>
          <a:schemeClr val="accent6">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666750">
            <a:lnSpc>
              <a:spcPct val="90000"/>
            </a:lnSpc>
            <a:spcBef>
              <a:spcPct val="0"/>
            </a:spcBef>
            <a:spcAft>
              <a:spcPct val="35000"/>
            </a:spcAft>
          </a:pPr>
          <a:r>
            <a:rPr lang="ru-RU" sz="1500" kern="1200" dirty="0" smtClean="0">
              <a:solidFill>
                <a:schemeClr val="tx1"/>
              </a:solidFill>
              <a:latin typeface="Arial" pitchFamily="34" charset="0"/>
              <a:ea typeface="+mn-ea"/>
              <a:cs typeface="+mn-cs"/>
            </a:rPr>
            <a:t>Професионално ориентиране</a:t>
          </a:r>
        </a:p>
        <a:p>
          <a:pPr lvl="0" algn="l" defTabSz="666750">
            <a:lnSpc>
              <a:spcPct val="90000"/>
            </a:lnSpc>
            <a:spcBef>
              <a:spcPct val="0"/>
            </a:spcBef>
            <a:spcAft>
              <a:spcPct val="35000"/>
            </a:spcAft>
          </a:pPr>
          <a:r>
            <a:rPr lang="ru-RU" sz="1500" kern="1200" dirty="0" smtClean="0">
              <a:solidFill>
                <a:schemeClr val="tx1"/>
              </a:solidFill>
              <a:latin typeface="Arial" pitchFamily="34" charset="0"/>
              <a:ea typeface="+mn-ea"/>
              <a:cs typeface="+mn-cs"/>
            </a:rPr>
            <a:t>Психологическо подпомагане</a:t>
          </a:r>
          <a:endParaRPr lang="bg-BG" sz="1500" kern="1200" dirty="0">
            <a:solidFill>
              <a:schemeClr val="tx1"/>
            </a:solidFill>
          </a:endParaRPr>
        </a:p>
      </dsp:txBody>
      <dsp:txXfrm>
        <a:off x="411480" y="3124931"/>
        <a:ext cx="5760720" cy="605936"/>
      </dsp:txXfrm>
    </dsp:sp>
    <dsp:sp modelId="{83F1219D-F4F3-47F1-97E0-54B06FC1D3AC}">
      <dsp:nvSpPr>
        <dsp:cNvPr id="0" name=""/>
        <dsp:cNvSpPr/>
      </dsp:nvSpPr>
      <dsp:spPr>
        <a:xfrm>
          <a:off x="0" y="4347603"/>
          <a:ext cx="8229600" cy="252000"/>
        </a:xfrm>
        <a:prstGeom prst="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9208B0B-40B5-431F-B8CE-144113B055AB}">
      <dsp:nvSpPr>
        <dsp:cNvPr id="0" name=""/>
        <dsp:cNvSpPr/>
      </dsp:nvSpPr>
      <dsp:spPr>
        <a:xfrm>
          <a:off x="457199" y="3886200"/>
          <a:ext cx="5760720" cy="605936"/>
        </a:xfrm>
        <a:prstGeom prst="roundRect">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666750">
            <a:lnSpc>
              <a:spcPct val="90000"/>
            </a:lnSpc>
            <a:spcBef>
              <a:spcPct val="0"/>
            </a:spcBef>
            <a:spcAft>
              <a:spcPct val="35000"/>
            </a:spcAft>
          </a:pPr>
          <a:r>
            <a:rPr lang="ru-RU" sz="1500" kern="1200" dirty="0" smtClean="0">
              <a:solidFill>
                <a:schemeClr val="tx1"/>
              </a:solidFill>
              <a:latin typeface="Arial" pitchFamily="34" charset="0"/>
              <a:ea typeface="+mn-ea"/>
              <a:cs typeface="+mn-cs"/>
            </a:rPr>
            <a:t>Мотивиране за активно поведение на пазара на труда и включване в програми и мерки за заетост и обучение и др.</a:t>
          </a:r>
          <a:endParaRPr lang="bg-BG" sz="1500" kern="1200" dirty="0">
            <a:solidFill>
              <a:schemeClr val="tx1"/>
            </a:solidFill>
          </a:endParaRPr>
        </a:p>
      </dsp:txBody>
      <dsp:txXfrm>
        <a:off x="457199" y="3886200"/>
        <a:ext cx="5760720" cy="60593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36BD458-2616-4C7D-99FA-D23AAC32CB2B}">
      <dsp:nvSpPr>
        <dsp:cNvPr id="0" name=""/>
        <dsp:cNvSpPr/>
      </dsp:nvSpPr>
      <dsp:spPr>
        <a:xfrm>
          <a:off x="1384060" y="616197"/>
          <a:ext cx="4109808" cy="4109808"/>
        </a:xfrm>
        <a:prstGeom prst="blockArc">
          <a:avLst>
            <a:gd name="adj1" fmla="val 11880000"/>
            <a:gd name="adj2" fmla="val 16200000"/>
            <a:gd name="adj3" fmla="val 4641"/>
          </a:avLst>
        </a:prstGeom>
        <a:solidFill>
          <a:schemeClr val="bg1"/>
        </a:solidFill>
        <a:ln>
          <a:solidFill>
            <a:srgbClr val="FF5050"/>
          </a:solidFill>
        </a:ln>
        <a:effectLst>
          <a:outerShdw blurRad="57150" dist="38100" dir="5400000" algn="ctr" rotWithShape="0">
            <a:schemeClr val="accent3">
              <a:tint val="60000"/>
              <a:hueOff val="0"/>
              <a:satOff val="0"/>
              <a:lumOff val="0"/>
              <a:alphaOff val="0"/>
              <a:shade val="9000"/>
              <a:satMod val="105000"/>
              <a:alpha val="48000"/>
            </a:scheme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D0337FD-9B32-4B5D-BF8B-02BF5A9A8551}">
      <dsp:nvSpPr>
        <dsp:cNvPr id="0" name=""/>
        <dsp:cNvSpPr/>
      </dsp:nvSpPr>
      <dsp:spPr>
        <a:xfrm>
          <a:off x="1384060" y="616197"/>
          <a:ext cx="4109808" cy="4109808"/>
        </a:xfrm>
        <a:prstGeom prst="blockArc">
          <a:avLst>
            <a:gd name="adj1" fmla="val 7560000"/>
            <a:gd name="adj2" fmla="val 11880000"/>
            <a:gd name="adj3" fmla="val 4641"/>
          </a:avLst>
        </a:prstGeom>
        <a:solidFill>
          <a:schemeClr val="bg1"/>
        </a:solidFill>
        <a:ln>
          <a:solidFill>
            <a:srgbClr val="FF5050"/>
          </a:solidFill>
        </a:ln>
        <a:effectLst>
          <a:outerShdw blurRad="57150" dist="38100" dir="5400000" algn="ctr" rotWithShape="0">
            <a:schemeClr val="accent3">
              <a:tint val="60000"/>
              <a:hueOff val="0"/>
              <a:satOff val="0"/>
              <a:lumOff val="0"/>
              <a:alphaOff val="0"/>
              <a:shade val="9000"/>
              <a:satMod val="105000"/>
              <a:alpha val="48000"/>
            </a:scheme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9C6FAD68-C3C5-4605-8C45-107ACD0BA6FB}">
      <dsp:nvSpPr>
        <dsp:cNvPr id="0" name=""/>
        <dsp:cNvSpPr/>
      </dsp:nvSpPr>
      <dsp:spPr>
        <a:xfrm>
          <a:off x="1384060" y="616197"/>
          <a:ext cx="4109808" cy="4109808"/>
        </a:xfrm>
        <a:prstGeom prst="blockArc">
          <a:avLst>
            <a:gd name="adj1" fmla="val 3240000"/>
            <a:gd name="adj2" fmla="val 7560000"/>
            <a:gd name="adj3" fmla="val 4641"/>
          </a:avLst>
        </a:prstGeom>
        <a:solidFill>
          <a:schemeClr val="bg1"/>
        </a:solidFill>
        <a:ln>
          <a:solidFill>
            <a:srgbClr val="FF5050"/>
          </a:solidFill>
        </a:ln>
        <a:effectLst>
          <a:outerShdw blurRad="57150" dist="38100" dir="5400000" algn="ctr" rotWithShape="0">
            <a:schemeClr val="accent3">
              <a:tint val="60000"/>
              <a:hueOff val="0"/>
              <a:satOff val="0"/>
              <a:lumOff val="0"/>
              <a:alphaOff val="0"/>
              <a:shade val="9000"/>
              <a:satMod val="105000"/>
              <a:alpha val="48000"/>
            </a:scheme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44049246-CD97-4D2D-9E8F-77FBC6085455}">
      <dsp:nvSpPr>
        <dsp:cNvPr id="0" name=""/>
        <dsp:cNvSpPr/>
      </dsp:nvSpPr>
      <dsp:spPr>
        <a:xfrm>
          <a:off x="1384060" y="616197"/>
          <a:ext cx="4109808" cy="4109808"/>
        </a:xfrm>
        <a:prstGeom prst="blockArc">
          <a:avLst>
            <a:gd name="adj1" fmla="val 20520000"/>
            <a:gd name="adj2" fmla="val 3240000"/>
            <a:gd name="adj3" fmla="val 4641"/>
          </a:avLst>
        </a:prstGeom>
        <a:solidFill>
          <a:schemeClr val="bg1"/>
        </a:solidFill>
        <a:ln>
          <a:solidFill>
            <a:srgbClr val="FF5050"/>
          </a:solidFill>
        </a:ln>
        <a:effectLst>
          <a:outerShdw blurRad="57150" dist="38100" dir="5400000" algn="ctr" rotWithShape="0">
            <a:schemeClr val="accent3">
              <a:tint val="60000"/>
              <a:hueOff val="0"/>
              <a:satOff val="0"/>
              <a:lumOff val="0"/>
              <a:alphaOff val="0"/>
              <a:shade val="9000"/>
              <a:satMod val="105000"/>
              <a:alpha val="48000"/>
            </a:scheme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CA0F3355-01D4-4D5D-9B14-57CDAA05EFDA}">
      <dsp:nvSpPr>
        <dsp:cNvPr id="0" name=""/>
        <dsp:cNvSpPr/>
      </dsp:nvSpPr>
      <dsp:spPr>
        <a:xfrm>
          <a:off x="1384060" y="616197"/>
          <a:ext cx="4109808" cy="4109808"/>
        </a:xfrm>
        <a:prstGeom prst="blockArc">
          <a:avLst>
            <a:gd name="adj1" fmla="val 16200000"/>
            <a:gd name="adj2" fmla="val 20520000"/>
            <a:gd name="adj3" fmla="val 4641"/>
          </a:avLst>
        </a:prstGeom>
        <a:solidFill>
          <a:schemeClr val="bg1"/>
        </a:solidFill>
        <a:ln>
          <a:solidFill>
            <a:srgbClr val="FF5050"/>
          </a:solidFill>
        </a:ln>
        <a:effectLst>
          <a:outerShdw blurRad="57150" dist="38100" dir="5400000" algn="ctr" rotWithShape="0">
            <a:schemeClr val="accent3">
              <a:tint val="60000"/>
              <a:hueOff val="0"/>
              <a:satOff val="0"/>
              <a:lumOff val="0"/>
              <a:alphaOff val="0"/>
              <a:shade val="9000"/>
              <a:satMod val="105000"/>
              <a:alpha val="48000"/>
            </a:schemeClr>
          </a:outerShdw>
        </a:effectLst>
        <a:scene3d>
          <a:camera prst="orthographicFront"/>
          <a:lightRig rig="threePt" dir="t">
            <a:rot lat="0" lon="0" rev="7500000"/>
          </a:lightRig>
        </a:scene3d>
        <a:sp3d z="-70000" extrusionH="63500" prstMaterial="matte">
          <a:bevelT w="25400" h="6350" prst="relaxedInset"/>
          <a:contourClr>
            <a:schemeClr val="bg1"/>
          </a:contourClr>
        </a:sp3d>
      </dsp:spPr>
      <dsp:style>
        <a:lnRef idx="0">
          <a:scrgbClr r="0" g="0" b="0"/>
        </a:lnRef>
        <a:fillRef idx="1">
          <a:scrgbClr r="0" g="0" b="0"/>
        </a:fillRef>
        <a:effectRef idx="2">
          <a:scrgbClr r="0" g="0" b="0"/>
        </a:effectRef>
        <a:fontRef idx="minor">
          <a:schemeClr val="lt1"/>
        </a:fontRef>
      </dsp:style>
    </dsp:sp>
    <dsp:sp modelId="{9603E83B-1291-478F-9C38-43CB40C80218}">
      <dsp:nvSpPr>
        <dsp:cNvPr id="0" name=""/>
        <dsp:cNvSpPr/>
      </dsp:nvSpPr>
      <dsp:spPr>
        <a:xfrm>
          <a:off x="2141198" y="1724994"/>
          <a:ext cx="2595532" cy="1892214"/>
        </a:xfrm>
        <a:prstGeom prst="ellipse">
          <a:avLst/>
        </a:prstGeom>
        <a:gradFill rotWithShape="0">
          <a:gsLst>
            <a:gs pos="0">
              <a:schemeClr val="lt1">
                <a:hueOff val="0"/>
                <a:satOff val="0"/>
                <a:lumOff val="0"/>
                <a:alphaOff val="0"/>
                <a:tint val="98000"/>
                <a:shade val="25000"/>
                <a:satMod val="250000"/>
              </a:schemeClr>
            </a:gs>
            <a:gs pos="68000">
              <a:schemeClr val="lt1">
                <a:hueOff val="0"/>
                <a:satOff val="0"/>
                <a:lumOff val="0"/>
                <a:alphaOff val="0"/>
                <a:tint val="86000"/>
                <a:satMod val="115000"/>
              </a:schemeClr>
            </a:gs>
            <a:gs pos="100000">
              <a:schemeClr val="lt1">
                <a:hueOff val="0"/>
                <a:satOff val="0"/>
                <a:lumOff val="0"/>
                <a:alphaOff val="0"/>
                <a:tint val="50000"/>
                <a:satMod val="150000"/>
              </a:schemeClr>
            </a:gs>
          </a:gsLst>
          <a:path path="circle">
            <a:fillToRect l="50000" t="130000" r="50000" b="-30000"/>
          </a:path>
        </a:gradFill>
        <a:ln>
          <a:solidFill>
            <a:srgbClr val="FF5050"/>
          </a:solidFill>
        </a:ln>
        <a:effectLst>
          <a:outerShdw blurRad="57150" dist="38100" dir="5400000" algn="ctr" rotWithShape="0">
            <a:schemeClr val="lt1">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ru-RU" sz="2000" b="1" kern="1200" dirty="0" smtClean="0">
              <a:latin typeface="Constantia" pitchFamily="18" charset="0"/>
            </a:rPr>
            <a:t>Информация за услугите по заетостта</a:t>
          </a:r>
          <a:endParaRPr lang="ru-RU" sz="2000" b="1" kern="1200" dirty="0">
            <a:latin typeface="Constantia" pitchFamily="18" charset="0"/>
          </a:endParaRPr>
        </a:p>
      </dsp:txBody>
      <dsp:txXfrm>
        <a:off x="2141198" y="1724994"/>
        <a:ext cx="2595532" cy="1892214"/>
      </dsp:txXfrm>
    </dsp:sp>
    <dsp:sp modelId="{FAF0ABDF-821D-48E3-91BC-E0497DA66224}">
      <dsp:nvSpPr>
        <dsp:cNvPr id="0" name=""/>
        <dsp:cNvSpPr/>
      </dsp:nvSpPr>
      <dsp:spPr>
        <a:xfrm>
          <a:off x="2523011" y="1606"/>
          <a:ext cx="1831906" cy="1324550"/>
        </a:xfrm>
        <a:prstGeom prst="ellipse">
          <a:avLst/>
        </a:prstGeom>
        <a:gradFill rotWithShape="0">
          <a:gsLst>
            <a:gs pos="0">
              <a:schemeClr val="lt1">
                <a:hueOff val="0"/>
                <a:satOff val="0"/>
                <a:lumOff val="0"/>
                <a:alphaOff val="0"/>
                <a:tint val="98000"/>
                <a:shade val="25000"/>
                <a:satMod val="250000"/>
              </a:schemeClr>
            </a:gs>
            <a:gs pos="68000">
              <a:schemeClr val="lt1">
                <a:hueOff val="0"/>
                <a:satOff val="0"/>
                <a:lumOff val="0"/>
                <a:alphaOff val="0"/>
                <a:tint val="86000"/>
                <a:satMod val="115000"/>
              </a:schemeClr>
            </a:gs>
            <a:gs pos="100000">
              <a:schemeClr val="lt1">
                <a:hueOff val="0"/>
                <a:satOff val="0"/>
                <a:lumOff val="0"/>
                <a:alphaOff val="0"/>
                <a:tint val="50000"/>
                <a:satMod val="150000"/>
              </a:schemeClr>
            </a:gs>
          </a:gsLst>
          <a:path path="circle">
            <a:fillToRect l="50000" t="130000" r="50000" b="-30000"/>
          </a:path>
        </a:gradFill>
        <a:ln>
          <a:solidFill>
            <a:srgbClr val="FF0000"/>
          </a:solidFill>
        </a:ln>
        <a:effectLst>
          <a:outerShdw blurRad="57150" dist="38100" dir="5400000" algn="ctr" rotWithShape="0">
            <a:schemeClr val="lt1">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bg-BG" sz="1800" b="1" kern="1200" dirty="0" smtClean="0">
              <a:effectLst/>
              <a:latin typeface="Constantia" pitchFamily="18" charset="0"/>
            </a:rPr>
            <a:t>Арабски</a:t>
          </a:r>
          <a:endParaRPr lang="ru-RU" sz="1800" b="1" kern="1200" dirty="0">
            <a:effectLst/>
            <a:latin typeface="Constantia" pitchFamily="18" charset="0"/>
          </a:endParaRPr>
        </a:p>
      </dsp:txBody>
      <dsp:txXfrm>
        <a:off x="2523011" y="1606"/>
        <a:ext cx="1831906" cy="1324550"/>
      </dsp:txXfrm>
    </dsp:sp>
    <dsp:sp modelId="{62877617-3F46-4A38-8329-87C9809CD489}">
      <dsp:nvSpPr>
        <dsp:cNvPr id="0" name=""/>
        <dsp:cNvSpPr/>
      </dsp:nvSpPr>
      <dsp:spPr>
        <a:xfrm>
          <a:off x="4351267" y="1388561"/>
          <a:ext cx="1993355" cy="1324550"/>
        </a:xfrm>
        <a:prstGeom prst="ellipse">
          <a:avLst/>
        </a:prstGeom>
        <a:gradFill rotWithShape="0">
          <a:gsLst>
            <a:gs pos="0">
              <a:schemeClr val="lt1">
                <a:hueOff val="0"/>
                <a:satOff val="0"/>
                <a:lumOff val="0"/>
                <a:alphaOff val="0"/>
                <a:tint val="98000"/>
                <a:shade val="25000"/>
                <a:satMod val="250000"/>
              </a:schemeClr>
            </a:gs>
            <a:gs pos="68000">
              <a:schemeClr val="lt1">
                <a:hueOff val="0"/>
                <a:satOff val="0"/>
                <a:lumOff val="0"/>
                <a:alphaOff val="0"/>
                <a:tint val="86000"/>
                <a:satMod val="115000"/>
              </a:schemeClr>
            </a:gs>
            <a:gs pos="100000">
              <a:schemeClr val="lt1">
                <a:hueOff val="0"/>
                <a:satOff val="0"/>
                <a:lumOff val="0"/>
                <a:alphaOff val="0"/>
                <a:tint val="50000"/>
                <a:satMod val="150000"/>
              </a:schemeClr>
            </a:gs>
          </a:gsLst>
          <a:path path="circle">
            <a:fillToRect l="50000" t="130000" r="50000" b="-30000"/>
          </a:path>
        </a:gradFill>
        <a:ln>
          <a:solidFill>
            <a:srgbClr val="FF0000"/>
          </a:solidFill>
        </a:ln>
        <a:effectLst>
          <a:outerShdw blurRad="57150" dist="38100" dir="5400000" algn="ctr" rotWithShape="0">
            <a:schemeClr val="lt1">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bg-BG" sz="1800" b="1" kern="1200" dirty="0" smtClean="0">
              <a:effectLst/>
              <a:latin typeface="Constantia" pitchFamily="18" charset="0"/>
            </a:rPr>
            <a:t>Английски</a:t>
          </a:r>
          <a:endParaRPr lang="ru-RU" sz="1800" b="1" kern="1200" dirty="0">
            <a:effectLst/>
            <a:latin typeface="Constantia" pitchFamily="18" charset="0"/>
          </a:endParaRPr>
        </a:p>
      </dsp:txBody>
      <dsp:txXfrm>
        <a:off x="4351267" y="1388561"/>
        <a:ext cx="1993355" cy="1324550"/>
      </dsp:txXfrm>
    </dsp:sp>
    <dsp:sp modelId="{A30C2379-B8E6-47A7-8446-8EE56559C873}">
      <dsp:nvSpPr>
        <dsp:cNvPr id="0" name=""/>
        <dsp:cNvSpPr/>
      </dsp:nvSpPr>
      <dsp:spPr>
        <a:xfrm>
          <a:off x="3376390" y="3632701"/>
          <a:ext cx="2484776" cy="1324550"/>
        </a:xfrm>
        <a:prstGeom prst="ellipse">
          <a:avLst/>
        </a:prstGeom>
        <a:gradFill rotWithShape="0">
          <a:gsLst>
            <a:gs pos="0">
              <a:schemeClr val="lt1">
                <a:hueOff val="0"/>
                <a:satOff val="0"/>
                <a:lumOff val="0"/>
                <a:alphaOff val="0"/>
                <a:tint val="98000"/>
                <a:shade val="25000"/>
                <a:satMod val="250000"/>
              </a:schemeClr>
            </a:gs>
            <a:gs pos="68000">
              <a:schemeClr val="lt1">
                <a:hueOff val="0"/>
                <a:satOff val="0"/>
                <a:lumOff val="0"/>
                <a:alphaOff val="0"/>
                <a:tint val="86000"/>
                <a:satMod val="115000"/>
              </a:schemeClr>
            </a:gs>
            <a:gs pos="100000">
              <a:schemeClr val="lt1">
                <a:hueOff val="0"/>
                <a:satOff val="0"/>
                <a:lumOff val="0"/>
                <a:alphaOff val="0"/>
                <a:tint val="50000"/>
                <a:satMod val="150000"/>
              </a:schemeClr>
            </a:gs>
          </a:gsLst>
          <a:path path="circle">
            <a:fillToRect l="50000" t="130000" r="50000" b="-30000"/>
          </a:path>
        </a:gradFill>
        <a:ln>
          <a:solidFill>
            <a:srgbClr val="FF0000"/>
          </a:solidFill>
        </a:ln>
        <a:effectLst>
          <a:outerShdw blurRad="57150" dist="38100" dir="5400000" algn="ctr" rotWithShape="0">
            <a:schemeClr val="lt1">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ru-RU" sz="1600" b="1" kern="1200" dirty="0" smtClean="0">
              <a:effectLst/>
              <a:latin typeface="Constantia" pitchFamily="18" charset="0"/>
            </a:rPr>
            <a:t>Териториални поделения на ДАБ</a:t>
          </a:r>
          <a:endParaRPr lang="ru-RU" sz="1600" b="1" kern="1200" dirty="0">
            <a:effectLst/>
            <a:latin typeface="Constantia" pitchFamily="18" charset="0"/>
          </a:endParaRPr>
        </a:p>
      </dsp:txBody>
      <dsp:txXfrm>
        <a:off x="3376390" y="3632701"/>
        <a:ext cx="2484776" cy="1324550"/>
      </dsp:txXfrm>
    </dsp:sp>
    <dsp:sp modelId="{A72D9871-EBAE-4DBC-8D45-7EC6E6B394ED}">
      <dsp:nvSpPr>
        <dsp:cNvPr id="0" name=""/>
        <dsp:cNvSpPr/>
      </dsp:nvSpPr>
      <dsp:spPr>
        <a:xfrm>
          <a:off x="1596875" y="3632701"/>
          <a:ext cx="1324550" cy="1324550"/>
        </a:xfrm>
        <a:prstGeom prst="ellipse">
          <a:avLst/>
        </a:prstGeom>
        <a:gradFill rotWithShape="0">
          <a:gsLst>
            <a:gs pos="0">
              <a:schemeClr val="lt1">
                <a:hueOff val="0"/>
                <a:satOff val="0"/>
                <a:lumOff val="0"/>
                <a:alphaOff val="0"/>
                <a:tint val="98000"/>
                <a:shade val="25000"/>
                <a:satMod val="250000"/>
              </a:schemeClr>
            </a:gs>
            <a:gs pos="68000">
              <a:schemeClr val="lt1">
                <a:hueOff val="0"/>
                <a:satOff val="0"/>
                <a:lumOff val="0"/>
                <a:alphaOff val="0"/>
                <a:tint val="86000"/>
                <a:satMod val="115000"/>
              </a:schemeClr>
            </a:gs>
            <a:gs pos="100000">
              <a:schemeClr val="lt1">
                <a:hueOff val="0"/>
                <a:satOff val="0"/>
                <a:lumOff val="0"/>
                <a:alphaOff val="0"/>
                <a:tint val="50000"/>
                <a:satMod val="150000"/>
              </a:schemeClr>
            </a:gs>
          </a:gsLst>
          <a:path path="circle">
            <a:fillToRect l="50000" t="130000" r="50000" b="-30000"/>
          </a:path>
        </a:gradFill>
        <a:ln>
          <a:solidFill>
            <a:srgbClr val="FF0000"/>
          </a:solidFill>
        </a:ln>
        <a:effectLst>
          <a:outerShdw blurRad="57150" dist="38100" dir="5400000" algn="ctr" rotWithShape="0">
            <a:schemeClr val="lt1">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bg-BG" sz="1800" b="1" kern="1200" dirty="0" smtClean="0">
              <a:effectLst/>
              <a:latin typeface="Constantia" pitchFamily="18" charset="0"/>
            </a:rPr>
            <a:t>ДАБ</a:t>
          </a:r>
          <a:endParaRPr lang="ru-RU" sz="1800" b="1" kern="1200" dirty="0">
            <a:effectLst/>
            <a:latin typeface="Constantia" pitchFamily="18" charset="0"/>
          </a:endParaRPr>
        </a:p>
      </dsp:txBody>
      <dsp:txXfrm>
        <a:off x="1596875" y="3632701"/>
        <a:ext cx="1324550" cy="1324550"/>
      </dsp:txXfrm>
    </dsp:sp>
    <dsp:sp modelId="{9A908C32-B076-4504-BF51-BCF013906FA0}">
      <dsp:nvSpPr>
        <dsp:cNvPr id="0" name=""/>
        <dsp:cNvSpPr/>
      </dsp:nvSpPr>
      <dsp:spPr>
        <a:xfrm>
          <a:off x="663073" y="1388561"/>
          <a:ext cx="1733823" cy="1324550"/>
        </a:xfrm>
        <a:prstGeom prst="ellipse">
          <a:avLst/>
        </a:prstGeom>
        <a:gradFill rotWithShape="0">
          <a:gsLst>
            <a:gs pos="0">
              <a:schemeClr val="lt1">
                <a:hueOff val="0"/>
                <a:satOff val="0"/>
                <a:lumOff val="0"/>
                <a:alphaOff val="0"/>
                <a:tint val="98000"/>
                <a:shade val="25000"/>
                <a:satMod val="250000"/>
              </a:schemeClr>
            </a:gs>
            <a:gs pos="68000">
              <a:schemeClr val="lt1">
                <a:hueOff val="0"/>
                <a:satOff val="0"/>
                <a:lumOff val="0"/>
                <a:alphaOff val="0"/>
                <a:tint val="86000"/>
                <a:satMod val="115000"/>
              </a:schemeClr>
            </a:gs>
            <a:gs pos="100000">
              <a:schemeClr val="lt1">
                <a:hueOff val="0"/>
                <a:satOff val="0"/>
                <a:lumOff val="0"/>
                <a:alphaOff val="0"/>
                <a:tint val="50000"/>
                <a:satMod val="150000"/>
              </a:schemeClr>
            </a:gs>
          </a:gsLst>
          <a:path path="circle">
            <a:fillToRect l="50000" t="130000" r="50000" b="-30000"/>
          </a:path>
        </a:gradFill>
        <a:ln>
          <a:solidFill>
            <a:srgbClr val="FF5050"/>
          </a:solidFill>
        </a:ln>
        <a:effectLst>
          <a:outerShdw blurRad="57150" dist="38100" dir="5400000" algn="ctr" rotWithShape="0">
            <a:schemeClr val="lt1">
              <a:hueOff val="0"/>
              <a:satOff val="0"/>
              <a:lumOff val="0"/>
              <a:alphaOff val="0"/>
              <a:shade val="9000"/>
              <a:satMod val="105000"/>
              <a:alpha val="48000"/>
            </a:scheme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2860" tIns="22860" rIns="22860" bIns="22860" numCol="1" spcCol="1270" anchor="ctr" anchorCtr="0">
          <a:noAutofit/>
        </a:bodyPr>
        <a:lstStyle/>
        <a:p>
          <a:pPr lvl="0" algn="ctr" defTabSz="800100">
            <a:lnSpc>
              <a:spcPct val="90000"/>
            </a:lnSpc>
            <a:spcBef>
              <a:spcPct val="0"/>
            </a:spcBef>
            <a:spcAft>
              <a:spcPct val="35000"/>
            </a:spcAft>
          </a:pPr>
          <a:r>
            <a:rPr lang="bg-BG" sz="1800" b="1" kern="1200" dirty="0" smtClean="0">
              <a:effectLst/>
              <a:latin typeface="Constantia" pitchFamily="18" charset="0"/>
            </a:rPr>
            <a:t>Френски</a:t>
          </a:r>
          <a:endParaRPr lang="ru-RU" sz="1800" b="1" kern="1200" dirty="0">
            <a:effectLst/>
            <a:latin typeface="Constantia" pitchFamily="18" charset="0"/>
          </a:endParaRPr>
        </a:p>
      </dsp:txBody>
      <dsp:txXfrm>
        <a:off x="663073" y="1388561"/>
        <a:ext cx="1733823" cy="1324550"/>
      </dsp:txXfrm>
    </dsp:sp>
  </dsp:spTree>
</dsp:drawing>
</file>

<file path=ppt/diagrams/layout1.xml><?xml version="1.0" encoding="utf-8"?>
<dgm:layoutDef xmlns:dgm="http://schemas.openxmlformats.org/drawingml/2006/diagram" xmlns:a="http://schemas.openxmlformats.org/drawingml/2006/main" uniqueId="urn:microsoft.com/office/officeart/2005/8/layout/funnel1">
  <dgm:title val=""/>
  <dgm:desc val=""/>
  <dgm:catLst>
    <dgm:cat type="relationship" pri="2000"/>
    <dgm:cat type="process" pri="27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4"/>
      <dgm:resizeHandles val="exact"/>
    </dgm:varLst>
    <dgm:alg type="composite">
      <dgm:param type="ar" val="1.25"/>
    </dgm:alg>
    <dgm:shape xmlns:r="http://schemas.openxmlformats.org/officeDocument/2006/relationships" r:blip="">
      <dgm:adjLst/>
    </dgm:shape>
    <dgm:presOf/>
    <dgm:choose name="Name1">
      <dgm:if name="Name2" axis="ch" ptType="node" func="cnt" op="equ" val="2">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w" for="ch" forName="item1" refType="w" fact="0.35"/>
          <dgm:constr type="h" for="ch" forName="item1" refType="w" fact="0.35"/>
          <dgm:constr type="t" for="ch" forName="item1" refType="h" fact="0.05"/>
          <dgm:constr type="l" for="ch" forName="item1" refType="w" fact="0.125"/>
          <dgm:constr type="primFontSz" for="ch" forName="item1" op="equ" val="65"/>
          <dgm:constr type="w" for="ch" forName="funnel" refType="w" fact="0.7"/>
          <dgm:constr type="h" for="ch" forName="funnel" refType="h" fact="0.7"/>
          <dgm:constr type="t" for="ch" forName="funnel"/>
          <dgm:constr type="l" for="ch" forName="funnel"/>
        </dgm:constrLst>
      </dgm:if>
      <dgm:else name="Name3">
        <dgm:constrLst>
          <dgm:constr type="w" for="ch" forName="ellipse" refType="w" fact="0.645"/>
          <dgm:constr type="h" for="ch" forName="ellipse" refType="h" fact="0.28"/>
          <dgm:constr type="t" for="ch" forName="ellipse" refType="w" fact="0.0275"/>
          <dgm:constr type="l" for="ch" forName="ellipse" refType="w" fact="0.0265"/>
          <dgm:constr type="w" for="ch" forName="arrow1" refType="w" fact="0.125"/>
          <dgm:constr type="h" for="ch" forName="arrow1" refType="h" fact="0.1"/>
          <dgm:constr type="t" for="ch" forName="arrow1" refType="h" fact="0.72"/>
          <dgm:constr type="l" for="ch" forName="arrow1" refType="w" fact="0.2875"/>
          <dgm:constr type="w" for="ch" forName="rectangle" refType="w" fact="0.6"/>
          <dgm:constr type="h" for="ch" forName="rectangle" refType="w" refFor="ch" refForName="rectangle" fact="0.25"/>
          <dgm:constr type="t" for="ch" forName="rectangle" refType="h" fact="0.8"/>
          <dgm:constr type="l" for="ch" forName="rectangle" refType="w" fact="0.05"/>
          <dgm:constr type="primFontSz" for="ch" forName="rectangle" val="65"/>
          <dgm:constr type="w" for="ch" forName="item1" refType="w" fact="0.225"/>
          <dgm:constr type="h" for="ch" forName="item1" refType="w" fact="0.225"/>
          <dgm:constr type="t" for="ch" forName="item1" refType="h" fact="0.336"/>
          <dgm:constr type="l" for="ch" forName="item1" refType="w" fact="0.261"/>
          <dgm:constr type="primFontSz" for="ch" forName="item1" val="65"/>
          <dgm:constr type="w" for="ch" forName="item2" refType="w" fact="0.225"/>
          <dgm:constr type="h" for="ch" forName="item2" refType="w" fact="0.225"/>
          <dgm:constr type="t" for="ch" forName="item2" refType="h" fact="0.125"/>
          <dgm:constr type="l" for="ch" forName="item2" refType="w" fact="0.1"/>
          <dgm:constr type="primFontSz" for="ch" forName="item2" refType="primFontSz" refFor="ch" refForName="item1" op="equ"/>
          <dgm:constr type="w" for="ch" forName="item3" refType="w" fact="0.225"/>
          <dgm:constr type="h" for="ch" forName="item3" refType="w" fact="0.225"/>
          <dgm:constr type="t" for="ch" forName="item3" refType="h" fact="0.057"/>
          <dgm:constr type="l" for="ch" forName="item3" refType="w" fact="0.33"/>
          <dgm:constr type="primFontSz" for="ch" forName="item3" refType="primFontSz" refFor="ch" refForName="item1" op="equ"/>
          <dgm:constr type="w" for="ch" forName="funnel" refType="w" fact="0.7"/>
          <dgm:constr type="h" for="ch" forName="funnel" refType="h" fact="0.7"/>
          <dgm:constr type="t" for="ch" forName="funnel"/>
          <dgm:constr type="l" for="ch" forName="funnel"/>
        </dgm:constrLst>
      </dgm:else>
    </dgm:choose>
    <dgm:ruleLst/>
    <dgm:choose name="Name4">
      <dgm:if name="Name5" axis="ch" ptType="node" func="cnt" op="gte" val="1">
        <dgm:layoutNode name="ellipse" styleLbl="trBgShp">
          <dgm:alg type="sp"/>
          <dgm:shape xmlns:r="http://schemas.openxmlformats.org/officeDocument/2006/relationships" type="ellipse" r:blip="">
            <dgm:adjLst/>
          </dgm:shape>
          <dgm:presOf/>
          <dgm:constrLst/>
          <dgm:ruleLst/>
        </dgm:layoutNode>
        <dgm:layoutNode name="arrow1" styleLbl="fgShp">
          <dgm:alg type="sp"/>
          <dgm:shape xmlns:r="http://schemas.openxmlformats.org/officeDocument/2006/relationships" type="downArrow" r:blip="">
            <dgm:adjLst/>
          </dgm:shape>
          <dgm:presOf/>
          <dgm:constrLst/>
          <dgm:ruleLst/>
        </dgm:layoutNode>
        <dgm:layoutNode name="rectangle" styleLbl="revTx">
          <dgm:varLst>
            <dgm:bulletEnabled val="1"/>
          </dgm:varLst>
          <dgm:alg type="tx">
            <dgm:param type="txAnchorHorzCh" val="ctr"/>
          </dgm:alg>
          <dgm:shape xmlns:r="http://schemas.openxmlformats.org/officeDocument/2006/relationships" type="rect" r:blip="">
            <dgm:adjLst/>
          </dgm:shape>
          <dgm:choose name="Name6">
            <dgm:if name="Name7" axis="ch" ptType="node" func="cnt" op="equ" val="1">
              <dgm:presOf axis="ch desOrSelf" ptType="node node" st="1 1" cnt="1 0"/>
            </dgm:if>
            <dgm:if name="Name8" axis="ch" ptType="node" func="cnt" op="equ" val="2">
              <dgm:presOf axis="ch desOrSelf" ptType="node node" st="2 1" cnt="1 0"/>
            </dgm:if>
            <dgm:if name="Name9" axis="ch" ptType="node" func="cnt" op="equ" val="3">
              <dgm:presOf axis="ch desOrSelf" ptType="node node" st="3 1" cnt="1 0"/>
            </dgm:if>
            <dgm:else name="Name10">
              <dgm:presOf axis="ch desOrSelf" ptType="node node" st="4 1" cnt="1 0"/>
            </dgm:else>
          </dgm:choose>
          <dgm:constrLst/>
          <dgm:ruleLst>
            <dgm:rule type="primFontSz" val="5" fact="NaN" max="NaN"/>
          </dgm:ruleLst>
        </dgm:layoutNode>
        <dgm:forEach name="Name11" axis="ch" ptType="node" st="2" cnt="1">
          <dgm:layoutNode name="item1" styleLbl="node1">
            <dgm:varLst>
              <dgm:bulletEnabled val="1"/>
            </dgm:varLst>
            <dgm:alg type="tx">
              <dgm:param type="txAnchorVertCh" val="mid"/>
            </dgm:alg>
            <dgm:shape xmlns:r="http://schemas.openxmlformats.org/officeDocument/2006/relationships" type="ellipse" r:blip="">
              <dgm:adjLst/>
            </dgm:shape>
            <dgm:choose name="Name12">
              <dgm:if name="Name13" axis="root ch" ptType="all node" func="cnt" op="equ" val="1">
                <dgm:presOf/>
              </dgm:if>
              <dgm:if name="Name14" axis="root ch" ptType="all node" func="cnt" op="equ" val="2">
                <dgm:presOf axis="root ch desOrSelf" ptType="all node node" st="1 1 1" cnt="0 1 0"/>
              </dgm:if>
              <dgm:if name="Name15" axis="root ch" ptType="all node" func="cnt" op="equ" val="3">
                <dgm:presOf axis="root ch desOrSelf" ptType="all node node" st="1 2 1" cnt="0 1 0"/>
              </dgm:if>
              <dgm:else name="Name16">
                <dgm:presOf axis="root ch desOrSelf" ptType="all node node" st="1 3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17" axis="ch" ptType="node" st="3" cnt="1">
          <dgm:layoutNode name="item2" styleLbl="node1">
            <dgm:varLst>
              <dgm:bulletEnabled val="1"/>
            </dgm:varLst>
            <dgm:alg type="tx">
              <dgm:param type="txAnchorVertCh" val="mid"/>
            </dgm:alg>
            <dgm:shape xmlns:r="http://schemas.openxmlformats.org/officeDocument/2006/relationships" type="ellipse" r:blip="">
              <dgm:adjLst/>
            </dgm:shape>
            <dgm:choose name="Name18">
              <dgm:if name="Name19" axis="root ch" ptType="all node" func="cnt" op="equ" val="1">
                <dgm:presOf/>
              </dgm:if>
              <dgm:if name="Name20" axis="root ch" ptType="all node" func="cnt" op="equ" val="2">
                <dgm:presOf/>
              </dgm:if>
              <dgm:if name="Name21" axis="root ch" ptType="all node" func="cnt" op="equ" val="3">
                <dgm:presOf axis="root ch desOrSelf" ptType="all node node" st="1 1 1" cnt="0 1 0"/>
              </dgm:if>
              <dgm:else name="Name22">
                <dgm:presOf axis="root ch desOrSelf" ptType="all node node" st="1 2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name="Name23" axis="ch" ptType="node" st="4" cnt="1">
          <dgm:layoutNode name="item3" styleLbl="node1">
            <dgm:varLst>
              <dgm:bulletEnabled val="1"/>
            </dgm:varLst>
            <dgm:alg type="tx">
              <dgm:param type="txAnchorVertCh" val="mid"/>
            </dgm:alg>
            <dgm:shape xmlns:r="http://schemas.openxmlformats.org/officeDocument/2006/relationships" type="ellipse" r:blip="">
              <dgm:adjLst/>
            </dgm:shape>
            <dgm:choose name="Name24">
              <dgm:if name="Name25" axis="root ch" ptType="all node" func="cnt" op="equ" val="1">
                <dgm:presOf/>
              </dgm:if>
              <dgm:if name="Name26" axis="root ch" ptType="all node" func="cnt" op="equ" val="2">
                <dgm:presOf/>
              </dgm:if>
              <dgm:if name="Name27" axis="root ch" ptType="all node" func="cnt" op="equ" val="3">
                <dgm:presOf/>
              </dgm:if>
              <dgm:else name="Name28">
                <dgm:presOf axis="root ch desOrSelf" ptType="all node node" st="1 1 1" cnt="0 1 0"/>
              </dgm:else>
            </dgm:choos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layoutNode name="funnel" styleLbl="trAlignAcc1">
          <dgm:alg type="sp"/>
          <dgm:shape xmlns:r="http://schemas.openxmlformats.org/officeDocument/2006/relationships" type="funnel" r:blip="">
            <dgm:adjLst/>
          </dgm:shape>
          <dgm:presOf/>
          <dgm:constrLst/>
          <dgm:ruleLst/>
        </dgm:layoutNode>
      </dgm:if>
      <dgm:else name="Name29"/>
    </dgm:choos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1" y="1"/>
            <a:ext cx="2948939" cy="496967"/>
          </a:xfrm>
          <a:prstGeom prst="rect">
            <a:avLst/>
          </a:prstGeom>
          <a:noFill/>
          <a:ln w="9525">
            <a:noFill/>
            <a:miter lim="800000"/>
            <a:headEnd/>
            <a:tailEnd/>
          </a:ln>
          <a:effectLst/>
        </p:spPr>
        <p:txBody>
          <a:bodyPr vert="horz" wrap="square" lIns="91355" tIns="45678" rIns="91355" bIns="45678" numCol="1" anchor="t" anchorCtr="0" compatLnSpc="1">
            <a:prstTxWarp prst="textNoShape">
              <a:avLst/>
            </a:prstTxWarp>
          </a:bodyPr>
          <a:lstStyle>
            <a:lvl1pPr eaLnBrk="1" hangingPunct="1">
              <a:defRPr sz="1200">
                <a:latin typeface="Arial" pitchFamily="34" charset="0"/>
                <a:cs typeface="+mn-cs"/>
              </a:defRPr>
            </a:lvl1pPr>
          </a:lstStyle>
          <a:p>
            <a:pPr>
              <a:defRPr/>
            </a:pPr>
            <a:endParaRPr lang="en-US"/>
          </a:p>
        </p:txBody>
      </p:sp>
      <p:sp>
        <p:nvSpPr>
          <p:cNvPr id="5123" name="Rectangle 3"/>
          <p:cNvSpPr>
            <a:spLocks noGrp="1" noChangeArrowheads="1"/>
          </p:cNvSpPr>
          <p:nvPr>
            <p:ph type="dt" idx="1"/>
          </p:nvPr>
        </p:nvSpPr>
        <p:spPr bwMode="auto">
          <a:xfrm>
            <a:off x="3856672" y="1"/>
            <a:ext cx="2948939" cy="496967"/>
          </a:xfrm>
          <a:prstGeom prst="rect">
            <a:avLst/>
          </a:prstGeom>
          <a:noFill/>
          <a:ln w="9525">
            <a:noFill/>
            <a:miter lim="800000"/>
            <a:headEnd/>
            <a:tailEnd/>
          </a:ln>
          <a:effectLst/>
        </p:spPr>
        <p:txBody>
          <a:bodyPr vert="horz" wrap="square" lIns="91355" tIns="45678" rIns="91355" bIns="45678" numCol="1" anchor="t" anchorCtr="0" compatLnSpc="1">
            <a:prstTxWarp prst="textNoShape">
              <a:avLst/>
            </a:prstTxWarp>
          </a:bodyPr>
          <a:lstStyle>
            <a:lvl1pPr algn="r" eaLnBrk="1" hangingPunct="1">
              <a:defRPr sz="1200">
                <a:latin typeface="Arial" pitchFamily="34" charset="0"/>
                <a:cs typeface="+mn-cs"/>
              </a:defRPr>
            </a:lvl1pPr>
          </a:lstStyle>
          <a:p>
            <a:pPr>
              <a:defRPr/>
            </a:pPr>
            <a:endParaRPr lang="en-US"/>
          </a:p>
        </p:txBody>
      </p:sp>
      <p:sp>
        <p:nvSpPr>
          <p:cNvPr id="65540" name="Rectangle 4"/>
          <p:cNvSpPr>
            <a:spLocks noGrp="1" noRot="1" noChangeAspect="1" noChangeArrowheads="1" noTextEdit="1"/>
          </p:cNvSpPr>
          <p:nvPr>
            <p:ph type="sldImg" idx="2"/>
          </p:nvPr>
        </p:nvSpPr>
        <p:spPr bwMode="auto">
          <a:xfrm>
            <a:off x="920750" y="746125"/>
            <a:ext cx="4967288" cy="3725863"/>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680403" y="4720387"/>
            <a:ext cx="5446396" cy="4472703"/>
          </a:xfrm>
          <a:prstGeom prst="rect">
            <a:avLst/>
          </a:prstGeom>
          <a:noFill/>
          <a:ln w="9525">
            <a:noFill/>
            <a:miter lim="800000"/>
            <a:headEnd/>
            <a:tailEnd/>
          </a:ln>
          <a:effectLst/>
        </p:spPr>
        <p:txBody>
          <a:bodyPr vert="horz" wrap="square" lIns="91355" tIns="45678" rIns="91355" bIns="4567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1" y="9440774"/>
            <a:ext cx="2948939" cy="496967"/>
          </a:xfrm>
          <a:prstGeom prst="rect">
            <a:avLst/>
          </a:prstGeom>
          <a:noFill/>
          <a:ln w="9525">
            <a:noFill/>
            <a:miter lim="800000"/>
            <a:headEnd/>
            <a:tailEnd/>
          </a:ln>
          <a:effectLst/>
        </p:spPr>
        <p:txBody>
          <a:bodyPr vert="horz" wrap="square" lIns="91355" tIns="45678" rIns="91355" bIns="45678" numCol="1" anchor="b" anchorCtr="0" compatLnSpc="1">
            <a:prstTxWarp prst="textNoShape">
              <a:avLst/>
            </a:prstTxWarp>
          </a:bodyPr>
          <a:lstStyle>
            <a:lvl1pPr eaLnBrk="1" hangingPunct="1">
              <a:defRPr sz="1200">
                <a:latin typeface="Arial" pitchFamily="34" charset="0"/>
                <a:cs typeface="+mn-cs"/>
              </a:defRPr>
            </a:lvl1pPr>
          </a:lstStyle>
          <a:p>
            <a:pPr>
              <a:defRPr/>
            </a:pPr>
            <a:endParaRPr lang="en-US"/>
          </a:p>
        </p:txBody>
      </p:sp>
      <p:sp>
        <p:nvSpPr>
          <p:cNvPr id="5127" name="Rectangle 7"/>
          <p:cNvSpPr>
            <a:spLocks noGrp="1" noChangeArrowheads="1"/>
          </p:cNvSpPr>
          <p:nvPr>
            <p:ph type="sldNum" sz="quarter" idx="5"/>
          </p:nvPr>
        </p:nvSpPr>
        <p:spPr bwMode="auto">
          <a:xfrm>
            <a:off x="3856672" y="9440774"/>
            <a:ext cx="2948939" cy="496967"/>
          </a:xfrm>
          <a:prstGeom prst="rect">
            <a:avLst/>
          </a:prstGeom>
          <a:noFill/>
          <a:ln w="9525">
            <a:noFill/>
            <a:miter lim="800000"/>
            <a:headEnd/>
            <a:tailEnd/>
          </a:ln>
          <a:effectLst/>
        </p:spPr>
        <p:txBody>
          <a:bodyPr vert="horz" wrap="square" lIns="91355" tIns="45678" rIns="91355" bIns="45678" numCol="1" anchor="b" anchorCtr="0" compatLnSpc="1">
            <a:prstTxWarp prst="textNoShape">
              <a:avLst/>
            </a:prstTxWarp>
          </a:bodyPr>
          <a:lstStyle>
            <a:lvl1pPr algn="r" eaLnBrk="1" hangingPunct="1">
              <a:defRPr sz="1200"/>
            </a:lvl1pPr>
          </a:lstStyle>
          <a:p>
            <a:pPr>
              <a:defRPr/>
            </a:pPr>
            <a:fld id="{0C50B398-4819-4DF3-B4E9-B111429F2A28}" type="slidenum">
              <a:rPr lang="en-US" altLang="bg-BG"/>
              <a:pPr>
                <a:defRPr/>
              </a:pPr>
              <a:t>‹#›</a:t>
            </a:fld>
            <a:endParaRPr lang="en-US" altLang="bg-BG"/>
          </a:p>
        </p:txBody>
      </p:sp>
    </p:spTree>
    <p:extLst>
      <p:ext uri="{BB962C8B-B14F-4D97-AF65-F5344CB8AC3E}">
        <p14:creationId xmlns:p14="http://schemas.microsoft.com/office/powerpoint/2010/main" xmlns="" val="12031066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Date Placeholder 3"/>
          <p:cNvSpPr>
            <a:spLocks noGrp="1"/>
          </p:cNvSpPr>
          <p:nvPr>
            <p:ph type="dt" idx="10"/>
          </p:nvPr>
        </p:nvSpPr>
        <p:spPr/>
        <p:txBody>
          <a:bodyPr/>
          <a:lstStyle/>
          <a:p>
            <a:pPr>
              <a:defRPr/>
            </a:pPr>
            <a:r>
              <a:rPr lang="bg-BG" smtClean="0"/>
              <a:t>17-18.11.2015</a:t>
            </a:r>
            <a:endParaRPr lang="en-GB"/>
          </a:p>
        </p:txBody>
      </p:sp>
    </p:spTree>
    <p:extLst>
      <p:ext uri="{BB962C8B-B14F-4D97-AF65-F5344CB8AC3E}">
        <p14:creationId xmlns:p14="http://schemas.microsoft.com/office/powerpoint/2010/main" xmlns="" val="1391701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bg-BG" dirty="0"/>
          </a:p>
        </p:txBody>
      </p:sp>
      <p:sp>
        <p:nvSpPr>
          <p:cNvPr id="4" name="Slide Number Placeholder 3"/>
          <p:cNvSpPr>
            <a:spLocks noGrp="1"/>
          </p:cNvSpPr>
          <p:nvPr>
            <p:ph type="sldNum" sz="quarter" idx="10"/>
          </p:nvPr>
        </p:nvSpPr>
        <p:spPr/>
        <p:txBody>
          <a:bodyPr/>
          <a:lstStyle/>
          <a:p>
            <a:pPr>
              <a:defRPr/>
            </a:pPr>
            <a:fld id="{0C50B398-4819-4DF3-B4E9-B111429F2A28}" type="slidenum">
              <a:rPr lang="en-US" altLang="bg-BG" smtClean="0"/>
              <a:pPr>
                <a:defRPr/>
              </a:pPr>
              <a:t>11</a:t>
            </a:fld>
            <a:endParaRPr lang="en-US" altLang="bg-BG"/>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bwMode="auto">
          <a:noFill/>
          <a:ln>
            <a:solidFill>
              <a:srgbClr val="000000"/>
            </a:solidFill>
            <a:miter lim="800000"/>
            <a:headEnd/>
            <a:tailEnd/>
          </a:ln>
        </p:spPr>
      </p:sp>
      <p:sp>
        <p:nvSpPr>
          <p:cNvPr id="593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bg-BG" altLang="bg-BG" dirty="0" smtClean="0"/>
          </a:p>
        </p:txBody>
      </p:sp>
      <p:sp>
        <p:nvSpPr>
          <p:cNvPr id="59396" name="Slide Number Placeholder 3"/>
          <p:cNvSpPr>
            <a:spLocks noGrp="1"/>
          </p:cNvSpPr>
          <p:nvPr>
            <p:ph type="sldNum" sz="quarter" idx="5"/>
          </p:nvPr>
        </p:nvSpPr>
        <p:spPr bwMode="auto">
          <a:noFill/>
          <a:ln>
            <a:miter lim="800000"/>
            <a:headEnd/>
            <a:tailEnd/>
          </a:ln>
        </p:spPr>
        <p:txBody>
          <a:bodyPr/>
          <a:lstStyle/>
          <a:p>
            <a:fld id="{0B33BC05-00E6-469E-A57E-333EF53D9550}" type="slidenum">
              <a:rPr lang="bg-BG" altLang="bg-BG">
                <a:latin typeface="Arial" pitchFamily="34" charset="0"/>
                <a:cs typeface="Arial" pitchFamily="34" charset="0"/>
              </a:rPr>
              <a:pPr/>
              <a:t>12</a:t>
            </a:fld>
            <a:endParaRPr lang="bg-BG" altLang="bg-BG">
              <a:latin typeface="Arial" pitchFamily="34" charset="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0C50B398-4819-4DF3-B4E9-B111429F2A28}" type="slidenum">
              <a:rPr lang="en-US" altLang="bg-BG" smtClean="0"/>
              <a:pPr>
                <a:defRPr/>
              </a:pPr>
              <a:t>13</a:t>
            </a:fld>
            <a:endParaRPr lang="en-US" altLang="bg-BG"/>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8423">
              <a:defRPr/>
            </a:pPr>
            <a:r>
              <a:rPr lang="bg-BG" dirty="0" smtClean="0"/>
              <a:t>Съвместно с ДАБ е изготвена информационна брошура, преведена на арабски, френски и английски език за предлаганите посреднически услуги от ДБТ. Брошурата е предоставена на ДАБ и в ТП на ДАБ в страната за ползване от страна на бежанците.</a:t>
            </a:r>
          </a:p>
          <a:p>
            <a:endParaRPr lang="bg-BG" dirty="0" smtClean="0">
              <a:latin typeface="+mn-lt"/>
              <a:cs typeface="Arial" charset="0"/>
            </a:endParaRPr>
          </a:p>
        </p:txBody>
      </p:sp>
      <p:sp>
        <p:nvSpPr>
          <p:cNvPr id="4" name="Date Placeholder 3"/>
          <p:cNvSpPr>
            <a:spLocks noGrp="1"/>
          </p:cNvSpPr>
          <p:nvPr>
            <p:ph type="dt" idx="10"/>
          </p:nvPr>
        </p:nvSpPr>
        <p:spPr/>
        <p:txBody>
          <a:bodyPr/>
          <a:lstStyle/>
          <a:p>
            <a:pPr>
              <a:defRPr/>
            </a:pPr>
            <a:r>
              <a:rPr lang="bg-BG" smtClean="0"/>
              <a:t>17-18.11.2015</a:t>
            </a:r>
            <a:endParaRPr lang="en-GB"/>
          </a:p>
        </p:txBody>
      </p:sp>
    </p:spTree>
    <p:extLst>
      <p:ext uri="{BB962C8B-B14F-4D97-AF65-F5344CB8AC3E}">
        <p14:creationId xmlns:p14="http://schemas.microsoft.com/office/powerpoint/2010/main" xmlns="" val="26202329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bg-BG" dirty="0"/>
          </a:p>
        </p:txBody>
      </p:sp>
      <p:sp>
        <p:nvSpPr>
          <p:cNvPr id="4" name="Slide Number Placeholder 3"/>
          <p:cNvSpPr>
            <a:spLocks noGrp="1"/>
          </p:cNvSpPr>
          <p:nvPr>
            <p:ph type="sldNum" sz="quarter" idx="10"/>
          </p:nvPr>
        </p:nvSpPr>
        <p:spPr/>
        <p:txBody>
          <a:bodyPr/>
          <a:lstStyle/>
          <a:p>
            <a:pPr>
              <a:defRPr/>
            </a:pPr>
            <a:fld id="{0C50B398-4819-4DF3-B4E9-B111429F2A28}" type="slidenum">
              <a:rPr lang="en-US" altLang="bg-BG" smtClean="0"/>
              <a:pPr>
                <a:defRPr/>
              </a:pPr>
              <a:t>15</a:t>
            </a:fld>
            <a:endParaRPr lang="en-US" altLang="bg-BG"/>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Контейнер за изображение на слайда 1"/>
          <p:cNvSpPr>
            <a:spLocks noGrp="1" noRot="1" noChangeAspect="1" noTextEdit="1"/>
          </p:cNvSpPr>
          <p:nvPr>
            <p:ph type="sldImg"/>
          </p:nvPr>
        </p:nvSpPr>
        <p:spPr>
          <a:ln/>
        </p:spPr>
      </p:sp>
      <p:sp>
        <p:nvSpPr>
          <p:cNvPr id="66563" name="Контейнер за бележки 2"/>
          <p:cNvSpPr>
            <a:spLocks noGrp="1"/>
          </p:cNvSpPr>
          <p:nvPr>
            <p:ph type="body" idx="1"/>
          </p:nvPr>
        </p:nvSpPr>
        <p:spPr>
          <a:noFill/>
          <a:ln/>
        </p:spPr>
        <p:txBody>
          <a:bodyPr/>
          <a:lstStyle/>
          <a:p>
            <a:pPr defTabSz="918423">
              <a:defRPr/>
            </a:pPr>
            <a:endParaRPr lang="bg-BG" dirty="0" smtClean="0">
              <a:latin typeface="Arial" charset="0"/>
            </a:endParaRPr>
          </a:p>
        </p:txBody>
      </p:sp>
      <p:sp>
        <p:nvSpPr>
          <p:cNvPr id="66564" name="Контейнер за номер на слайда 3"/>
          <p:cNvSpPr>
            <a:spLocks noGrp="1"/>
          </p:cNvSpPr>
          <p:nvPr>
            <p:ph type="sldNum" sz="quarter" idx="5"/>
          </p:nvPr>
        </p:nvSpPr>
        <p:spPr>
          <a:noFill/>
        </p:spPr>
        <p:txBody>
          <a:bodyPr/>
          <a:lstStyle/>
          <a:p>
            <a:fld id="{FA9F35F4-1217-4403-8307-890128793C10}" type="slidenum">
              <a:rPr lang="en-US" altLang="bg-BG" smtClean="0"/>
              <a:pPr/>
              <a:t>2</a:t>
            </a:fld>
            <a:endParaRPr lang="en-US" altLang="bg-BG"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Rot="1" noChangeAspect="1" noTextEdit="1"/>
          </p:cNvSpPr>
          <p:nvPr>
            <p:ph type="sldImg"/>
          </p:nvPr>
        </p:nvSpPr>
        <p:spPr bwMode="auto">
          <a:noFill/>
          <a:ln>
            <a:solidFill>
              <a:srgbClr val="000000"/>
            </a:solidFill>
            <a:miter lim="800000"/>
            <a:headEnd/>
            <a:tailEnd/>
          </a:ln>
        </p:spPr>
      </p:sp>
      <p:sp>
        <p:nvSpPr>
          <p:cNvPr id="159747" name="Rectangle 3"/>
          <p:cNvSpPr>
            <a:spLocks noGrp="1"/>
          </p:cNvSpPr>
          <p:nvPr>
            <p:ph type="body" idx="1"/>
          </p:nvPr>
        </p:nvSpPr>
        <p:spPr bwMode="auto"/>
        <p:txBody>
          <a:bodyPr wrap="square" numCol="1" anchor="t" anchorCtr="0" compatLnSpc="1">
            <a:prstTxWarp prst="textNoShape">
              <a:avLst/>
            </a:prstTxWarp>
          </a:bodyPr>
          <a:lstStyle/>
          <a:p>
            <a:pPr eaLnBrk="1" hangingPunct="1">
              <a:defRPr/>
            </a:pPr>
            <a:endParaRPr lang="bg-BG" dirty="0" smtClean="0">
              <a:solidFill>
                <a:schemeClr val="accent2"/>
              </a:solidFill>
              <a:effectLst>
                <a:outerShdw blurRad="38100" dist="38100" dir="2700000" algn="tl">
                  <a:srgbClr val="C0C0C0"/>
                </a:outerShdw>
              </a:effectLst>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bg-BG" dirty="0" smtClean="0"/>
              <a:t>Съгласно разпоредбите на чл. 29, ал. 3 от Закона за убежището и бежанците, чужденците, търсещи закрила, по време на производството имат право на достъп до пазара на труда, включително да участват по програми и проекти, финансирани от държавния бюджет или по линия на международно или европейско финансиране, в случаите, когато производството не приключи </a:t>
            </a:r>
            <a:r>
              <a:rPr lang="bg-BG" b="1" dirty="0" smtClean="0"/>
              <a:t>до три месеца</a:t>
            </a:r>
            <a:r>
              <a:rPr lang="bg-BG" dirty="0" smtClean="0"/>
              <a:t> от подаването на молбата му за международна закрила поради независещи от него причини.</a:t>
            </a:r>
          </a:p>
          <a:p>
            <a:r>
              <a:rPr lang="bg-BG" dirty="0" smtClean="0"/>
              <a:t>Регистрацията в дирекциите „Бюро по труда” (ДБТ) на търсещите работа лица е задължително условие за ползване на предоставяните от Агенция по заетостта услуги.</a:t>
            </a:r>
          </a:p>
          <a:p>
            <a:r>
              <a:rPr lang="bg-BG" dirty="0" smtClean="0"/>
              <a:t>В съответствие със Закона за насърчаване на заетостта </a:t>
            </a:r>
            <a:r>
              <a:rPr lang="ru-RU" dirty="0" smtClean="0"/>
              <a:t>(</a:t>
            </a:r>
            <a:r>
              <a:rPr lang="bg-BG" dirty="0" smtClean="0"/>
              <a:t>ЗНЗ</a:t>
            </a:r>
            <a:r>
              <a:rPr lang="ru-RU" dirty="0" smtClean="0"/>
              <a:t>), регламентиращ статута и дейностите за изпълнение на представляваното от мен ведомство</a:t>
            </a:r>
            <a:r>
              <a:rPr lang="bg-BG" dirty="0" smtClean="0"/>
              <a:t>, търсещите и/или получили международна закрила лица, могат да се регистрират в териториалните поделения на АЗ – ДБТ в страната, като търсещи работа лица ( съгласно чл.18, ал.3, т.1, 2 и 3 от ЗНЗ, предвид изменения в сила от 23.05.2018 г.) и да упражняват правата по реда на този закон. Същите имат равен достъп да ползват услугите по заетостта, като при осъществяването на посредничеството не се допуска пряка или непряка дискриминация, привилегии или ограничения, основани на народност, произход, пол, раса и др.</a:t>
            </a:r>
          </a:p>
          <a:p>
            <a:endParaRPr lang="bg-BG" b="1" i="0" dirty="0">
              <a:solidFill>
                <a:srgbClr val="FF0000"/>
              </a:solidFill>
            </a:endParaRPr>
          </a:p>
        </p:txBody>
      </p:sp>
      <p:sp>
        <p:nvSpPr>
          <p:cNvPr id="4" name="Date Placeholder 3"/>
          <p:cNvSpPr>
            <a:spLocks noGrp="1"/>
          </p:cNvSpPr>
          <p:nvPr>
            <p:ph type="dt" idx="10"/>
          </p:nvPr>
        </p:nvSpPr>
        <p:spPr/>
        <p:txBody>
          <a:bodyPr/>
          <a:lstStyle/>
          <a:p>
            <a:pPr>
              <a:defRPr/>
            </a:pPr>
            <a:r>
              <a:rPr lang="bg-BG" smtClean="0"/>
              <a:t>17-18.11.2015</a:t>
            </a:r>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bg-BG" dirty="0" smtClean="0"/>
              <a:t>В </a:t>
            </a:r>
            <a:r>
              <a:rPr lang="ru-RU" dirty="0" smtClean="0"/>
              <a:t>ДБТ на лицата, които търсят работа, се предлагат услуги, дефинирани в чл. 17, ал. 1 от ЗНЗ, свързани с информиране и/или консултиране относно:</a:t>
            </a:r>
            <a:endParaRPr lang="bg-BG" dirty="0" smtClean="0"/>
          </a:p>
          <a:p>
            <a:r>
              <a:rPr lang="ru-RU" dirty="0" smtClean="0"/>
              <a:t>- правата и задълженията им, съгласно ЗНЗ;</a:t>
            </a:r>
            <a:endParaRPr lang="bg-BG" dirty="0" smtClean="0"/>
          </a:p>
          <a:p>
            <a:r>
              <a:rPr lang="ru-RU" dirty="0" smtClean="0"/>
              <a:t>- свободните работни места и изискванията за тяхното заемане;</a:t>
            </a:r>
            <a:endParaRPr lang="bg-BG" dirty="0" smtClean="0"/>
          </a:p>
          <a:p>
            <a:r>
              <a:rPr lang="bg-BG" dirty="0" smtClean="0"/>
              <a:t>- </a:t>
            </a:r>
            <a:r>
              <a:rPr lang="ru-RU" dirty="0" smtClean="0"/>
              <a:t>възможностите за участие в програми и мерки за заетост и обучение;</a:t>
            </a:r>
            <a:endParaRPr lang="bg-BG" dirty="0" smtClean="0"/>
          </a:p>
          <a:p>
            <a:r>
              <a:rPr lang="ru-RU" dirty="0" smtClean="0"/>
              <a:t>- възможности за включване в обучение на възрастни;</a:t>
            </a:r>
            <a:endParaRPr lang="bg-BG" dirty="0" smtClean="0"/>
          </a:p>
          <a:p>
            <a:r>
              <a:rPr lang="ru-RU" dirty="0" smtClean="0"/>
              <a:t>- професионално ориентиране; </a:t>
            </a:r>
            <a:endParaRPr lang="bg-BG" dirty="0" smtClean="0"/>
          </a:p>
          <a:p>
            <a:r>
              <a:rPr lang="ru-RU" dirty="0" smtClean="0"/>
              <a:t>- психологическо подпомагане;</a:t>
            </a:r>
            <a:endParaRPr lang="bg-BG" dirty="0" smtClean="0"/>
          </a:p>
          <a:p>
            <a:r>
              <a:rPr lang="ru-RU" dirty="0" smtClean="0"/>
              <a:t>- мотивиране за активно поведение на пазара на труда и включване в програми и мерки за заетост и обучение;</a:t>
            </a:r>
            <a:endParaRPr lang="bg-BG" dirty="0" smtClean="0"/>
          </a:p>
          <a:p>
            <a:r>
              <a:rPr lang="ru-RU" dirty="0" smtClean="0"/>
              <a:t>- посредничество по информиране и наемане на работа;</a:t>
            </a:r>
            <a:endParaRPr lang="bg-BG" dirty="0" smtClean="0"/>
          </a:p>
          <a:p>
            <a:r>
              <a:rPr lang="ru-RU" dirty="0" smtClean="0"/>
              <a:t>- стипендия за обучение, средства за транспорт и квартира за времето на обучението;</a:t>
            </a:r>
            <a:endParaRPr lang="bg-BG" dirty="0" smtClean="0"/>
          </a:p>
          <a:p>
            <a:r>
              <a:rPr lang="ru-RU" dirty="0" smtClean="0"/>
              <a:t>- насочване и подпомагане за започване на работа, включително в друго населено място в страната или в други държави.</a:t>
            </a:r>
            <a:endParaRPr lang="bg-BG" dirty="0" smtClean="0"/>
          </a:p>
          <a:p>
            <a:endParaRPr lang="bg-BG" dirty="0"/>
          </a:p>
        </p:txBody>
      </p:sp>
      <p:sp>
        <p:nvSpPr>
          <p:cNvPr id="4" name="Date Placeholder 3"/>
          <p:cNvSpPr>
            <a:spLocks noGrp="1"/>
          </p:cNvSpPr>
          <p:nvPr>
            <p:ph type="dt" idx="10"/>
          </p:nvPr>
        </p:nvSpPr>
        <p:spPr/>
        <p:txBody>
          <a:bodyPr/>
          <a:lstStyle/>
          <a:p>
            <a:pPr>
              <a:defRPr/>
            </a:pPr>
            <a:r>
              <a:rPr lang="bg-BG" smtClean="0"/>
              <a:t>17-18.11.2015</a:t>
            </a:r>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Контейнер за изображение на слайда 1"/>
          <p:cNvSpPr>
            <a:spLocks noGrp="1" noRot="1" noChangeAspect="1"/>
          </p:cNvSpPr>
          <p:nvPr>
            <p:ph type="sldImg"/>
          </p:nvPr>
        </p:nvSpPr>
        <p:spPr/>
      </p:sp>
      <p:sp>
        <p:nvSpPr>
          <p:cNvPr id="3" name="Контейнер за бележки 2"/>
          <p:cNvSpPr>
            <a:spLocks noGrp="1"/>
          </p:cNvSpPr>
          <p:nvPr>
            <p:ph type="body" idx="1"/>
          </p:nvPr>
        </p:nvSpPr>
        <p:spPr/>
        <p:txBody>
          <a:bodyPr>
            <a:normAutofit/>
          </a:bodyPr>
          <a:lstStyle/>
          <a:p>
            <a:r>
              <a:rPr lang="bg-BG" dirty="0" smtClean="0"/>
              <a:t>Съгласно изискванията на ЗНЗ, на всички регистрирани безработни лица, в т.ч. на търсещите или получили международна закрила, се изготвят индивидуални планове за действие (ИПД) до един месец от регистрацията им в ДБТ. ИПД включва диференциран набор от мерки и действия, съобразно образователното и квалификационно ниво, трудов опит, умения и компетенции, здравословно състояние и т.н. с оглед интеграция на трудовия пазар. Насоката за работа с безработното лице се определя въз основа на изявеното от негова страна желание за работа, от предприеманите от негова страна действия в това отношение и от съществуващите в момента социални или здравословни проблеми на лицето. </a:t>
            </a:r>
          </a:p>
          <a:p>
            <a:r>
              <a:rPr lang="bg-BG" dirty="0" smtClean="0"/>
              <a:t>С ИПД се гарантират правата на безработните лица на персонализирана, непрекъсната и последователна подкрепа от ДБТ. В контекста на тази постановка, АЗ предприе мерки в рамките на стратегията си за модернизация да подобри предлаганите услуги, като се откаже от остарелите и неефективни и въведе нови, съобразени с нуждите и очакванията на ТРЛ и работодателите и бързото развитие на дигиталните технологии. Основен подход в работата на трудовите посредници става холистичният.</a:t>
            </a:r>
          </a:p>
          <a:p>
            <a:r>
              <a:rPr lang="bg-BG" dirty="0" smtClean="0"/>
              <a:t>	 </a:t>
            </a:r>
          </a:p>
          <a:p>
            <a:pPr lvl="0"/>
            <a:endParaRPr lang="en-US" sz="1000" dirty="0" smtClean="0"/>
          </a:p>
          <a:p>
            <a:endParaRPr lang="bg-BG" dirty="0">
              <a:latin typeface="+mn-lt"/>
              <a:cs typeface="Arial" charset="0"/>
            </a:endParaRPr>
          </a:p>
        </p:txBody>
      </p:sp>
      <p:sp>
        <p:nvSpPr>
          <p:cNvPr id="5" name="Date Placeholder 4"/>
          <p:cNvSpPr>
            <a:spLocks noGrp="1"/>
          </p:cNvSpPr>
          <p:nvPr>
            <p:ph type="dt" idx="11"/>
          </p:nvPr>
        </p:nvSpPr>
        <p:spPr/>
        <p:txBody>
          <a:bodyPr/>
          <a:lstStyle/>
          <a:p>
            <a:pPr>
              <a:defRPr/>
            </a:pPr>
            <a:r>
              <a:rPr lang="bg-BG" smtClean="0"/>
              <a:t>17-18.11.2015</a:t>
            </a:r>
            <a:endParaRPr lang="en-GB"/>
          </a:p>
        </p:txBody>
      </p:sp>
    </p:spTree>
    <p:extLst>
      <p:ext uri="{BB962C8B-B14F-4D97-AF65-F5344CB8AC3E}">
        <p14:creationId xmlns:p14="http://schemas.microsoft.com/office/powerpoint/2010/main" xmlns="" val="2318698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1241425"/>
            <a:ext cx="4470400" cy="3354388"/>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BCEA92-F142-4D57-B507-37BDAF44710C}" type="slidenum">
              <a:rPr lang="en-US" smtClean="0"/>
              <a:pPr/>
              <a:t>8</a:t>
            </a:fld>
            <a:endParaRPr lang="en-US"/>
          </a:p>
        </p:txBody>
      </p:sp>
    </p:spTree>
    <p:extLst>
      <p:ext uri="{BB962C8B-B14F-4D97-AF65-F5344CB8AC3E}">
        <p14:creationId xmlns:p14="http://schemas.microsoft.com/office/powerpoint/2010/main" xmlns="" val="19209474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bg-BG" dirty="0"/>
          </a:p>
        </p:txBody>
      </p:sp>
      <p:sp>
        <p:nvSpPr>
          <p:cNvPr id="4" name="Slide Number Placeholder 3"/>
          <p:cNvSpPr>
            <a:spLocks noGrp="1"/>
          </p:cNvSpPr>
          <p:nvPr>
            <p:ph type="sldNum" sz="quarter" idx="10"/>
          </p:nvPr>
        </p:nvSpPr>
        <p:spPr/>
        <p:txBody>
          <a:bodyPr/>
          <a:lstStyle/>
          <a:p>
            <a:pPr>
              <a:defRPr/>
            </a:pPr>
            <a:fld id="{0C50B398-4819-4DF3-B4E9-B111429F2A28}" type="slidenum">
              <a:rPr lang="en-US" altLang="bg-BG" smtClean="0"/>
              <a:pPr>
                <a:defRPr/>
              </a:pPr>
              <a:t>9</a:t>
            </a:fld>
            <a:endParaRPr lang="en-US" altLang="bg-BG"/>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bg-BG" dirty="0" smtClean="0"/>
              <a:t>Програмата спомага за повишаване капацитета на транзитните и регистрационно-приемателни центрове, на общинските и областни администрации за работа с бежанци. Целева група по Програмата са безработни лица, получили статут на бежанец или хуманитарен статут през текущата година или през предходните две календарни години, и регистрирани в ДБТ, както и безработни лица, регистрирани в ДБТ, които притежават подходяща квалификация и професионален опит. Програмата се реализира на територията на цялата страна. </a:t>
            </a:r>
            <a:endParaRPr lang="bg-BG" dirty="0"/>
          </a:p>
        </p:txBody>
      </p:sp>
      <p:sp>
        <p:nvSpPr>
          <p:cNvPr id="4" name="Slide Number Placeholder 3"/>
          <p:cNvSpPr>
            <a:spLocks noGrp="1"/>
          </p:cNvSpPr>
          <p:nvPr>
            <p:ph type="sldNum" sz="quarter" idx="10"/>
          </p:nvPr>
        </p:nvSpPr>
        <p:spPr/>
        <p:txBody>
          <a:bodyPr/>
          <a:lstStyle/>
          <a:p>
            <a:pPr>
              <a:defRPr/>
            </a:pPr>
            <a:fld id="{0C50B398-4819-4DF3-B4E9-B111429F2A28}" type="slidenum">
              <a:rPr lang="en-US" altLang="bg-BG" smtClean="0"/>
              <a:pPr>
                <a:defRPr/>
              </a:pPr>
              <a:t>10</a:t>
            </a:fld>
            <a:endParaRPr lang="en-US" altLang="bg-BG"/>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fld id="{49F485D7-AF8C-4BAE-B7EF-BF32DBB0EE39}" type="datetimeFigureOut">
              <a:rPr lang="bg-BG" smtClean="0"/>
              <a:pPr>
                <a:defRPr/>
              </a:pPr>
              <a:t>25.9.2018 г.</a:t>
            </a:fld>
            <a:endParaRPr lang="bg-BG"/>
          </a:p>
        </p:txBody>
      </p:sp>
      <p:sp>
        <p:nvSpPr>
          <p:cNvPr id="19" name="Footer Placeholder 18"/>
          <p:cNvSpPr>
            <a:spLocks noGrp="1"/>
          </p:cNvSpPr>
          <p:nvPr>
            <p:ph type="ftr" sz="quarter" idx="11"/>
          </p:nvPr>
        </p:nvSpPr>
        <p:spPr/>
        <p:txBody>
          <a:bodyPr/>
          <a:lstStyle/>
          <a:p>
            <a:pPr>
              <a:defRPr/>
            </a:pPr>
            <a:endParaRPr lang="bg-BG"/>
          </a:p>
        </p:txBody>
      </p:sp>
      <p:sp>
        <p:nvSpPr>
          <p:cNvPr id="27" name="Slide Number Placeholder 26"/>
          <p:cNvSpPr>
            <a:spLocks noGrp="1"/>
          </p:cNvSpPr>
          <p:nvPr>
            <p:ph type="sldNum" sz="quarter" idx="12"/>
          </p:nvPr>
        </p:nvSpPr>
        <p:spPr/>
        <p:txBody>
          <a:bodyPr/>
          <a:lstStyle/>
          <a:p>
            <a:pPr>
              <a:defRPr/>
            </a:pPr>
            <a:fld id="{48B9D4E9-68C5-4C2E-BE7D-CFAF98C787D3}" type="slidenum">
              <a:rPr lang="bg-BG" altLang="bg-BG" smtClean="0"/>
              <a:pPr>
                <a:defRPr/>
              </a:pPr>
              <a:t>‹#›</a:t>
            </a:fld>
            <a:endParaRPr lang="bg-BG" altLang="bg-BG"/>
          </a:p>
        </p:txBody>
      </p:sp>
    </p:spTree>
  </p:cSld>
  <p:clrMapOvr>
    <a:overrideClrMapping bg1="dk1" tx1="lt1" bg2="dk2" tx2="lt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7BD2DAA3-4E61-43A4-9EDE-595131813941}" type="datetimeFigureOut">
              <a:rPr lang="en-US" smtClean="0"/>
              <a:pPr>
                <a:defRPr/>
              </a:pPr>
              <a:t>9/25/2018</a:t>
            </a:fld>
            <a:endParaRPr lang="en-US"/>
          </a:p>
        </p:txBody>
      </p:sp>
      <p:sp>
        <p:nvSpPr>
          <p:cNvPr id="5" name="Footer Placeholder 4"/>
          <p:cNvSpPr>
            <a:spLocks noGrp="1"/>
          </p:cNvSpPr>
          <p:nvPr>
            <p:ph type="ftr" sz="quarter" idx="11"/>
          </p:nvPr>
        </p:nvSpPr>
        <p:spPr/>
        <p:txBody>
          <a:bodyPr/>
          <a:lstStyle/>
          <a:p>
            <a:pPr>
              <a:defRPr/>
            </a:pPr>
            <a:endParaRPr lang="bg-BG"/>
          </a:p>
        </p:txBody>
      </p:sp>
      <p:sp>
        <p:nvSpPr>
          <p:cNvPr id="6" name="Slide Number Placeholder 5"/>
          <p:cNvSpPr>
            <a:spLocks noGrp="1"/>
          </p:cNvSpPr>
          <p:nvPr>
            <p:ph type="sldNum" sz="quarter" idx="12"/>
          </p:nvPr>
        </p:nvSpPr>
        <p:spPr/>
        <p:txBody>
          <a:bodyPr/>
          <a:lstStyle/>
          <a:p>
            <a:pPr>
              <a:defRPr/>
            </a:pPr>
            <a:fld id="{BFD6075F-59F7-4668-A90C-3BBF68F24F8C}" type="slidenum">
              <a:rPr lang="bg-BG" altLang="bg-BG" smtClean="0"/>
              <a:pPr>
                <a:defRPr/>
              </a:pPr>
              <a:t>‹#›</a:t>
            </a:fld>
            <a:endParaRPr lang="bg-BG" altLang="bg-BG"/>
          </a:p>
        </p:txBody>
      </p:sp>
    </p:spTree>
  </p:cSld>
  <p:clrMapOvr>
    <a:masterClrMapping/>
  </p:clrMapOvr>
  <p:transition spd="med">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8A4AC932-2590-49A8-8E6C-D0AA2A934FC8}" type="datetimeFigureOut">
              <a:rPr lang="en-US" smtClean="0"/>
              <a:pPr>
                <a:defRPr/>
              </a:pPr>
              <a:t>9/25/2018</a:t>
            </a:fld>
            <a:endParaRPr lang="en-US"/>
          </a:p>
        </p:txBody>
      </p:sp>
      <p:sp>
        <p:nvSpPr>
          <p:cNvPr id="5" name="Footer Placeholder 4"/>
          <p:cNvSpPr>
            <a:spLocks noGrp="1"/>
          </p:cNvSpPr>
          <p:nvPr>
            <p:ph type="ftr" sz="quarter" idx="11"/>
          </p:nvPr>
        </p:nvSpPr>
        <p:spPr/>
        <p:txBody>
          <a:bodyPr/>
          <a:lstStyle/>
          <a:p>
            <a:pPr>
              <a:defRPr/>
            </a:pPr>
            <a:endParaRPr lang="bg-BG"/>
          </a:p>
        </p:txBody>
      </p:sp>
      <p:sp>
        <p:nvSpPr>
          <p:cNvPr id="6" name="Slide Number Placeholder 5"/>
          <p:cNvSpPr>
            <a:spLocks noGrp="1"/>
          </p:cNvSpPr>
          <p:nvPr>
            <p:ph type="sldNum" sz="quarter" idx="12"/>
          </p:nvPr>
        </p:nvSpPr>
        <p:spPr/>
        <p:txBody>
          <a:bodyPr/>
          <a:lstStyle/>
          <a:p>
            <a:pPr>
              <a:defRPr/>
            </a:pPr>
            <a:fld id="{000442B0-8684-4692-BC1F-C12C9581C671}" type="slidenum">
              <a:rPr lang="bg-BG" altLang="bg-BG" smtClean="0"/>
              <a:pPr>
                <a:defRPr/>
              </a:pPr>
              <a:t>‹#›</a:t>
            </a:fld>
            <a:endParaRPr lang="bg-BG" altLang="bg-BG"/>
          </a:p>
        </p:txBody>
      </p:sp>
    </p:spTree>
  </p:cSld>
  <p:clrMapOvr>
    <a:masterClrMapping/>
  </p:clrMapOvr>
  <p:transition spd="med">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Quote light option CENTERED">
    <p:spTree>
      <p:nvGrpSpPr>
        <p:cNvPr id="1" name=""/>
        <p:cNvGrpSpPr/>
        <p:nvPr/>
      </p:nvGrpSpPr>
      <p:grpSpPr>
        <a:xfrm>
          <a:off x="0" y="0"/>
          <a:ext cx="0" cy="0"/>
          <a:chOff x="0" y="0"/>
          <a:chExt cx="0" cy="0"/>
        </a:xfrm>
      </p:grpSpPr>
      <p:sp>
        <p:nvSpPr>
          <p:cNvPr id="9" name="TextBox 8"/>
          <p:cNvSpPr txBox="1"/>
          <p:nvPr userDrawn="1"/>
        </p:nvSpPr>
        <p:spPr>
          <a:xfrm>
            <a:off x="4236720" y="419100"/>
            <a:ext cx="670560" cy="1862048"/>
          </a:xfrm>
          <a:prstGeom prst="rect">
            <a:avLst/>
          </a:prstGeom>
          <a:noFill/>
        </p:spPr>
        <p:txBody>
          <a:bodyPr wrap="square" rtlCol="0">
            <a:spAutoFit/>
          </a:bodyPr>
          <a:lstStyle/>
          <a:p>
            <a:r>
              <a:rPr lang="en-US" sz="11500" dirty="0">
                <a:solidFill>
                  <a:schemeClr val="accent4"/>
                </a:solidFill>
                <a:latin typeface="Arial Black" panose="020B0A04020102020204" pitchFamily="34" charset="0"/>
              </a:rPr>
              <a:t>“</a:t>
            </a:r>
            <a:endParaRPr lang="en-US" sz="2800" dirty="0">
              <a:solidFill>
                <a:schemeClr val="accent4"/>
              </a:solidFill>
            </a:endParaRPr>
          </a:p>
        </p:txBody>
      </p:sp>
      <p:sp>
        <p:nvSpPr>
          <p:cNvPr id="5" name="Text Placeholder 2"/>
          <p:cNvSpPr>
            <a:spLocks noGrp="1"/>
          </p:cNvSpPr>
          <p:nvPr>
            <p:ph type="body" sz="quarter" idx="14" hasCustomPrompt="1"/>
          </p:nvPr>
        </p:nvSpPr>
        <p:spPr>
          <a:xfrm>
            <a:off x="2556272" y="5335071"/>
            <a:ext cx="6073379" cy="369332"/>
          </a:xfrm>
        </p:spPr>
        <p:txBody>
          <a:bodyPr/>
          <a:lstStyle>
            <a:lvl1pPr algn="r">
              <a:spcBef>
                <a:spcPts val="0"/>
              </a:spcBef>
              <a:defRPr sz="2000">
                <a:solidFill>
                  <a:schemeClr val="tx2"/>
                </a:solidFill>
              </a:defRPr>
            </a:lvl1pPr>
            <a:lvl2pPr algn="r">
              <a:defRPr>
                <a:solidFill>
                  <a:schemeClr val="bg1"/>
                </a:solidFill>
              </a:defRPr>
            </a:lvl2pPr>
          </a:lstStyle>
          <a:p>
            <a:pPr lvl="0"/>
            <a:r>
              <a:rPr lang="en-US" dirty="0"/>
              <a:t>—Name and Company/Source goes here</a:t>
            </a:r>
          </a:p>
        </p:txBody>
      </p:sp>
      <p:sp>
        <p:nvSpPr>
          <p:cNvPr id="6" name="Text Placeholder 7"/>
          <p:cNvSpPr>
            <a:spLocks noGrp="1"/>
          </p:cNvSpPr>
          <p:nvPr>
            <p:ph type="body" sz="quarter" idx="13" hasCustomPrompt="1"/>
          </p:nvPr>
        </p:nvSpPr>
        <p:spPr>
          <a:xfrm>
            <a:off x="228601" y="2884237"/>
            <a:ext cx="8743951" cy="1089529"/>
          </a:xfrm>
        </p:spPr>
        <p:txBody>
          <a:bodyPr anchor="ctr"/>
          <a:lstStyle>
            <a:lvl1pPr algn="ctr">
              <a:spcBef>
                <a:spcPts val="0"/>
              </a:spcBef>
              <a:defRPr sz="3600" b="0" baseline="0">
                <a:solidFill>
                  <a:schemeClr val="tx1">
                    <a:lumMod val="75000"/>
                    <a:lumOff val="25000"/>
                  </a:schemeClr>
                </a:solidFill>
              </a:defRPr>
            </a:lvl1pPr>
            <a:lvl2pPr algn="ctr">
              <a:spcBef>
                <a:spcPts val="0"/>
              </a:spcBef>
              <a:defRPr sz="3600" b="1">
                <a:solidFill>
                  <a:schemeClr val="tx1">
                    <a:lumMod val="75000"/>
                    <a:lumOff val="25000"/>
                  </a:schemeClr>
                </a:solidFill>
                <a:latin typeface="+mn-lt"/>
              </a:defRPr>
            </a:lvl2pPr>
          </a:lstStyle>
          <a:p>
            <a:pPr lvl="0"/>
            <a:r>
              <a:rPr lang="en-US" dirty="0"/>
              <a:t>“QUOTATION.”</a:t>
            </a:r>
          </a:p>
          <a:p>
            <a:pPr lvl="1"/>
            <a:r>
              <a:rPr lang="en-US" dirty="0"/>
              <a:t>BOLD</a:t>
            </a:r>
          </a:p>
        </p:txBody>
      </p:sp>
      <p:sp>
        <p:nvSpPr>
          <p:cNvPr id="7" name="Slide Number Placeholder 7"/>
          <p:cNvSpPr>
            <a:spLocks noGrp="1"/>
          </p:cNvSpPr>
          <p:nvPr>
            <p:ph type="sldNum" sz="quarter" idx="4"/>
          </p:nvPr>
        </p:nvSpPr>
        <p:spPr>
          <a:xfrm>
            <a:off x="8751445" y="6484939"/>
            <a:ext cx="392555" cy="365125"/>
          </a:xfrm>
          <a:prstGeom prst="rect">
            <a:avLst/>
          </a:prstGeom>
        </p:spPr>
        <p:txBody>
          <a:bodyPr vert="horz" wrap="none" lIns="91440" tIns="45720" rIns="91440" bIns="45720" rtlCol="0" anchor="ctr"/>
          <a:lstStyle>
            <a:lvl1pPr algn="r">
              <a:defRPr sz="1200">
                <a:solidFill>
                  <a:schemeClr val="tx2"/>
                </a:solidFill>
              </a:defRPr>
            </a:lvl1pPr>
          </a:lstStyle>
          <a:p>
            <a:fld id="{4997E989-D798-4C62-8E93-3D2D613C2488}" type="slidenum">
              <a:rPr lang="en-US" smtClean="0"/>
              <a:pPr/>
              <a:t>‹#›</a:t>
            </a:fld>
            <a:endParaRPr lang="en-US"/>
          </a:p>
        </p:txBody>
      </p:sp>
    </p:spTree>
    <p:extLst>
      <p:ext uri="{BB962C8B-B14F-4D97-AF65-F5344CB8AC3E}">
        <p14:creationId xmlns:p14="http://schemas.microsoft.com/office/powerpoint/2010/main" xmlns="" val="24609228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8810766" y="6465383"/>
            <a:ext cx="323570" cy="365125"/>
          </a:xfrm>
          <a:prstGeom prst="rect">
            <a:avLst/>
          </a:prstGeom>
        </p:spPr>
        <p:txBody>
          <a:bodyPr/>
          <a:lstStyle/>
          <a:p>
            <a:fld id="{5AE1514C-5E56-4738-A1FF-4B1CFD2A3E36}" type="slidenum">
              <a:rPr lang="en-US" smtClean="0"/>
              <a:pPr/>
              <a:t>‹#›</a:t>
            </a:fld>
            <a:endParaRPr lang="en-US"/>
          </a:p>
        </p:txBody>
      </p:sp>
    </p:spTree>
    <p:extLst>
      <p:ext uri="{BB962C8B-B14F-4D97-AF65-F5344CB8AC3E}">
        <p14:creationId xmlns:p14="http://schemas.microsoft.com/office/powerpoint/2010/main" xmlns="" val="38936482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8_Title,  5 Pillars smaller text">
    <p:spTree>
      <p:nvGrpSpPr>
        <p:cNvPr id="1" name=""/>
        <p:cNvGrpSpPr/>
        <p:nvPr/>
      </p:nvGrpSpPr>
      <p:grpSpPr>
        <a:xfrm>
          <a:off x="0" y="0"/>
          <a:ext cx="0" cy="0"/>
          <a:chOff x="0" y="0"/>
          <a:chExt cx="0" cy="0"/>
        </a:xfrm>
      </p:grpSpPr>
      <p:sp>
        <p:nvSpPr>
          <p:cNvPr id="4" name="Rectangle 3"/>
          <p:cNvSpPr/>
          <p:nvPr userDrawn="1"/>
        </p:nvSpPr>
        <p:spPr>
          <a:xfrm>
            <a:off x="0" y="0"/>
            <a:ext cx="9144000" cy="12143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228601" y="2598127"/>
            <a:ext cx="2786028" cy="2473498"/>
          </a:xfrm>
        </p:spPr>
        <p:txBody>
          <a:bodyPr lIns="91440" rIns="91440"/>
          <a:lstStyle>
            <a:lvl1pPr algn="ctr">
              <a:spcAft>
                <a:spcPts val="3000"/>
              </a:spcAft>
              <a:defRPr sz="2400">
                <a:gradFill>
                  <a:gsLst>
                    <a:gs pos="15000">
                      <a:schemeClr val="tx2"/>
                    </a:gs>
                    <a:gs pos="47000">
                      <a:schemeClr val="tx2"/>
                    </a:gs>
                  </a:gsLst>
                  <a:lin ang="5400000" scaled="1"/>
                </a:gradFill>
                <a:latin typeface="Segoe UI Semilight" panose="020B0402040204020203" pitchFamily="34" charset="0"/>
                <a:cs typeface="Segoe UI Semilight" panose="020B0402040204020203" pitchFamily="34" charset="0"/>
              </a:defRPr>
            </a:lvl1pPr>
            <a:lvl2pPr marL="0" indent="0" algn="ctr" defTabSz="914400" rtl="0" eaLnBrk="1" latinLnBrk="0" hangingPunct="1">
              <a:lnSpc>
                <a:spcPct val="90000"/>
              </a:lnSpc>
              <a:spcBef>
                <a:spcPts val="1000"/>
              </a:spcBef>
              <a:spcAft>
                <a:spcPts val="1200"/>
              </a:spcAft>
              <a:buFont typeface="Arial" panose="020B0604020202020204" pitchFamily="34" charset="0"/>
              <a:buNone/>
              <a:defRPr lang="en-US" sz="2000" kern="1200" dirty="0">
                <a:solidFill>
                  <a:schemeClr val="tx1"/>
                </a:solidFill>
                <a:latin typeface="Segoe UI Semilight" panose="020B0402040204020203" pitchFamily="34" charset="0"/>
                <a:ea typeface="+mn-ea"/>
                <a:cs typeface="Segoe UI Semilight" panose="020B0402040204020203" pitchFamily="34" charset="0"/>
              </a:defRPr>
            </a:lvl2pPr>
            <a:lvl3pPr algn="ctr">
              <a:defRPr sz="1800"/>
            </a:lvl3pPr>
            <a:lvl4pPr algn="ctr">
              <a:defRPr sz="1800">
                <a:latin typeface="+mn-lt"/>
              </a:defRPr>
            </a:lvl4pPr>
            <a:lvl5pPr algn="ctr">
              <a:defRPr sz="1600">
                <a:latin typeface="+mn-l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2"/>
          <p:cNvSpPr>
            <a:spLocks noGrp="1"/>
          </p:cNvSpPr>
          <p:nvPr>
            <p:ph idx="14"/>
          </p:nvPr>
        </p:nvSpPr>
        <p:spPr>
          <a:xfrm>
            <a:off x="3126473" y="2598128"/>
            <a:ext cx="2880360" cy="3473771"/>
          </a:xfrm>
        </p:spPr>
        <p:txBody>
          <a:bodyPr lIns="91440" rIns="91440"/>
          <a:lstStyle>
            <a:lvl1pPr algn="ctr">
              <a:defRPr lang="en-US" sz="2400" kern="1200" dirty="0">
                <a:gradFill>
                  <a:gsLst>
                    <a:gs pos="15000">
                      <a:schemeClr val="tx2"/>
                    </a:gs>
                    <a:gs pos="47000">
                      <a:schemeClr val="tx2"/>
                    </a:gs>
                  </a:gsLst>
                  <a:lin ang="5400000" scaled="1"/>
                </a:gradFill>
                <a:latin typeface="Segoe UI Semilight" panose="020B0402040204020203" pitchFamily="34" charset="0"/>
                <a:ea typeface="+mn-ea"/>
                <a:cs typeface="Segoe UI Semilight" panose="020B0402040204020203" pitchFamily="34" charset="0"/>
              </a:defRPr>
            </a:lvl1pPr>
            <a:lvl2pPr marL="0" indent="0" algn="ctr" defTabSz="914400" rtl="0" eaLnBrk="1" latinLnBrk="0" hangingPunct="1">
              <a:lnSpc>
                <a:spcPct val="90000"/>
              </a:lnSpc>
              <a:spcBef>
                <a:spcPts val="1000"/>
              </a:spcBef>
              <a:spcAft>
                <a:spcPts val="1200"/>
              </a:spcAft>
              <a:buFont typeface="Arial" panose="020B0604020202020204" pitchFamily="34" charset="0"/>
              <a:buNone/>
              <a:defRPr lang="en-US" sz="2000" kern="1200" dirty="0">
                <a:solidFill>
                  <a:schemeClr val="tx1"/>
                </a:solidFill>
                <a:latin typeface="Segoe UI Semilight" panose="020B0402040204020203" pitchFamily="34" charset="0"/>
                <a:ea typeface="+mn-ea"/>
                <a:cs typeface="Segoe UI Semilight" panose="020B0402040204020203" pitchFamily="34" charset="0"/>
              </a:defRPr>
            </a:lvl2pPr>
            <a:lvl3pPr algn="ctr">
              <a:defRPr sz="1800"/>
            </a:lvl3pPr>
            <a:lvl4pPr algn="ctr">
              <a:defRPr sz="1800">
                <a:latin typeface="+mn-lt"/>
              </a:defRPr>
            </a:lvl4pPr>
            <a:lvl5pPr algn="ctr">
              <a:defRPr sz="1600">
                <a:latin typeface="+mn-lt"/>
              </a:defRPr>
            </a:lvl5pPr>
          </a:lstStyle>
          <a:p>
            <a:pPr marL="0" lvl="0" indent="0" algn="ctr" defTabSz="914400" rtl="0" eaLnBrk="1" latinLnBrk="0" hangingPunct="1">
              <a:lnSpc>
                <a:spcPct val="90000"/>
              </a:lnSpc>
              <a:spcBef>
                <a:spcPts val="1000"/>
              </a:spcBef>
              <a:spcAft>
                <a:spcPts val="3000"/>
              </a:spcAft>
              <a:buFont typeface="Arial" panose="020B0604020202020204" pitchFamily="34" charset="0"/>
              <a:buNone/>
            </a:pPr>
            <a:r>
              <a:rPr lang="en-US"/>
              <a:t>Edit Master text styles</a:t>
            </a:r>
          </a:p>
          <a:p>
            <a:pPr marL="0" lvl="1" indent="0" algn="ctr" defTabSz="914400" rtl="0" eaLnBrk="1" latinLnBrk="0" hangingPunct="1">
              <a:lnSpc>
                <a:spcPct val="90000"/>
              </a:lnSpc>
              <a:spcBef>
                <a:spcPts val="1000"/>
              </a:spcBef>
              <a:spcAft>
                <a:spcPts val="3000"/>
              </a:spcAft>
              <a:buFont typeface="Arial" panose="020B0604020202020204" pitchFamily="34" charset="0"/>
              <a:buNone/>
            </a:pPr>
            <a:r>
              <a:rPr lang="en-US"/>
              <a:t>Second level</a:t>
            </a:r>
          </a:p>
          <a:p>
            <a:pPr marL="0" lvl="2" indent="0" algn="ctr" defTabSz="914400" rtl="0" eaLnBrk="1" latinLnBrk="0" hangingPunct="1">
              <a:lnSpc>
                <a:spcPct val="90000"/>
              </a:lnSpc>
              <a:spcBef>
                <a:spcPts val="1000"/>
              </a:spcBef>
              <a:spcAft>
                <a:spcPts val="3000"/>
              </a:spcAft>
              <a:buFont typeface="Arial" panose="020B0604020202020204" pitchFamily="34" charset="0"/>
              <a:buNone/>
            </a:pPr>
            <a:r>
              <a:rPr lang="en-US"/>
              <a:t>Third level</a:t>
            </a:r>
          </a:p>
          <a:p>
            <a:pPr marL="0" lvl="3" indent="0" algn="ctr" defTabSz="914400" rtl="0" eaLnBrk="1" latinLnBrk="0" hangingPunct="1">
              <a:lnSpc>
                <a:spcPct val="90000"/>
              </a:lnSpc>
              <a:spcBef>
                <a:spcPts val="1000"/>
              </a:spcBef>
              <a:spcAft>
                <a:spcPts val="3000"/>
              </a:spcAft>
              <a:buFont typeface="Arial" panose="020B0604020202020204" pitchFamily="34" charset="0"/>
              <a:buNone/>
            </a:pPr>
            <a:r>
              <a:rPr lang="en-US"/>
              <a:t>Fourth level</a:t>
            </a:r>
          </a:p>
          <a:p>
            <a:pPr marL="0" lvl="4" indent="0" algn="ctr" defTabSz="914400" rtl="0" eaLnBrk="1" latinLnBrk="0" hangingPunct="1">
              <a:lnSpc>
                <a:spcPct val="90000"/>
              </a:lnSpc>
              <a:spcBef>
                <a:spcPts val="1000"/>
              </a:spcBef>
              <a:spcAft>
                <a:spcPts val="3000"/>
              </a:spcAft>
              <a:buFont typeface="Arial" panose="020B0604020202020204" pitchFamily="34" charset="0"/>
              <a:buNone/>
            </a:pPr>
            <a:r>
              <a:rPr lang="en-US"/>
              <a:t>Fifth level</a:t>
            </a:r>
            <a:endParaRPr lang="en-US" dirty="0"/>
          </a:p>
        </p:txBody>
      </p:sp>
      <p:sp>
        <p:nvSpPr>
          <p:cNvPr id="9" name="Content Placeholder 2"/>
          <p:cNvSpPr>
            <a:spLocks noGrp="1"/>
          </p:cNvSpPr>
          <p:nvPr>
            <p:ph idx="15"/>
          </p:nvPr>
        </p:nvSpPr>
        <p:spPr>
          <a:xfrm>
            <a:off x="6118679" y="2598128"/>
            <a:ext cx="2829808" cy="3473771"/>
          </a:xfrm>
        </p:spPr>
        <p:txBody>
          <a:bodyPr lIns="91440" rIns="91440"/>
          <a:lstStyle>
            <a:lvl1pPr algn="ctr">
              <a:defRPr lang="en-US" sz="2400" kern="1200" dirty="0">
                <a:gradFill>
                  <a:gsLst>
                    <a:gs pos="15000">
                      <a:schemeClr val="tx2"/>
                    </a:gs>
                    <a:gs pos="47000">
                      <a:schemeClr val="tx2"/>
                    </a:gs>
                  </a:gsLst>
                  <a:lin ang="5400000" scaled="1"/>
                </a:gradFill>
                <a:latin typeface="Segoe UI Semilight" panose="020B0402040204020203" pitchFamily="34" charset="0"/>
                <a:ea typeface="+mn-ea"/>
                <a:cs typeface="Segoe UI Semilight" panose="020B0402040204020203" pitchFamily="34" charset="0"/>
              </a:defRPr>
            </a:lvl1pPr>
            <a:lvl2pPr marL="0" indent="0" algn="ctr" defTabSz="914400" rtl="0" eaLnBrk="1" latinLnBrk="0" hangingPunct="1">
              <a:lnSpc>
                <a:spcPct val="90000"/>
              </a:lnSpc>
              <a:spcBef>
                <a:spcPts val="1000"/>
              </a:spcBef>
              <a:spcAft>
                <a:spcPts val="1200"/>
              </a:spcAft>
              <a:buFont typeface="Arial" panose="020B0604020202020204" pitchFamily="34" charset="0"/>
              <a:buNone/>
              <a:defRPr lang="en-US" sz="2000" kern="1200" dirty="0">
                <a:solidFill>
                  <a:schemeClr val="tx1"/>
                </a:solidFill>
                <a:latin typeface="Segoe UI Semilight" panose="020B0402040204020203" pitchFamily="34" charset="0"/>
                <a:ea typeface="+mn-ea"/>
                <a:cs typeface="Segoe UI Semilight" panose="020B0402040204020203" pitchFamily="34" charset="0"/>
              </a:defRPr>
            </a:lvl2pPr>
            <a:lvl3pPr algn="ctr">
              <a:defRPr sz="1800"/>
            </a:lvl3pPr>
            <a:lvl4pPr algn="ctr">
              <a:defRPr sz="1800">
                <a:latin typeface="+mn-lt"/>
              </a:defRPr>
            </a:lvl4pPr>
            <a:lvl5pPr algn="ctr">
              <a:defRPr sz="1600">
                <a:latin typeface="+mn-lt"/>
              </a:defRPr>
            </a:lvl5pPr>
          </a:lstStyle>
          <a:p>
            <a:pPr marL="0" lvl="0" indent="0" algn="ctr" defTabSz="914400" rtl="0" eaLnBrk="1" latinLnBrk="0" hangingPunct="1">
              <a:lnSpc>
                <a:spcPct val="90000"/>
              </a:lnSpc>
              <a:spcBef>
                <a:spcPts val="1000"/>
              </a:spcBef>
              <a:spcAft>
                <a:spcPts val="3000"/>
              </a:spcAft>
              <a:buFont typeface="Arial" panose="020B0604020202020204" pitchFamily="34" charset="0"/>
              <a:buNone/>
            </a:pPr>
            <a:r>
              <a:rPr lang="en-US"/>
              <a:t>Edit Master text styles</a:t>
            </a:r>
          </a:p>
          <a:p>
            <a:pPr marL="0" lvl="1" indent="0" algn="ctr" defTabSz="914400" rtl="0" eaLnBrk="1" latinLnBrk="0" hangingPunct="1">
              <a:lnSpc>
                <a:spcPct val="90000"/>
              </a:lnSpc>
              <a:spcBef>
                <a:spcPts val="1000"/>
              </a:spcBef>
              <a:spcAft>
                <a:spcPts val="3000"/>
              </a:spcAft>
              <a:buFont typeface="Arial" panose="020B0604020202020204" pitchFamily="34" charset="0"/>
              <a:buNone/>
            </a:pPr>
            <a:r>
              <a:rPr lang="en-US"/>
              <a:t>Second level</a:t>
            </a:r>
          </a:p>
          <a:p>
            <a:pPr marL="0" lvl="2" indent="0" algn="ctr" defTabSz="914400" rtl="0" eaLnBrk="1" latinLnBrk="0" hangingPunct="1">
              <a:lnSpc>
                <a:spcPct val="90000"/>
              </a:lnSpc>
              <a:spcBef>
                <a:spcPts val="1000"/>
              </a:spcBef>
              <a:spcAft>
                <a:spcPts val="3000"/>
              </a:spcAft>
              <a:buFont typeface="Arial" panose="020B0604020202020204" pitchFamily="34" charset="0"/>
              <a:buNone/>
            </a:pPr>
            <a:r>
              <a:rPr lang="en-US"/>
              <a:t>Third level</a:t>
            </a:r>
          </a:p>
          <a:p>
            <a:pPr marL="0" lvl="3" indent="0" algn="ctr" defTabSz="914400" rtl="0" eaLnBrk="1" latinLnBrk="0" hangingPunct="1">
              <a:lnSpc>
                <a:spcPct val="90000"/>
              </a:lnSpc>
              <a:spcBef>
                <a:spcPts val="1000"/>
              </a:spcBef>
              <a:spcAft>
                <a:spcPts val="3000"/>
              </a:spcAft>
              <a:buFont typeface="Arial" panose="020B0604020202020204" pitchFamily="34" charset="0"/>
              <a:buNone/>
            </a:pPr>
            <a:r>
              <a:rPr lang="en-US"/>
              <a:t>Fourth level</a:t>
            </a:r>
          </a:p>
          <a:p>
            <a:pPr marL="0" lvl="4" indent="0" algn="ctr" defTabSz="914400" rtl="0" eaLnBrk="1" latinLnBrk="0" hangingPunct="1">
              <a:lnSpc>
                <a:spcPct val="90000"/>
              </a:lnSpc>
              <a:spcBef>
                <a:spcPts val="1000"/>
              </a:spcBef>
              <a:spcAft>
                <a:spcPts val="3000"/>
              </a:spcAft>
              <a:buFont typeface="Arial" panose="020B0604020202020204" pitchFamily="34" charset="0"/>
              <a:buNone/>
            </a:pPr>
            <a:r>
              <a:rPr lang="en-US"/>
              <a:t>Fifth level</a:t>
            </a:r>
            <a:endParaRPr lang="en-US" dirty="0"/>
          </a:p>
        </p:txBody>
      </p:sp>
      <p:sp>
        <p:nvSpPr>
          <p:cNvPr id="11" name="Freeform: Shape 10"/>
          <p:cNvSpPr/>
          <p:nvPr userDrawn="1"/>
        </p:nvSpPr>
        <p:spPr>
          <a:xfrm>
            <a:off x="97143" y="0"/>
            <a:ext cx="2062111" cy="1364786"/>
          </a:xfrm>
          <a:custGeom>
            <a:avLst/>
            <a:gdLst>
              <a:gd name="connsiteX0" fmla="*/ 0 w 4741280"/>
              <a:gd name="connsiteY0" fmla="*/ 0 h 2353474"/>
              <a:gd name="connsiteX1" fmla="*/ 4741280 w 4741280"/>
              <a:gd name="connsiteY1" fmla="*/ 0 h 2353474"/>
              <a:gd name="connsiteX2" fmla="*/ 4729949 w 4741280"/>
              <a:gd name="connsiteY2" fmla="*/ 224399 h 2353474"/>
              <a:gd name="connsiteX3" fmla="*/ 2370640 w 4741280"/>
              <a:gd name="connsiteY3" fmla="*/ 2353474 h 2353474"/>
              <a:gd name="connsiteX4" fmla="*/ 11331 w 4741280"/>
              <a:gd name="connsiteY4" fmla="*/ 224399 h 2353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41280" h="2353474">
                <a:moveTo>
                  <a:pt x="0" y="0"/>
                </a:moveTo>
                <a:lnTo>
                  <a:pt x="4741280" y="0"/>
                </a:lnTo>
                <a:lnTo>
                  <a:pt x="4729949" y="224399"/>
                </a:lnTo>
                <a:cubicBezTo>
                  <a:pt x="4608502" y="1420269"/>
                  <a:pt x="3598552" y="2353474"/>
                  <a:pt x="2370640" y="2353474"/>
                </a:cubicBezTo>
                <a:cubicBezTo>
                  <a:pt x="1142728" y="2353474"/>
                  <a:pt x="132779" y="1420269"/>
                  <a:pt x="11331" y="224399"/>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237243" y="339410"/>
            <a:ext cx="1781908" cy="550535"/>
          </a:xfrm>
        </p:spPr>
        <p:txBody>
          <a:bodyPr/>
          <a:lstStyle>
            <a:lvl1pPr algn="ctr">
              <a:defRPr lang="en-US" sz="3200" b="0" i="0" kern="1200" spc="60" baseline="0" dirty="0">
                <a:solidFill>
                  <a:schemeClr val="bg1"/>
                </a:solidFill>
                <a:latin typeface="+mj-lt"/>
                <a:ea typeface="+mn-ea"/>
                <a:cs typeface="Segoe UI Semilight" panose="020B0402040204020203" pitchFamily="34" charset="0"/>
              </a:defRPr>
            </a:lvl1pPr>
          </a:lstStyle>
          <a:p>
            <a:pPr marL="0" lvl="0" indent="0" algn="ctr" defTabSz="914400" rtl="0" eaLnBrk="1" latinLnBrk="0" hangingPunct="1">
              <a:lnSpc>
                <a:spcPct val="90000"/>
              </a:lnSpc>
              <a:spcBef>
                <a:spcPts val="1000"/>
              </a:spcBef>
              <a:buFont typeface="Arial" panose="020B0604020202020204" pitchFamily="34" charset="0"/>
              <a:buNone/>
            </a:pPr>
            <a:r>
              <a:rPr lang="en-US" dirty="0"/>
              <a:t>CLICK TO</a:t>
            </a:r>
          </a:p>
        </p:txBody>
      </p:sp>
      <p:sp>
        <p:nvSpPr>
          <p:cNvPr id="10" name="Text Placeholder 9"/>
          <p:cNvSpPr>
            <a:spLocks noGrp="1"/>
          </p:cNvSpPr>
          <p:nvPr>
            <p:ph type="body" sz="quarter" idx="16"/>
          </p:nvPr>
        </p:nvSpPr>
        <p:spPr>
          <a:xfrm>
            <a:off x="2159252" y="419101"/>
            <a:ext cx="6813299" cy="187076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Slide Number Placeholder 7"/>
          <p:cNvSpPr>
            <a:spLocks noGrp="1"/>
          </p:cNvSpPr>
          <p:nvPr>
            <p:ph type="sldNum" sz="quarter" idx="4"/>
          </p:nvPr>
        </p:nvSpPr>
        <p:spPr>
          <a:xfrm>
            <a:off x="8751445" y="6484939"/>
            <a:ext cx="392555" cy="365125"/>
          </a:xfrm>
          <a:prstGeom prst="rect">
            <a:avLst/>
          </a:prstGeom>
        </p:spPr>
        <p:txBody>
          <a:bodyPr vert="horz" wrap="none" lIns="91440" tIns="45720" rIns="91440" bIns="45720" rtlCol="0" anchor="ctr"/>
          <a:lstStyle>
            <a:lvl1pPr algn="r">
              <a:defRPr sz="1200">
                <a:solidFill>
                  <a:schemeClr val="tx2"/>
                </a:solidFill>
              </a:defRPr>
            </a:lvl1pPr>
          </a:lstStyle>
          <a:p>
            <a:fld id="{4997E989-D798-4C62-8E93-3D2D613C2488}" type="slidenum">
              <a:rPr lang="en-US" smtClean="0"/>
              <a:pPr/>
              <a:t>‹#›</a:t>
            </a:fld>
            <a:endParaRPr lang="en-US"/>
          </a:p>
        </p:txBody>
      </p:sp>
    </p:spTree>
    <p:extLst>
      <p:ext uri="{BB962C8B-B14F-4D97-AF65-F5344CB8AC3E}">
        <p14:creationId xmlns:p14="http://schemas.microsoft.com/office/powerpoint/2010/main" xmlns="" val="3153865956"/>
      </p:ext>
    </p:extLst>
  </p:cSld>
  <p:clrMapOvr>
    <a:masterClrMapping/>
  </p:clrMapOvr>
  <p:extLst mod="1">
    <p:ext uri="{DCECCB84-F9BA-43D5-87BE-67443E8EF086}">
      <p15:sldGuideLst xmlns:p15="http://schemas.microsoft.com/office/powerpoint/2012/main" xmlns="">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fld id="{0652E0FD-4400-47D4-A123-0E95BB312BFF}" type="datetimeFigureOut">
              <a:rPr lang="en-US" smtClean="0"/>
              <a:pPr>
                <a:defRPr/>
              </a:pPr>
              <a:t>9/25/2018</a:t>
            </a:fld>
            <a:endParaRPr lang="en-US"/>
          </a:p>
        </p:txBody>
      </p:sp>
      <p:sp>
        <p:nvSpPr>
          <p:cNvPr id="5" name="Footer Placeholder 4"/>
          <p:cNvSpPr>
            <a:spLocks noGrp="1"/>
          </p:cNvSpPr>
          <p:nvPr>
            <p:ph type="ftr" sz="quarter" idx="11"/>
          </p:nvPr>
        </p:nvSpPr>
        <p:spPr/>
        <p:txBody>
          <a:bodyPr/>
          <a:lstStyle/>
          <a:p>
            <a:pPr>
              <a:defRPr/>
            </a:pPr>
            <a:endParaRPr lang="bg-BG"/>
          </a:p>
        </p:txBody>
      </p:sp>
      <p:sp>
        <p:nvSpPr>
          <p:cNvPr id="6" name="Slide Number Placeholder 5"/>
          <p:cNvSpPr>
            <a:spLocks noGrp="1"/>
          </p:cNvSpPr>
          <p:nvPr>
            <p:ph type="sldNum" sz="quarter" idx="12"/>
          </p:nvPr>
        </p:nvSpPr>
        <p:spPr/>
        <p:txBody>
          <a:bodyPr/>
          <a:lstStyle/>
          <a:p>
            <a:pPr>
              <a:defRPr/>
            </a:pPr>
            <a:fld id="{CF27825A-5A64-46D9-B8F4-98F01B2A3D08}" type="slidenum">
              <a:rPr lang="bg-BG" altLang="bg-BG" smtClean="0"/>
              <a:pPr>
                <a:defRPr/>
              </a:pPr>
              <a:t>‹#›</a:t>
            </a:fld>
            <a:endParaRPr lang="bg-BG" altLang="bg-BG"/>
          </a:p>
        </p:txBody>
      </p:sp>
    </p:spTree>
  </p:cSld>
  <p:clrMapOvr>
    <a:masterClrMapping/>
  </p:clrMapOvr>
  <p:transition spd="med">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fld id="{13FB5835-177E-4F87-BB25-04CD6901E1AB}" type="datetimeFigureOut">
              <a:rPr lang="bg-BG" smtClean="0"/>
              <a:pPr>
                <a:defRPr/>
              </a:pPr>
              <a:t>25.9.2018 г.</a:t>
            </a:fld>
            <a:endParaRPr lang="bg-BG"/>
          </a:p>
        </p:txBody>
      </p:sp>
      <p:sp>
        <p:nvSpPr>
          <p:cNvPr id="5" name="Footer Placeholder 4"/>
          <p:cNvSpPr>
            <a:spLocks noGrp="1"/>
          </p:cNvSpPr>
          <p:nvPr>
            <p:ph type="ftr" sz="quarter" idx="11"/>
          </p:nvPr>
        </p:nvSpPr>
        <p:spPr/>
        <p:txBody>
          <a:bodyPr/>
          <a:lstStyle/>
          <a:p>
            <a:pPr>
              <a:defRPr/>
            </a:pPr>
            <a:endParaRPr lang="bg-BG"/>
          </a:p>
        </p:txBody>
      </p:sp>
      <p:sp>
        <p:nvSpPr>
          <p:cNvPr id="6" name="Slide Number Placeholder 5"/>
          <p:cNvSpPr>
            <a:spLocks noGrp="1"/>
          </p:cNvSpPr>
          <p:nvPr>
            <p:ph type="sldNum" sz="quarter" idx="12"/>
          </p:nvPr>
        </p:nvSpPr>
        <p:spPr/>
        <p:txBody>
          <a:bodyPr/>
          <a:lstStyle/>
          <a:p>
            <a:pPr>
              <a:defRPr/>
            </a:pPr>
            <a:fld id="{7B8B0789-A836-4FD0-A91A-47B297335A8F}" type="slidenum">
              <a:rPr lang="bg-BG" altLang="bg-BG" smtClean="0"/>
              <a:pPr>
                <a:defRPr/>
              </a:pPr>
              <a:t>‹#›</a:t>
            </a:fld>
            <a:endParaRPr lang="bg-BG" altLang="bg-BG"/>
          </a:p>
        </p:txBody>
      </p:sp>
    </p:spTree>
  </p:cSld>
  <p:clrMapOvr>
    <a:overrideClrMapping bg1="dk1" tx1="lt1" bg2="dk2" tx2="lt2" accent1="accent1" accent2="accent2" accent3="accent3" accent4="accent4" accent5="accent5" accent6="accent6" hlink="hlink" folHlink="folHlink"/>
  </p:clrMapOvr>
  <p:transition spd="med">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13AA91DC-BFAE-4D97-9366-DACCE89BA382}" type="datetimeFigureOut">
              <a:rPr lang="en-US" smtClean="0"/>
              <a:pPr>
                <a:defRPr/>
              </a:pPr>
              <a:t>9/25/2018</a:t>
            </a:fld>
            <a:endParaRPr lang="en-US"/>
          </a:p>
        </p:txBody>
      </p:sp>
      <p:sp>
        <p:nvSpPr>
          <p:cNvPr id="6" name="Footer Placeholder 5"/>
          <p:cNvSpPr>
            <a:spLocks noGrp="1"/>
          </p:cNvSpPr>
          <p:nvPr>
            <p:ph type="ftr" sz="quarter" idx="11"/>
          </p:nvPr>
        </p:nvSpPr>
        <p:spPr/>
        <p:txBody>
          <a:bodyPr/>
          <a:lstStyle/>
          <a:p>
            <a:pPr>
              <a:defRPr/>
            </a:pPr>
            <a:endParaRPr lang="bg-BG"/>
          </a:p>
        </p:txBody>
      </p:sp>
      <p:sp>
        <p:nvSpPr>
          <p:cNvPr id="7" name="Slide Number Placeholder 6"/>
          <p:cNvSpPr>
            <a:spLocks noGrp="1"/>
          </p:cNvSpPr>
          <p:nvPr>
            <p:ph type="sldNum" sz="quarter" idx="12"/>
          </p:nvPr>
        </p:nvSpPr>
        <p:spPr/>
        <p:txBody>
          <a:bodyPr/>
          <a:lstStyle/>
          <a:p>
            <a:pPr>
              <a:defRPr/>
            </a:pPr>
            <a:fld id="{DBF2CCB4-4757-45B2-B935-BBAB375EF1C7}" type="slidenum">
              <a:rPr lang="bg-BG" altLang="bg-BG" smtClean="0"/>
              <a:pPr>
                <a:defRPr/>
              </a:pPr>
              <a:t>‹#›</a:t>
            </a:fld>
            <a:endParaRPr lang="bg-BG" altLang="bg-BG"/>
          </a:p>
        </p:txBody>
      </p:sp>
    </p:spTree>
  </p:cSld>
  <p:clrMapOvr>
    <a:masterClrMapping/>
  </p:clrMapOvr>
  <p:transition spd="med">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fld id="{15844250-F03C-483F-A7FF-631BA174AD7E}" type="datetimeFigureOut">
              <a:rPr lang="en-US" smtClean="0"/>
              <a:pPr>
                <a:defRPr/>
              </a:pPr>
              <a:t>9/25/2018</a:t>
            </a:fld>
            <a:endParaRPr lang="en-US"/>
          </a:p>
        </p:txBody>
      </p:sp>
      <p:sp>
        <p:nvSpPr>
          <p:cNvPr id="8" name="Footer Placeholder 7"/>
          <p:cNvSpPr>
            <a:spLocks noGrp="1"/>
          </p:cNvSpPr>
          <p:nvPr>
            <p:ph type="ftr" sz="quarter" idx="11"/>
          </p:nvPr>
        </p:nvSpPr>
        <p:spPr/>
        <p:txBody>
          <a:bodyPr/>
          <a:lstStyle/>
          <a:p>
            <a:pPr>
              <a:defRPr/>
            </a:pPr>
            <a:endParaRPr lang="bg-BG"/>
          </a:p>
        </p:txBody>
      </p:sp>
      <p:sp>
        <p:nvSpPr>
          <p:cNvPr id="9" name="Slide Number Placeholder 8"/>
          <p:cNvSpPr>
            <a:spLocks noGrp="1"/>
          </p:cNvSpPr>
          <p:nvPr>
            <p:ph type="sldNum" sz="quarter" idx="12"/>
          </p:nvPr>
        </p:nvSpPr>
        <p:spPr/>
        <p:txBody>
          <a:bodyPr/>
          <a:lstStyle/>
          <a:p>
            <a:pPr>
              <a:defRPr/>
            </a:pPr>
            <a:fld id="{663E93AF-2E97-424C-B211-3208257F89C0}" type="slidenum">
              <a:rPr lang="bg-BG" altLang="bg-BG" smtClean="0"/>
              <a:pPr>
                <a:defRPr/>
              </a:pPr>
              <a:t>‹#›</a:t>
            </a:fld>
            <a:endParaRPr lang="bg-BG" altLang="bg-BG"/>
          </a:p>
        </p:txBody>
      </p:sp>
    </p:spTree>
  </p:cSld>
  <p:clrMapOvr>
    <a:masterClrMapping/>
  </p:clrMapOvr>
  <p:transition spd="med">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a:defRPr/>
            </a:pPr>
            <a:fld id="{DCF57B79-050D-452B-B53B-137A4960BFF6}" type="datetimeFigureOut">
              <a:rPr lang="en-US" smtClean="0"/>
              <a:pPr>
                <a:defRPr/>
              </a:pPr>
              <a:t>9/25/2018</a:t>
            </a:fld>
            <a:endParaRPr lang="en-US"/>
          </a:p>
        </p:txBody>
      </p:sp>
      <p:sp>
        <p:nvSpPr>
          <p:cNvPr id="4" name="Footer Placeholder 3"/>
          <p:cNvSpPr>
            <a:spLocks noGrp="1"/>
          </p:cNvSpPr>
          <p:nvPr>
            <p:ph type="ftr" sz="quarter" idx="11"/>
          </p:nvPr>
        </p:nvSpPr>
        <p:spPr/>
        <p:txBody>
          <a:bodyPr/>
          <a:lstStyle/>
          <a:p>
            <a:pPr>
              <a:defRPr/>
            </a:pPr>
            <a:endParaRPr lang="bg-BG"/>
          </a:p>
        </p:txBody>
      </p:sp>
      <p:sp>
        <p:nvSpPr>
          <p:cNvPr id="5" name="Slide Number Placeholder 4"/>
          <p:cNvSpPr>
            <a:spLocks noGrp="1"/>
          </p:cNvSpPr>
          <p:nvPr>
            <p:ph type="sldNum" sz="quarter" idx="12"/>
          </p:nvPr>
        </p:nvSpPr>
        <p:spPr/>
        <p:txBody>
          <a:bodyPr/>
          <a:lstStyle/>
          <a:p>
            <a:pPr>
              <a:defRPr/>
            </a:pPr>
            <a:fld id="{59CED4D4-5223-4541-8C78-7B810FB2F3E7}" type="slidenum">
              <a:rPr lang="bg-BG" altLang="bg-BG" smtClean="0"/>
              <a:pPr>
                <a:defRPr/>
              </a:pPr>
              <a:t>‹#›</a:t>
            </a:fld>
            <a:endParaRPr lang="bg-BG" altLang="bg-BG"/>
          </a:p>
        </p:txBody>
      </p:sp>
    </p:spTree>
  </p:cSld>
  <p:clrMapOvr>
    <a:masterClrMapping/>
  </p:clrMapOvr>
  <p:transition spd="med">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452ED7DE-6C3C-4021-9514-2980DA73419D}" type="datetimeFigureOut">
              <a:rPr lang="en-US" smtClean="0"/>
              <a:pPr>
                <a:defRPr/>
              </a:pPr>
              <a:t>9/25/2018</a:t>
            </a:fld>
            <a:endParaRPr lang="en-US"/>
          </a:p>
        </p:txBody>
      </p:sp>
      <p:sp>
        <p:nvSpPr>
          <p:cNvPr id="3" name="Footer Placeholder 2"/>
          <p:cNvSpPr>
            <a:spLocks noGrp="1"/>
          </p:cNvSpPr>
          <p:nvPr>
            <p:ph type="ftr" sz="quarter" idx="11"/>
          </p:nvPr>
        </p:nvSpPr>
        <p:spPr/>
        <p:txBody>
          <a:bodyPr/>
          <a:lstStyle/>
          <a:p>
            <a:pPr>
              <a:defRPr/>
            </a:pPr>
            <a:endParaRPr lang="bg-BG"/>
          </a:p>
        </p:txBody>
      </p:sp>
      <p:sp>
        <p:nvSpPr>
          <p:cNvPr id="4" name="Slide Number Placeholder 3"/>
          <p:cNvSpPr>
            <a:spLocks noGrp="1"/>
          </p:cNvSpPr>
          <p:nvPr>
            <p:ph type="sldNum" sz="quarter" idx="12"/>
          </p:nvPr>
        </p:nvSpPr>
        <p:spPr/>
        <p:txBody>
          <a:bodyPr/>
          <a:lstStyle/>
          <a:p>
            <a:pPr>
              <a:defRPr/>
            </a:pPr>
            <a:fld id="{A68EE515-4EC0-42A6-BA79-13AEB138D60C}" type="slidenum">
              <a:rPr lang="bg-BG" altLang="bg-BG" smtClean="0"/>
              <a:pPr>
                <a:defRPr/>
              </a:pPr>
              <a:t>‹#›</a:t>
            </a:fld>
            <a:endParaRPr lang="bg-BG" altLang="bg-BG"/>
          </a:p>
        </p:txBody>
      </p:sp>
    </p:spTree>
  </p:cSld>
  <p:clrMapOvr>
    <a:masterClrMapping/>
  </p:clrMapOvr>
  <p:transition spd="med">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fld id="{F89CE85C-F784-4495-9FB8-D295DEFEA3C1}" type="datetimeFigureOut">
              <a:rPr lang="en-US" smtClean="0"/>
              <a:pPr>
                <a:defRPr/>
              </a:pPr>
              <a:t>9/25/2018</a:t>
            </a:fld>
            <a:endParaRPr lang="en-US"/>
          </a:p>
        </p:txBody>
      </p:sp>
      <p:sp>
        <p:nvSpPr>
          <p:cNvPr id="6" name="Footer Placeholder 5"/>
          <p:cNvSpPr>
            <a:spLocks noGrp="1"/>
          </p:cNvSpPr>
          <p:nvPr>
            <p:ph type="ftr" sz="quarter" idx="11"/>
          </p:nvPr>
        </p:nvSpPr>
        <p:spPr/>
        <p:txBody>
          <a:bodyPr/>
          <a:lstStyle/>
          <a:p>
            <a:pPr>
              <a:defRPr/>
            </a:pPr>
            <a:endParaRPr lang="bg-BG"/>
          </a:p>
        </p:txBody>
      </p:sp>
      <p:sp>
        <p:nvSpPr>
          <p:cNvPr id="7" name="Slide Number Placeholder 6"/>
          <p:cNvSpPr>
            <a:spLocks noGrp="1"/>
          </p:cNvSpPr>
          <p:nvPr>
            <p:ph type="sldNum" sz="quarter" idx="12"/>
          </p:nvPr>
        </p:nvSpPr>
        <p:spPr/>
        <p:txBody>
          <a:bodyPr/>
          <a:lstStyle/>
          <a:p>
            <a:pPr>
              <a:defRPr/>
            </a:pPr>
            <a:fld id="{805AAA44-3151-4000-9BED-764457C387CF}" type="slidenum">
              <a:rPr lang="bg-BG" altLang="bg-BG" smtClean="0"/>
              <a:pPr>
                <a:defRPr/>
              </a:pPr>
              <a:t>‹#›</a:t>
            </a:fld>
            <a:endParaRPr lang="bg-BG" altLang="bg-BG"/>
          </a:p>
        </p:txBody>
      </p:sp>
    </p:spTree>
  </p:cSld>
  <p:clrMapOvr>
    <a:masterClrMapping/>
  </p:clrMapOvr>
  <p:transition spd="med">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a:defRPr/>
            </a:pPr>
            <a:fld id="{66DF0039-1F54-4EEB-A18D-BC8F23BF29CC}" type="datetimeFigureOut">
              <a:rPr lang="en-US" smtClean="0"/>
              <a:pPr>
                <a:defRPr/>
              </a:pPr>
              <a:t>9/25/2018</a:t>
            </a:fld>
            <a:endParaRPr lang="en-US"/>
          </a:p>
        </p:txBody>
      </p:sp>
      <p:sp>
        <p:nvSpPr>
          <p:cNvPr id="6" name="Footer Placeholder 5"/>
          <p:cNvSpPr>
            <a:spLocks noGrp="1"/>
          </p:cNvSpPr>
          <p:nvPr>
            <p:ph type="ftr" sz="quarter" idx="11"/>
          </p:nvPr>
        </p:nvSpPr>
        <p:spPr/>
        <p:txBody>
          <a:bodyPr/>
          <a:lstStyle/>
          <a:p>
            <a:pPr>
              <a:defRPr/>
            </a:pPr>
            <a:endParaRPr lang="bg-BG"/>
          </a:p>
        </p:txBody>
      </p:sp>
      <p:sp>
        <p:nvSpPr>
          <p:cNvPr id="7" name="Slide Number Placeholder 6"/>
          <p:cNvSpPr>
            <a:spLocks noGrp="1"/>
          </p:cNvSpPr>
          <p:nvPr>
            <p:ph type="sldNum" sz="quarter" idx="12"/>
          </p:nvPr>
        </p:nvSpPr>
        <p:spPr>
          <a:xfrm>
            <a:off x="8077200" y="6356350"/>
            <a:ext cx="609600" cy="365125"/>
          </a:xfrm>
        </p:spPr>
        <p:txBody>
          <a:bodyPr/>
          <a:lstStyle/>
          <a:p>
            <a:pPr>
              <a:defRPr/>
            </a:pPr>
            <a:fld id="{34CBEC67-AB79-4020-A4CA-AAF50DF6C41F}" type="slidenum">
              <a:rPr lang="bg-BG" altLang="bg-BG" smtClean="0"/>
              <a:pPr>
                <a:defRPr/>
              </a:pPr>
              <a:t>‹#›</a:t>
            </a:fld>
            <a:endParaRPr lang="bg-BG" altLang="bg-BG"/>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spd="med">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fld id="{71992C1E-83D9-495D-83BA-B410256A522F}" type="datetimeFigureOut">
              <a:rPr lang="en-US" smtClean="0"/>
              <a:pPr>
                <a:defRPr/>
              </a:pPr>
              <a:t>9/25/2018</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bg-BG"/>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pPr>
              <a:defRPr/>
            </a:pPr>
            <a:fld id="{AF607567-1EEF-4020-B423-D2F3BFB97625}" type="slidenum">
              <a:rPr lang="bg-BG" altLang="bg-BG" smtClean="0"/>
              <a:pPr>
                <a:defRPr/>
              </a:pPr>
              <a:t>‹#›</a:t>
            </a:fld>
            <a:endParaRPr lang="bg-BG" altLang="bg-BG"/>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4934" r:id="rId1"/>
    <p:sldLayoutId id="2147484935" r:id="rId2"/>
    <p:sldLayoutId id="2147484936" r:id="rId3"/>
    <p:sldLayoutId id="2147484937" r:id="rId4"/>
    <p:sldLayoutId id="2147484938" r:id="rId5"/>
    <p:sldLayoutId id="2147484939" r:id="rId6"/>
    <p:sldLayoutId id="2147484940" r:id="rId7"/>
    <p:sldLayoutId id="2147484941" r:id="rId8"/>
    <p:sldLayoutId id="2147484942" r:id="rId9"/>
    <p:sldLayoutId id="2147484943" r:id="rId10"/>
    <p:sldLayoutId id="2147484944" r:id="rId11"/>
    <p:sldLayoutId id="2147484945" r:id="rId12"/>
    <p:sldLayoutId id="2147484946" r:id="rId13"/>
    <p:sldLayoutId id="2147484947" r:id="rId14"/>
  </p:sldLayoutIdLst>
  <p:transition spd="med">
    <p:fade/>
  </p:transition>
  <p:timing>
    <p:tnLst>
      <p:par>
        <p:cTn id="1" dur="indefinite" restart="never" nodeType="tmRoot"/>
      </p:par>
    </p:tnLst>
  </p:timing>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5.jpe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4.jpe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8.png"/><Relationship Id="rId7" Type="http://schemas.openxmlformats.org/officeDocument/2006/relationships/diagramColors" Target="../diagrams/colors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jpeg"/><Relationship Id="rId5" Type="http://schemas.openxmlformats.org/officeDocument/2006/relationships/image" Target="../media/image10.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153400" cy="1066800"/>
          </a:xfrm>
        </p:spPr>
        <p:txBody>
          <a:bodyPr>
            <a:normAutofit/>
          </a:bodyPr>
          <a:lstStyle/>
          <a:p>
            <a:pPr lvl="0"/>
            <a:r>
              <a:rPr lang="bg-BG" sz="4200" i="1" dirty="0" smtClean="0">
                <a:solidFill>
                  <a:schemeClr val="tx1">
                    <a:lumMod val="75000"/>
                    <a:lumOff val="25000"/>
                  </a:schemeClr>
                </a:solidFill>
                <a:effectLst>
                  <a:outerShdw blurRad="38100" dist="38100" dir="2700000" algn="tl">
                    <a:srgbClr val="000000">
                      <a:alpha val="43137"/>
                    </a:srgbClr>
                  </a:outerShdw>
                </a:effectLst>
                <a:latin typeface="Constantia" pitchFamily="18" charset="0"/>
              </a:rPr>
              <a:t>Трудова интеграция на бежанци</a:t>
            </a:r>
            <a:endParaRPr lang="en-US" sz="4200" i="1" dirty="0">
              <a:solidFill>
                <a:schemeClr val="tx1">
                  <a:lumMod val="75000"/>
                  <a:lumOff val="25000"/>
                </a:schemeClr>
              </a:solidFill>
              <a:effectLst>
                <a:outerShdw blurRad="38100" dist="38100" dir="2700000" algn="tl">
                  <a:srgbClr val="000000">
                    <a:alpha val="43137"/>
                  </a:srgbClr>
                </a:outerShdw>
              </a:effectLst>
              <a:latin typeface="Constantia" pitchFamily="18" charset="0"/>
            </a:endParaRPr>
          </a:p>
        </p:txBody>
      </p:sp>
      <p:pic>
        <p:nvPicPr>
          <p:cNvPr id="8" name="Picture 2"/>
          <p:cNvPicPr>
            <a:picLocks noGrp="1" noChangeAspect="1" noChangeArrowheads="1"/>
          </p:cNvPicPr>
          <p:nvPr>
            <p:ph idx="1"/>
          </p:nvPr>
        </p:nvPicPr>
        <p:blipFill>
          <a:blip r:embed="rId3" cstate="print"/>
          <a:stretch>
            <a:fillRect/>
          </a:stretch>
        </p:blipFill>
        <p:spPr bwMode="auto">
          <a:xfrm>
            <a:off x="251520" y="1905000"/>
            <a:ext cx="8511480" cy="4724400"/>
          </a:xfrm>
          <a:prstGeom prst="rect">
            <a:avLst/>
          </a:prstGeom>
          <a:noFill/>
          <a:ln w="9525">
            <a:noFill/>
            <a:miter lim="800000"/>
            <a:headEnd/>
            <a:tailEnd/>
          </a:ln>
        </p:spPr>
      </p:pic>
      <p:sp>
        <p:nvSpPr>
          <p:cNvPr id="5" name="Rectangle 170"/>
          <p:cNvSpPr txBox="1">
            <a:spLocks noChangeArrowheads="1"/>
          </p:cNvSpPr>
          <p:nvPr/>
        </p:nvSpPr>
        <p:spPr>
          <a:xfrm>
            <a:off x="0" y="3886201"/>
            <a:ext cx="4679950" cy="2971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s-ES" sz="4400" b="1" i="0" u="none" strike="noStrike" kern="1200" cap="none" spc="0" normalizeH="0" baseline="0" noProof="0" dirty="0" smtClean="0">
              <a:ln>
                <a:noFill/>
              </a:ln>
              <a:solidFill>
                <a:schemeClr val="tx2">
                  <a:lumMod val="50000"/>
                </a:schemeClr>
              </a:solidFill>
              <a:effectLst>
                <a:outerShdw blurRad="38100" dist="38100" dir="2700000" algn="tl">
                  <a:srgbClr val="000000">
                    <a:alpha val="43137"/>
                  </a:srgbClr>
                </a:outerShdw>
              </a:effectLst>
              <a:uLnTx/>
              <a:uFillTx/>
              <a:latin typeface="Arial" charset="0"/>
              <a:ea typeface="+mj-ea"/>
              <a:cs typeface="Arial" charset="0"/>
            </a:endParaRPr>
          </a:p>
        </p:txBody>
      </p:sp>
      <p:pic>
        <p:nvPicPr>
          <p:cNvPr id="13" name="Picture 2" descr="C:\Users\EKamenova\Desktop\index.png"/>
          <p:cNvPicPr>
            <a:picLocks noChangeAspect="1" noChangeArrowheads="1"/>
          </p:cNvPicPr>
          <p:nvPr/>
        </p:nvPicPr>
        <p:blipFill>
          <a:blip r:embed="rId4" cstate="print">
            <a:lum bright="35000"/>
          </a:blip>
          <a:srcRect/>
          <a:stretch>
            <a:fillRect/>
          </a:stretch>
        </p:blipFill>
        <p:spPr bwMode="auto">
          <a:xfrm>
            <a:off x="0" y="0"/>
            <a:ext cx="8534400" cy="533400"/>
          </a:xfrm>
          <a:prstGeom prst="rect">
            <a:avLst/>
          </a:prstGeom>
          <a:noFill/>
        </p:spPr>
      </p:pic>
      <p:pic>
        <p:nvPicPr>
          <p:cNvPr id="9" name="Picture 17" descr="D:\My Documents\My Pictures\LogoAZ_en.jpg"/>
          <p:cNvPicPr>
            <a:picLocks noChangeAspect="1" noChangeArrowheads="1"/>
          </p:cNvPicPr>
          <p:nvPr/>
        </p:nvPicPr>
        <p:blipFill>
          <a:blip r:embed="rId5" cstate="print"/>
          <a:srcRect/>
          <a:stretch>
            <a:fillRect/>
          </a:stretch>
        </p:blipFill>
        <p:spPr bwMode="auto">
          <a:xfrm>
            <a:off x="8030509" y="0"/>
            <a:ext cx="1113490" cy="8367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Title 4"/>
          <p:cNvSpPr>
            <a:spLocks noGrp="1"/>
          </p:cNvSpPr>
          <p:nvPr>
            <p:ph type="title"/>
          </p:nvPr>
        </p:nvSpPr>
        <p:spPr>
          <a:xfrm>
            <a:off x="1547813" y="549275"/>
            <a:ext cx="7138987" cy="647700"/>
          </a:xfrm>
        </p:spPr>
        <p:txBody>
          <a:bodyPr/>
          <a:lstStyle/>
          <a:p>
            <a:pPr algn="ctr" eaLnBrk="1" hangingPunct="1"/>
            <a:r>
              <a:rPr lang="bg-BG" sz="2800" b="1" dirty="0" smtClean="0">
                <a:latin typeface="Times New Roman" pitchFamily="18" charset="0"/>
                <a:cs typeface="Times New Roman" pitchFamily="18" charset="0"/>
              </a:rPr>
              <a:t>ПОЗБ</a:t>
            </a:r>
          </a:p>
        </p:txBody>
      </p:sp>
      <p:sp>
        <p:nvSpPr>
          <p:cNvPr id="35843" name="Content Placeholder 2"/>
          <p:cNvSpPr>
            <a:spLocks noGrp="1"/>
          </p:cNvSpPr>
          <p:nvPr>
            <p:ph idx="1"/>
          </p:nvPr>
        </p:nvSpPr>
        <p:spPr>
          <a:xfrm>
            <a:off x="395536" y="1341438"/>
            <a:ext cx="8136904" cy="5111898"/>
          </a:xfrm>
        </p:spPr>
        <p:txBody>
          <a:bodyPr>
            <a:normAutofit fontScale="92500" lnSpcReduction="10000"/>
          </a:bodyPr>
          <a:lstStyle/>
          <a:p>
            <a:pPr algn="just"/>
            <a:r>
              <a:rPr lang="bg-BG" altLang="bg-BG" b="1" dirty="0" smtClean="0">
                <a:latin typeface="Times New Roman" pitchFamily="18" charset="0"/>
                <a:cs typeface="Times New Roman" pitchFamily="18" charset="0"/>
              </a:rPr>
              <a:t>Основна цел: </a:t>
            </a:r>
            <a:r>
              <a:rPr lang="bg-BG" altLang="bg-BG" dirty="0" smtClean="0">
                <a:latin typeface="Times New Roman" pitchFamily="18" charset="0"/>
                <a:cs typeface="Times New Roman" pitchFamily="18" charset="0"/>
              </a:rPr>
              <a:t>Подпомагане интеграцията на пазара на труда на чужденци, получили статут на бежанец или хуманитарен статут през текущата година или през предходните две календарни години, чрез повишаване пригодността им за заетост посредством включване в обучение по български език, обучение за придобиване на професионална квалификация и осигуряване на субсидирана заетост </a:t>
            </a:r>
            <a:r>
              <a:rPr lang="bg-BG" altLang="bg-BG" u="sng" dirty="0" smtClean="0">
                <a:latin typeface="Times New Roman" pitchFamily="18" charset="0"/>
                <a:cs typeface="Times New Roman" pitchFamily="18" charset="0"/>
              </a:rPr>
              <a:t>за срок до 12 месеца</a:t>
            </a:r>
            <a:r>
              <a:rPr lang="bg-BG" altLang="bg-BG" dirty="0" smtClean="0">
                <a:latin typeface="Times New Roman" pitchFamily="18" charset="0"/>
                <a:cs typeface="Times New Roman" pitchFamily="18" charset="0"/>
              </a:rPr>
              <a:t> .</a:t>
            </a:r>
          </a:p>
          <a:p>
            <a:pPr algn="just" eaLnBrk="1" hangingPunct="1">
              <a:buNone/>
            </a:pPr>
            <a:endParaRPr lang="bg-BG" altLang="bg-BG" dirty="0" smtClean="0">
              <a:latin typeface="Times New Roman" pitchFamily="18" charset="0"/>
              <a:cs typeface="Times New Roman" pitchFamily="18" charset="0"/>
            </a:endParaRPr>
          </a:p>
          <a:p>
            <a:pPr algn="just" eaLnBrk="1" hangingPunct="1">
              <a:buFont typeface="Wingdings" pitchFamily="2" charset="2"/>
              <a:buChar char="ü"/>
            </a:pPr>
            <a:r>
              <a:rPr lang="bg-BG" altLang="bg-BG" b="1" dirty="0" smtClean="0">
                <a:latin typeface="Times New Roman" pitchFamily="18" charset="0"/>
                <a:cs typeface="Times New Roman" pitchFamily="18" charset="0"/>
              </a:rPr>
              <a:t>Предвидена заетост </a:t>
            </a:r>
            <a:r>
              <a:rPr lang="bg-BG" altLang="bg-BG" dirty="0" smtClean="0">
                <a:latin typeface="Times New Roman" pitchFamily="18" charset="0"/>
                <a:cs typeface="Times New Roman" pitchFamily="18" charset="0"/>
              </a:rPr>
              <a:t>на </a:t>
            </a:r>
          </a:p>
          <a:p>
            <a:pPr algn="just" eaLnBrk="1" hangingPunct="1">
              <a:buNone/>
            </a:pPr>
            <a:r>
              <a:rPr lang="bg-BG" altLang="bg-BG" dirty="0" smtClean="0">
                <a:latin typeface="Times New Roman" pitchFamily="18" charset="0"/>
                <a:cs typeface="Times New Roman" pitchFamily="18" charset="0"/>
              </a:rPr>
              <a:t>   118 лица през 2018 г., </a:t>
            </a:r>
          </a:p>
          <a:p>
            <a:pPr algn="just" eaLnBrk="1" hangingPunct="1">
              <a:buFont typeface="Wingdings 2" pitchFamily="18" charset="2"/>
              <a:buNone/>
            </a:pPr>
            <a:r>
              <a:rPr lang="bg-BG" altLang="bg-BG" dirty="0" smtClean="0">
                <a:latin typeface="Times New Roman" pitchFamily="18" charset="0"/>
                <a:cs typeface="Times New Roman" pitchFamily="18" charset="0"/>
              </a:rPr>
              <a:t>    от които </a:t>
            </a:r>
            <a:r>
              <a:rPr lang="bg-BG" altLang="bg-BG" b="1" dirty="0" smtClean="0">
                <a:latin typeface="Times New Roman" pitchFamily="18" charset="0"/>
                <a:cs typeface="Times New Roman" pitchFamily="18" charset="0"/>
              </a:rPr>
              <a:t>60 лица </a:t>
            </a:r>
            <a:r>
              <a:rPr lang="bg-BG" altLang="bg-BG" dirty="0" smtClean="0">
                <a:latin typeface="Times New Roman" pitchFamily="18" charset="0"/>
                <a:cs typeface="Times New Roman" pitchFamily="18" charset="0"/>
              </a:rPr>
              <a:t>ще бъдат </a:t>
            </a:r>
          </a:p>
          <a:p>
            <a:pPr algn="just" eaLnBrk="1" hangingPunct="1">
              <a:buFont typeface="Wingdings 2" pitchFamily="18" charset="2"/>
              <a:buNone/>
            </a:pPr>
            <a:r>
              <a:rPr lang="bg-BG" altLang="bg-BG" dirty="0" smtClean="0">
                <a:latin typeface="Times New Roman" pitchFamily="18" charset="0"/>
                <a:cs typeface="Times New Roman" pitchFamily="18" charset="0"/>
              </a:rPr>
              <a:t>    включени за първи път.</a:t>
            </a:r>
            <a:endParaRPr lang="en-US" altLang="bg-BG" dirty="0" smtClean="0">
              <a:latin typeface="Times New Roman" pitchFamily="18" charset="0"/>
              <a:cs typeface="Times New Roman" pitchFamily="18" charset="0"/>
            </a:endParaRPr>
          </a:p>
          <a:p>
            <a:pPr algn="just" eaLnBrk="1" hangingPunct="1">
              <a:buFont typeface="Wingdings 2" pitchFamily="18" charset="2"/>
              <a:buNone/>
            </a:pPr>
            <a:endParaRPr lang="bg-BG" altLang="bg-BG" dirty="0" smtClean="0">
              <a:latin typeface="Times New Roman" pitchFamily="18" charset="0"/>
              <a:cs typeface="Times New Roman" pitchFamily="18" charset="0"/>
            </a:endParaRPr>
          </a:p>
        </p:txBody>
      </p:sp>
      <p:pic>
        <p:nvPicPr>
          <p:cNvPr id="6" name="Picture 17" descr="D:\My Documents\My Pictures\LogoAZ_en.jpg"/>
          <p:cNvPicPr>
            <a:picLocks noChangeAspect="1" noChangeArrowheads="1"/>
          </p:cNvPicPr>
          <p:nvPr/>
        </p:nvPicPr>
        <p:blipFill>
          <a:blip r:embed="rId3" cstate="print"/>
          <a:srcRect/>
          <a:stretch>
            <a:fillRect/>
          </a:stretch>
        </p:blipFill>
        <p:spPr bwMode="auto">
          <a:xfrm>
            <a:off x="251520" y="260648"/>
            <a:ext cx="792088" cy="8640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Content Placeholder 4" descr="189-ew-abstr.JPG"/>
          <p:cNvPicPr>
            <a:picLocks noChangeAspect="1"/>
          </p:cNvPicPr>
          <p:nvPr/>
        </p:nvPicPr>
        <p:blipFill>
          <a:blip r:embed="rId4" cstate="print"/>
          <a:stretch>
            <a:fillRect/>
          </a:stretch>
        </p:blipFill>
        <p:spPr>
          <a:xfrm>
            <a:off x="5148064" y="4221088"/>
            <a:ext cx="3744416" cy="2448272"/>
          </a:xfrm>
          <a:prstGeom prst="rect">
            <a:avLst/>
          </a:prstGeom>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with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Effect transition="in" filter="fade">
                                      <p:cBhvr>
                                        <p:cTn id="7" dur="1000"/>
                                        <p:tgtEl>
                                          <p:spTgt spid="35843">
                                            <p:txEl>
                                              <p:pRg st="0" end="0"/>
                                            </p:txEl>
                                          </p:spTgt>
                                        </p:tgtEl>
                                      </p:cBhvr>
                                    </p:animEffect>
                                    <p:anim calcmode="lin" valueType="num">
                                      <p:cBhvr>
                                        <p:cTn id="8" dur="1000" fill="hold"/>
                                        <p:tgtEl>
                                          <p:spTgt spid="3584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584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5843">
                                            <p:txEl>
                                              <p:pRg st="2" end="2"/>
                                            </p:txEl>
                                          </p:spTgt>
                                        </p:tgtEl>
                                        <p:attrNameLst>
                                          <p:attrName>style.visibility</p:attrName>
                                        </p:attrNameLst>
                                      </p:cBhvr>
                                      <p:to>
                                        <p:strVal val="visible"/>
                                      </p:to>
                                    </p:set>
                                    <p:animEffect transition="in" filter="fade">
                                      <p:cBhvr>
                                        <p:cTn id="12" dur="1000"/>
                                        <p:tgtEl>
                                          <p:spTgt spid="35843">
                                            <p:txEl>
                                              <p:pRg st="2" end="2"/>
                                            </p:txEl>
                                          </p:spTgt>
                                        </p:tgtEl>
                                      </p:cBhvr>
                                    </p:animEffect>
                                    <p:anim calcmode="lin" valueType="num">
                                      <p:cBhvr>
                                        <p:cTn id="13" dur="1000" fill="hold"/>
                                        <p:tgtEl>
                                          <p:spTgt spid="3584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584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5843">
                                            <p:txEl>
                                              <p:pRg st="3" end="3"/>
                                            </p:txEl>
                                          </p:spTgt>
                                        </p:tgtEl>
                                        <p:attrNameLst>
                                          <p:attrName>style.visibility</p:attrName>
                                        </p:attrNameLst>
                                      </p:cBhvr>
                                      <p:to>
                                        <p:strVal val="visible"/>
                                      </p:to>
                                    </p:set>
                                    <p:animEffect transition="in" filter="fade">
                                      <p:cBhvr>
                                        <p:cTn id="17" dur="1000"/>
                                        <p:tgtEl>
                                          <p:spTgt spid="35843">
                                            <p:txEl>
                                              <p:pRg st="3" end="3"/>
                                            </p:txEl>
                                          </p:spTgt>
                                        </p:tgtEl>
                                      </p:cBhvr>
                                    </p:animEffect>
                                    <p:anim calcmode="lin" valueType="num">
                                      <p:cBhvr>
                                        <p:cTn id="18" dur="1000" fill="hold"/>
                                        <p:tgtEl>
                                          <p:spTgt spid="3584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5843">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5843">
                                            <p:txEl>
                                              <p:pRg st="4" end="4"/>
                                            </p:txEl>
                                          </p:spTgt>
                                        </p:tgtEl>
                                        <p:attrNameLst>
                                          <p:attrName>style.visibility</p:attrName>
                                        </p:attrNameLst>
                                      </p:cBhvr>
                                      <p:to>
                                        <p:strVal val="visible"/>
                                      </p:to>
                                    </p:set>
                                    <p:animEffect transition="in" filter="fade">
                                      <p:cBhvr>
                                        <p:cTn id="22" dur="1000"/>
                                        <p:tgtEl>
                                          <p:spTgt spid="35843">
                                            <p:txEl>
                                              <p:pRg st="4" end="4"/>
                                            </p:txEl>
                                          </p:spTgt>
                                        </p:tgtEl>
                                      </p:cBhvr>
                                    </p:animEffect>
                                    <p:anim calcmode="lin" valueType="num">
                                      <p:cBhvr>
                                        <p:cTn id="23" dur="1000" fill="hold"/>
                                        <p:tgtEl>
                                          <p:spTgt spid="35843">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35843">
                                            <p:txEl>
                                              <p:pRg st="4" end="4"/>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5843">
                                            <p:txEl>
                                              <p:pRg st="5" end="5"/>
                                            </p:txEl>
                                          </p:spTgt>
                                        </p:tgtEl>
                                        <p:attrNameLst>
                                          <p:attrName>style.visibility</p:attrName>
                                        </p:attrNameLst>
                                      </p:cBhvr>
                                      <p:to>
                                        <p:strVal val="visible"/>
                                      </p:to>
                                    </p:set>
                                    <p:animEffect transition="in" filter="fade">
                                      <p:cBhvr>
                                        <p:cTn id="27" dur="1000"/>
                                        <p:tgtEl>
                                          <p:spTgt spid="35843">
                                            <p:txEl>
                                              <p:pRg st="5" end="5"/>
                                            </p:txEl>
                                          </p:spTgt>
                                        </p:tgtEl>
                                      </p:cBhvr>
                                    </p:animEffect>
                                    <p:anim calcmode="lin" valueType="num">
                                      <p:cBhvr>
                                        <p:cTn id="28" dur="1000" fill="hold"/>
                                        <p:tgtEl>
                                          <p:spTgt spid="35843">
                                            <p:txEl>
                                              <p:pRg st="5" end="5"/>
                                            </p:txEl>
                                          </p:spTgt>
                                        </p:tgtEl>
                                        <p:attrNameLst>
                                          <p:attrName>ppt_x</p:attrName>
                                        </p:attrNameLst>
                                      </p:cBhvr>
                                      <p:tavLst>
                                        <p:tav tm="0">
                                          <p:val>
                                            <p:strVal val="#ppt_x"/>
                                          </p:val>
                                        </p:tav>
                                        <p:tav tm="100000">
                                          <p:val>
                                            <p:strVal val="#ppt_x"/>
                                          </p:val>
                                        </p:tav>
                                      </p:tavLst>
                                    </p:anim>
                                    <p:anim calcmode="lin" valueType="num">
                                      <p:cBhvr>
                                        <p:cTn id="29" dur="1000" fill="hold"/>
                                        <p:tgtEl>
                                          <p:spTgt spid="3584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810" name="Rectangle 2"/>
          <p:cNvSpPr>
            <a:spLocks noGrp="1" noChangeArrowheads="1"/>
          </p:cNvSpPr>
          <p:nvPr>
            <p:ph type="title"/>
          </p:nvPr>
        </p:nvSpPr>
        <p:spPr>
          <a:xfrm>
            <a:off x="457200" y="548680"/>
            <a:ext cx="8229600" cy="1298408"/>
          </a:xfrm>
        </p:spPr>
        <p:txBody>
          <a:bodyPr>
            <a:normAutofit/>
          </a:bodyPr>
          <a:lstStyle/>
          <a:p>
            <a:pPr algn="ctr">
              <a:defRPr/>
            </a:pPr>
            <a:r>
              <a:rPr lang="ru-RU" sz="4000" dirty="0" smtClean="0">
                <a:solidFill>
                  <a:srgbClr val="C4126B"/>
                </a:solidFill>
                <a:effectLst>
                  <a:outerShdw blurRad="38100" dist="38100" dir="2700000" algn="tl">
                    <a:srgbClr val="000000"/>
                  </a:outerShdw>
                </a:effectLst>
                <a:latin typeface="Times New Roman" pitchFamily="18" charset="0"/>
              </a:rPr>
              <a:t>Финансиране по програмите за заетост и обучение в т.ч. </a:t>
            </a:r>
            <a:r>
              <a:rPr lang="ru-RU" sz="4000" u="sng" dirty="0" smtClean="0">
                <a:solidFill>
                  <a:srgbClr val="C4126B"/>
                </a:solidFill>
                <a:effectLst>
                  <a:outerShdw blurRad="38100" dist="38100" dir="2700000" algn="tl">
                    <a:srgbClr val="000000"/>
                  </a:outerShdw>
                </a:effectLst>
                <a:latin typeface="Times New Roman" pitchFamily="18" charset="0"/>
              </a:rPr>
              <a:t>ПОЗБ</a:t>
            </a:r>
            <a:endParaRPr lang="bg-BG" sz="4000" u="sng" dirty="0" smtClean="0">
              <a:solidFill>
                <a:srgbClr val="C4126B"/>
              </a:solidFill>
              <a:effectLst>
                <a:outerShdw blurRad="38100" dist="38100" dir="2700000" algn="tl">
                  <a:srgbClr val="000000"/>
                </a:outerShdw>
              </a:effectLst>
              <a:latin typeface="Times New Roman" pitchFamily="18" charset="0"/>
            </a:endParaRPr>
          </a:p>
        </p:txBody>
      </p:sp>
      <p:sp>
        <p:nvSpPr>
          <p:cNvPr id="113666" name="Rectangle 3"/>
          <p:cNvSpPr>
            <a:spLocks noGrp="1" noChangeArrowheads="1"/>
          </p:cNvSpPr>
          <p:nvPr>
            <p:ph idx="1"/>
          </p:nvPr>
        </p:nvSpPr>
        <p:spPr>
          <a:xfrm>
            <a:off x="1042988" y="1916832"/>
            <a:ext cx="7643812" cy="4636368"/>
          </a:xfrm>
        </p:spPr>
        <p:txBody>
          <a:bodyPr/>
          <a:lstStyle/>
          <a:p>
            <a:pPr eaLnBrk="1" hangingPunct="1">
              <a:lnSpc>
                <a:spcPct val="80000"/>
              </a:lnSpc>
            </a:pPr>
            <a:endParaRPr lang="ru-RU" sz="800" b="1" dirty="0" smtClean="0">
              <a:latin typeface="Times New Roman" pitchFamily="18" charset="0"/>
            </a:endParaRPr>
          </a:p>
          <a:p>
            <a:pPr algn="just" eaLnBrk="1" hangingPunct="1">
              <a:lnSpc>
                <a:spcPct val="80000"/>
              </a:lnSpc>
              <a:buFontTx/>
              <a:buNone/>
            </a:pPr>
            <a:r>
              <a:rPr lang="bg-BG" sz="2000" b="1" dirty="0" smtClean="0">
                <a:latin typeface="Georgia" pitchFamily="18" charset="0"/>
              </a:rPr>
              <a:t>	За субсидирана заетост</a:t>
            </a:r>
            <a:r>
              <a:rPr lang="bg-BG" sz="2000" dirty="0" smtClean="0">
                <a:latin typeface="Georgia" pitchFamily="18" charset="0"/>
              </a:rPr>
              <a:t> За всяко наето безработно лице на работодателя се предоставят средства за: </a:t>
            </a:r>
          </a:p>
          <a:p>
            <a:pPr algn="just" eaLnBrk="1" hangingPunct="1">
              <a:lnSpc>
                <a:spcPct val="80000"/>
              </a:lnSpc>
            </a:pPr>
            <a:r>
              <a:rPr lang="bg-BG" sz="2000" dirty="0" smtClean="0">
                <a:latin typeface="Georgia" pitchFamily="18" charset="0"/>
              </a:rPr>
              <a:t>трудово възнаграждение </a:t>
            </a:r>
            <a:r>
              <a:rPr lang="bg-BG" sz="2000" dirty="0" smtClean="0">
                <a:latin typeface="Georgia" pitchFamily="18" charset="0"/>
              </a:rPr>
              <a:t>– </a:t>
            </a:r>
            <a:r>
              <a:rPr lang="bg-BG" sz="2000" b="1" dirty="0" smtClean="0">
                <a:latin typeface="Georgia" pitchFamily="18" charset="0"/>
              </a:rPr>
              <a:t>МРЗ</a:t>
            </a:r>
            <a:endParaRPr lang="bg-BG" sz="2000" dirty="0" smtClean="0">
              <a:latin typeface="Georgia" pitchFamily="18" charset="0"/>
            </a:endParaRPr>
          </a:p>
          <a:p>
            <a:pPr marL="0" indent="0" algn="just" eaLnBrk="1" hangingPunct="1">
              <a:lnSpc>
                <a:spcPct val="80000"/>
              </a:lnSpc>
              <a:buNone/>
            </a:pPr>
            <a:endParaRPr lang="bg-BG" sz="2000" dirty="0" smtClean="0">
              <a:latin typeface="Georgia" pitchFamily="18" charset="0"/>
            </a:endParaRPr>
          </a:p>
          <a:p>
            <a:pPr algn="just" eaLnBrk="1" hangingPunct="1">
              <a:lnSpc>
                <a:spcPct val="80000"/>
              </a:lnSpc>
            </a:pPr>
            <a:r>
              <a:rPr lang="bg-BG" sz="2000" dirty="0" smtClean="0">
                <a:latin typeface="Georgia" pitchFamily="18" charset="0"/>
              </a:rPr>
              <a:t>Дължимите</a:t>
            </a:r>
            <a:r>
              <a:rPr lang="en-US" sz="2000" dirty="0" smtClean="0">
                <a:latin typeface="Georgia" pitchFamily="18" charset="0"/>
              </a:rPr>
              <a:t> </a:t>
            </a:r>
            <a:r>
              <a:rPr lang="bg-BG" sz="2000" dirty="0" smtClean="0">
                <a:latin typeface="Georgia" pitchFamily="18" charset="0"/>
              </a:rPr>
              <a:t>здравни и осигурителни вноски за сметка на работодателя. </a:t>
            </a:r>
          </a:p>
          <a:p>
            <a:pPr algn="just" eaLnBrk="1" hangingPunct="1">
              <a:lnSpc>
                <a:spcPct val="80000"/>
              </a:lnSpc>
              <a:buFontTx/>
              <a:buNone/>
            </a:pPr>
            <a:r>
              <a:rPr lang="bg-BG" sz="2000" dirty="0" smtClean="0">
                <a:latin typeface="Georgia" pitchFamily="18" charset="0"/>
              </a:rPr>
              <a:t>	</a:t>
            </a:r>
          </a:p>
          <a:p>
            <a:pPr algn="just" eaLnBrk="1" hangingPunct="1">
              <a:lnSpc>
                <a:spcPct val="80000"/>
              </a:lnSpc>
              <a:buFontTx/>
              <a:buNone/>
            </a:pPr>
            <a:r>
              <a:rPr lang="bg-BG" sz="2000" b="1" dirty="0" smtClean="0">
                <a:latin typeface="Georgia" pitchFamily="18" charset="0"/>
              </a:rPr>
              <a:t>	Работодателите</a:t>
            </a:r>
            <a:r>
              <a:rPr lang="bg-BG" sz="2000" dirty="0" smtClean="0">
                <a:latin typeface="Georgia" pitchFamily="18" charset="0"/>
              </a:rPr>
              <a:t> осигуряват средства за обезпечаване на всички задължителни плащания по Кодекса на труда, които не се поемат от държавния бюджет и осигуровките върху тях.</a:t>
            </a:r>
          </a:p>
        </p:txBody>
      </p:sp>
    </p:spTree>
  </p:cSld>
  <p:clrMapOvr>
    <a:masterClrMapping/>
  </p:clrMapOvr>
  <p:transition spd="med">
    <p:plus/>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a:xfrm>
            <a:off x="457200" y="115888"/>
            <a:ext cx="8218488" cy="792162"/>
          </a:xfrm>
        </p:spPr>
        <p:txBody>
          <a:bodyPr>
            <a:noAutofit/>
          </a:bodyPr>
          <a:lstStyle/>
          <a:p>
            <a:r>
              <a:rPr lang="bg-BG" sz="3200" dirty="0" smtClean="0">
                <a:solidFill>
                  <a:schemeClr val="accent1"/>
                </a:solidFill>
              </a:rPr>
              <a:t>УСЛОВИЯ ЗА ПОЛЗВАНЕ НА ПРОГРАМИ И ПРОЕКТИ ОТ РАБОТОДАТЕЛИ </a:t>
            </a:r>
            <a:endParaRPr lang="ru-RU" sz="3200" dirty="0" smtClean="0">
              <a:solidFill>
                <a:schemeClr val="accent1"/>
              </a:solidFill>
            </a:endParaRPr>
          </a:p>
        </p:txBody>
      </p:sp>
      <p:grpSp>
        <p:nvGrpSpPr>
          <p:cNvPr id="2" name="Group 3"/>
          <p:cNvGrpSpPr>
            <a:grpSpLocks/>
          </p:cNvGrpSpPr>
          <p:nvPr/>
        </p:nvGrpSpPr>
        <p:grpSpPr bwMode="auto">
          <a:xfrm>
            <a:off x="71438" y="908050"/>
            <a:ext cx="8893175" cy="5949950"/>
            <a:chOff x="72011" y="981075"/>
            <a:chExt cx="8892471" cy="5949279"/>
          </a:xfrm>
        </p:grpSpPr>
        <p:sp>
          <p:nvSpPr>
            <p:cNvPr id="5" name="Right Arrow 4"/>
            <p:cNvSpPr/>
            <p:nvPr/>
          </p:nvSpPr>
          <p:spPr>
            <a:xfrm>
              <a:off x="72011" y="981075"/>
              <a:ext cx="8892471" cy="5876262"/>
            </a:xfrm>
            <a:prstGeom prst="rightArrow">
              <a:avLst/>
            </a:prstGeom>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6" name="Freeform 5"/>
            <p:cNvSpPr/>
            <p:nvPr/>
          </p:nvSpPr>
          <p:spPr>
            <a:xfrm>
              <a:off x="267980" y="981075"/>
              <a:ext cx="5456148" cy="1439813"/>
            </a:xfrm>
            <a:custGeom>
              <a:avLst/>
              <a:gdLst>
                <a:gd name="connsiteX0" fmla="*/ 0 w 1944116"/>
                <a:gd name="connsiteY0" fmla="*/ 324026 h 5733598"/>
                <a:gd name="connsiteX1" fmla="*/ 324026 w 1944116"/>
                <a:gd name="connsiteY1" fmla="*/ 0 h 5733598"/>
                <a:gd name="connsiteX2" fmla="*/ 1620090 w 1944116"/>
                <a:gd name="connsiteY2" fmla="*/ 0 h 5733598"/>
                <a:gd name="connsiteX3" fmla="*/ 1944116 w 1944116"/>
                <a:gd name="connsiteY3" fmla="*/ 324026 h 5733598"/>
                <a:gd name="connsiteX4" fmla="*/ 1944116 w 1944116"/>
                <a:gd name="connsiteY4" fmla="*/ 5409572 h 5733598"/>
                <a:gd name="connsiteX5" fmla="*/ 1620090 w 1944116"/>
                <a:gd name="connsiteY5" fmla="*/ 5733598 h 5733598"/>
                <a:gd name="connsiteX6" fmla="*/ 324026 w 1944116"/>
                <a:gd name="connsiteY6" fmla="*/ 5733598 h 5733598"/>
                <a:gd name="connsiteX7" fmla="*/ 0 w 1944116"/>
                <a:gd name="connsiteY7" fmla="*/ 5409572 h 5733598"/>
                <a:gd name="connsiteX8" fmla="*/ 0 w 1944116"/>
                <a:gd name="connsiteY8" fmla="*/ 324026 h 5733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44116" h="5733598">
                  <a:moveTo>
                    <a:pt x="0" y="324026"/>
                  </a:moveTo>
                  <a:cubicBezTo>
                    <a:pt x="0" y="145071"/>
                    <a:pt x="145071" y="0"/>
                    <a:pt x="324026" y="0"/>
                  </a:cubicBezTo>
                  <a:lnTo>
                    <a:pt x="1620090" y="0"/>
                  </a:lnTo>
                  <a:cubicBezTo>
                    <a:pt x="1799045" y="0"/>
                    <a:pt x="1944116" y="145071"/>
                    <a:pt x="1944116" y="324026"/>
                  </a:cubicBezTo>
                  <a:lnTo>
                    <a:pt x="1944116" y="5409572"/>
                  </a:lnTo>
                  <a:cubicBezTo>
                    <a:pt x="1944116" y="5588527"/>
                    <a:pt x="1799045" y="5733598"/>
                    <a:pt x="1620090" y="5733598"/>
                  </a:cubicBezTo>
                  <a:lnTo>
                    <a:pt x="324026" y="5733598"/>
                  </a:lnTo>
                  <a:cubicBezTo>
                    <a:pt x="145071" y="5733598"/>
                    <a:pt x="0" y="5588527"/>
                    <a:pt x="0" y="5409572"/>
                  </a:cubicBezTo>
                  <a:lnTo>
                    <a:pt x="0" y="324026"/>
                  </a:lnTo>
                  <a:close/>
                </a:path>
              </a:pathLst>
            </a:custGeom>
            <a:scene3d>
              <a:camera prst="orthographicFront"/>
              <a:lightRig rig="balanced" dir="t"/>
            </a:scene3d>
            <a:sp3d prstMaterial="softEdge">
              <a:bevelT/>
              <a:bevelB/>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63484" tIns="163484" rIns="163484" bIns="163484" spcCol="1270"/>
            <a:lstStyle/>
            <a:p>
              <a:pPr defTabSz="800100" eaLnBrk="1" hangingPunct="1">
                <a:lnSpc>
                  <a:spcPct val="90000"/>
                </a:lnSpc>
                <a:spcAft>
                  <a:spcPct val="35000"/>
                </a:spcAft>
                <a:defRPr/>
              </a:pPr>
              <a:r>
                <a:rPr lang="bg-BG" dirty="0">
                  <a:solidFill>
                    <a:schemeClr val="bg1"/>
                  </a:solidFill>
                  <a:cs typeface="Arial" panose="020B0604020202020204" pitchFamily="34" charset="0"/>
                </a:rPr>
                <a:t>1. Подава заявка в ДБТ за включване в желаната програма, в която описва работното място и изискванията за заемането му. Прилага набор от документи, съгласно изискванията на програмата</a:t>
              </a:r>
              <a:r>
                <a:rPr lang="ru-RU" dirty="0">
                  <a:solidFill>
                    <a:schemeClr val="bg1"/>
                  </a:solidFill>
                  <a:cs typeface="Arial" panose="020B0604020202020204" pitchFamily="34" charset="0"/>
                </a:rPr>
                <a:t>.</a:t>
              </a:r>
              <a:endParaRPr lang="bg-BG" dirty="0">
                <a:solidFill>
                  <a:schemeClr val="bg1"/>
                </a:solidFill>
                <a:cs typeface="Arial" panose="020B0604020202020204" pitchFamily="34" charset="0"/>
              </a:endParaRPr>
            </a:p>
          </p:txBody>
        </p:sp>
        <p:sp>
          <p:nvSpPr>
            <p:cNvPr id="7" name="Freeform 6"/>
            <p:cNvSpPr/>
            <p:nvPr/>
          </p:nvSpPr>
          <p:spPr>
            <a:xfrm>
              <a:off x="827584" y="2420888"/>
              <a:ext cx="5636773" cy="1728192"/>
            </a:xfrm>
            <a:custGeom>
              <a:avLst/>
              <a:gdLst>
                <a:gd name="connsiteX0" fmla="*/ 0 w 1944116"/>
                <a:gd name="connsiteY0" fmla="*/ 324026 h 5733598"/>
                <a:gd name="connsiteX1" fmla="*/ 324026 w 1944116"/>
                <a:gd name="connsiteY1" fmla="*/ 0 h 5733598"/>
                <a:gd name="connsiteX2" fmla="*/ 1620090 w 1944116"/>
                <a:gd name="connsiteY2" fmla="*/ 0 h 5733598"/>
                <a:gd name="connsiteX3" fmla="*/ 1944116 w 1944116"/>
                <a:gd name="connsiteY3" fmla="*/ 324026 h 5733598"/>
                <a:gd name="connsiteX4" fmla="*/ 1944116 w 1944116"/>
                <a:gd name="connsiteY4" fmla="*/ 5409572 h 5733598"/>
                <a:gd name="connsiteX5" fmla="*/ 1620090 w 1944116"/>
                <a:gd name="connsiteY5" fmla="*/ 5733598 h 5733598"/>
                <a:gd name="connsiteX6" fmla="*/ 324026 w 1944116"/>
                <a:gd name="connsiteY6" fmla="*/ 5733598 h 5733598"/>
                <a:gd name="connsiteX7" fmla="*/ 0 w 1944116"/>
                <a:gd name="connsiteY7" fmla="*/ 5409572 h 5733598"/>
                <a:gd name="connsiteX8" fmla="*/ 0 w 1944116"/>
                <a:gd name="connsiteY8" fmla="*/ 324026 h 5733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44116" h="5733598">
                  <a:moveTo>
                    <a:pt x="0" y="324026"/>
                  </a:moveTo>
                  <a:cubicBezTo>
                    <a:pt x="0" y="145071"/>
                    <a:pt x="145071" y="0"/>
                    <a:pt x="324026" y="0"/>
                  </a:cubicBezTo>
                  <a:lnTo>
                    <a:pt x="1620090" y="0"/>
                  </a:lnTo>
                  <a:cubicBezTo>
                    <a:pt x="1799045" y="0"/>
                    <a:pt x="1944116" y="145071"/>
                    <a:pt x="1944116" y="324026"/>
                  </a:cubicBezTo>
                  <a:lnTo>
                    <a:pt x="1944116" y="5409572"/>
                  </a:lnTo>
                  <a:cubicBezTo>
                    <a:pt x="1944116" y="5588527"/>
                    <a:pt x="1799045" y="5733598"/>
                    <a:pt x="1620090" y="5733598"/>
                  </a:cubicBezTo>
                  <a:lnTo>
                    <a:pt x="324026" y="5733598"/>
                  </a:lnTo>
                  <a:cubicBezTo>
                    <a:pt x="145071" y="5733598"/>
                    <a:pt x="0" y="5588527"/>
                    <a:pt x="0" y="5409572"/>
                  </a:cubicBezTo>
                  <a:lnTo>
                    <a:pt x="0" y="324026"/>
                  </a:lnTo>
                  <a:close/>
                </a:path>
              </a:pathLst>
            </a:custGeom>
            <a:scene3d>
              <a:camera prst="orthographicFront"/>
              <a:lightRig rig="balanced" dir="t"/>
            </a:scene3d>
            <a:sp3d prstMaterial="softEdge">
              <a:bevelT/>
              <a:bevelB/>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63484" tIns="163484" rIns="163484" bIns="163484" spcCol="1270"/>
            <a:lstStyle/>
            <a:p>
              <a:pPr defTabSz="800100" eaLnBrk="1" hangingPunct="1">
                <a:lnSpc>
                  <a:spcPct val="90000"/>
                </a:lnSpc>
                <a:spcAft>
                  <a:spcPct val="35000"/>
                </a:spcAft>
                <a:defRPr/>
              </a:pPr>
              <a:r>
                <a:rPr lang="bg-BG" dirty="0">
                  <a:cs typeface="Arial" panose="020B0604020202020204" pitchFamily="34" charset="0"/>
                </a:rPr>
                <a:t>2. </a:t>
              </a:r>
              <a:r>
                <a:rPr lang="ru-RU" dirty="0">
                  <a:cs typeface="Arial" panose="020B0604020202020204" pitchFamily="34" charset="0"/>
                </a:rPr>
                <a:t>След одобрение за </a:t>
              </a:r>
              <a:r>
                <a:rPr lang="bg-BG" dirty="0">
                  <a:cs typeface="Arial" panose="020B0604020202020204" pitchFamily="34" charset="0"/>
                </a:rPr>
                <a:t>включване  в програмата, сключва  договор за заетост по утвърден образец с ДБТ за предоставяне на средства от Държавния </a:t>
              </a:r>
              <a:r>
                <a:rPr lang="ru-RU" dirty="0">
                  <a:cs typeface="Arial" panose="020B0604020202020204" pitchFamily="34" charset="0"/>
                </a:rPr>
                <a:t>бюджет.</a:t>
              </a:r>
              <a:endParaRPr lang="bg-BG" dirty="0">
                <a:cs typeface="Arial" panose="020B0604020202020204" pitchFamily="34" charset="0"/>
              </a:endParaRPr>
            </a:p>
            <a:p>
              <a:pPr marL="171450" lvl="1" indent="-171450" defTabSz="800100" eaLnBrk="1" hangingPunct="1">
                <a:lnSpc>
                  <a:spcPct val="90000"/>
                </a:lnSpc>
                <a:spcAft>
                  <a:spcPct val="15000"/>
                </a:spcAft>
                <a:buFontTx/>
                <a:buChar char="••"/>
                <a:defRPr/>
              </a:pPr>
              <a:endParaRPr lang="bg-BG" dirty="0">
                <a:cs typeface="Arial" panose="020B0604020202020204" pitchFamily="34" charset="0"/>
              </a:endParaRPr>
            </a:p>
          </p:txBody>
        </p:sp>
        <p:sp>
          <p:nvSpPr>
            <p:cNvPr id="8" name="Freeform 7"/>
            <p:cNvSpPr/>
            <p:nvPr/>
          </p:nvSpPr>
          <p:spPr>
            <a:xfrm>
              <a:off x="1907704" y="4149080"/>
              <a:ext cx="5904656" cy="1381848"/>
            </a:xfrm>
            <a:custGeom>
              <a:avLst/>
              <a:gdLst>
                <a:gd name="connsiteX0" fmla="*/ 0 w 1944116"/>
                <a:gd name="connsiteY0" fmla="*/ 324026 h 5733598"/>
                <a:gd name="connsiteX1" fmla="*/ 324026 w 1944116"/>
                <a:gd name="connsiteY1" fmla="*/ 0 h 5733598"/>
                <a:gd name="connsiteX2" fmla="*/ 1620090 w 1944116"/>
                <a:gd name="connsiteY2" fmla="*/ 0 h 5733598"/>
                <a:gd name="connsiteX3" fmla="*/ 1944116 w 1944116"/>
                <a:gd name="connsiteY3" fmla="*/ 324026 h 5733598"/>
                <a:gd name="connsiteX4" fmla="*/ 1944116 w 1944116"/>
                <a:gd name="connsiteY4" fmla="*/ 5409572 h 5733598"/>
                <a:gd name="connsiteX5" fmla="*/ 1620090 w 1944116"/>
                <a:gd name="connsiteY5" fmla="*/ 5733598 h 5733598"/>
                <a:gd name="connsiteX6" fmla="*/ 324026 w 1944116"/>
                <a:gd name="connsiteY6" fmla="*/ 5733598 h 5733598"/>
                <a:gd name="connsiteX7" fmla="*/ 0 w 1944116"/>
                <a:gd name="connsiteY7" fmla="*/ 5409572 h 5733598"/>
                <a:gd name="connsiteX8" fmla="*/ 0 w 1944116"/>
                <a:gd name="connsiteY8" fmla="*/ 324026 h 5733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44116" h="5733598">
                  <a:moveTo>
                    <a:pt x="0" y="324026"/>
                  </a:moveTo>
                  <a:cubicBezTo>
                    <a:pt x="0" y="145071"/>
                    <a:pt x="145071" y="0"/>
                    <a:pt x="324026" y="0"/>
                  </a:cubicBezTo>
                  <a:lnTo>
                    <a:pt x="1620090" y="0"/>
                  </a:lnTo>
                  <a:cubicBezTo>
                    <a:pt x="1799045" y="0"/>
                    <a:pt x="1944116" y="145071"/>
                    <a:pt x="1944116" y="324026"/>
                  </a:cubicBezTo>
                  <a:lnTo>
                    <a:pt x="1944116" y="5409572"/>
                  </a:lnTo>
                  <a:cubicBezTo>
                    <a:pt x="1944116" y="5588527"/>
                    <a:pt x="1799045" y="5733598"/>
                    <a:pt x="1620090" y="5733598"/>
                  </a:cubicBezTo>
                  <a:lnTo>
                    <a:pt x="324026" y="5733598"/>
                  </a:lnTo>
                  <a:cubicBezTo>
                    <a:pt x="145071" y="5733598"/>
                    <a:pt x="0" y="5588527"/>
                    <a:pt x="0" y="5409572"/>
                  </a:cubicBezTo>
                  <a:lnTo>
                    <a:pt x="0" y="324026"/>
                  </a:lnTo>
                  <a:close/>
                </a:path>
              </a:pathLst>
            </a:custGeom>
            <a:scene3d>
              <a:camera prst="orthographicFront"/>
              <a:lightRig rig="balanced" dir="t"/>
            </a:scene3d>
            <a:sp3d prstMaterial="softEdge">
              <a:bevelT/>
              <a:bevelB/>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63484" tIns="163484" rIns="163484" bIns="163484" spcCol="1270"/>
            <a:lstStyle/>
            <a:p>
              <a:pPr defTabSz="800100" eaLnBrk="1" hangingPunct="1">
                <a:lnSpc>
                  <a:spcPct val="90000"/>
                </a:lnSpc>
                <a:spcAft>
                  <a:spcPct val="35000"/>
                </a:spcAft>
                <a:defRPr/>
              </a:pPr>
              <a:r>
                <a:rPr lang="bg-BG" dirty="0">
                  <a:cs typeface="Arial" panose="020B0604020202020204" pitchFamily="34" charset="0"/>
                </a:rPr>
                <a:t>3. Сключва трудови договори по Кодекса на труда с безработните лица, насочени от ДБТ, които започват работа по програмата за срок не по-малък от периода на субсидирана заетост.</a:t>
              </a:r>
            </a:p>
          </p:txBody>
        </p:sp>
        <p:sp>
          <p:nvSpPr>
            <p:cNvPr id="9" name="Freeform 8"/>
            <p:cNvSpPr/>
            <p:nvPr/>
          </p:nvSpPr>
          <p:spPr>
            <a:xfrm>
              <a:off x="2627784" y="5530927"/>
              <a:ext cx="6140729" cy="1399427"/>
            </a:xfrm>
            <a:custGeom>
              <a:avLst/>
              <a:gdLst>
                <a:gd name="connsiteX0" fmla="*/ 0 w 1944116"/>
                <a:gd name="connsiteY0" fmla="*/ 324026 h 5589590"/>
                <a:gd name="connsiteX1" fmla="*/ 324026 w 1944116"/>
                <a:gd name="connsiteY1" fmla="*/ 0 h 5589590"/>
                <a:gd name="connsiteX2" fmla="*/ 1620090 w 1944116"/>
                <a:gd name="connsiteY2" fmla="*/ 0 h 5589590"/>
                <a:gd name="connsiteX3" fmla="*/ 1944116 w 1944116"/>
                <a:gd name="connsiteY3" fmla="*/ 324026 h 5589590"/>
                <a:gd name="connsiteX4" fmla="*/ 1944116 w 1944116"/>
                <a:gd name="connsiteY4" fmla="*/ 5265564 h 5589590"/>
                <a:gd name="connsiteX5" fmla="*/ 1620090 w 1944116"/>
                <a:gd name="connsiteY5" fmla="*/ 5589590 h 5589590"/>
                <a:gd name="connsiteX6" fmla="*/ 324026 w 1944116"/>
                <a:gd name="connsiteY6" fmla="*/ 5589590 h 5589590"/>
                <a:gd name="connsiteX7" fmla="*/ 0 w 1944116"/>
                <a:gd name="connsiteY7" fmla="*/ 5265564 h 5589590"/>
                <a:gd name="connsiteX8" fmla="*/ 0 w 1944116"/>
                <a:gd name="connsiteY8" fmla="*/ 324026 h 5589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44116" h="5589590">
                  <a:moveTo>
                    <a:pt x="0" y="324026"/>
                  </a:moveTo>
                  <a:cubicBezTo>
                    <a:pt x="0" y="145071"/>
                    <a:pt x="145071" y="0"/>
                    <a:pt x="324026" y="0"/>
                  </a:cubicBezTo>
                  <a:lnTo>
                    <a:pt x="1620090" y="0"/>
                  </a:lnTo>
                  <a:cubicBezTo>
                    <a:pt x="1799045" y="0"/>
                    <a:pt x="1944116" y="145071"/>
                    <a:pt x="1944116" y="324026"/>
                  </a:cubicBezTo>
                  <a:lnTo>
                    <a:pt x="1944116" y="5265564"/>
                  </a:lnTo>
                  <a:cubicBezTo>
                    <a:pt x="1944116" y="5444519"/>
                    <a:pt x="1799045" y="5589590"/>
                    <a:pt x="1620090" y="5589590"/>
                  </a:cubicBezTo>
                  <a:lnTo>
                    <a:pt x="324026" y="5589590"/>
                  </a:lnTo>
                  <a:cubicBezTo>
                    <a:pt x="145071" y="5589590"/>
                    <a:pt x="0" y="5444519"/>
                    <a:pt x="0" y="5265564"/>
                  </a:cubicBezTo>
                  <a:lnTo>
                    <a:pt x="0" y="324026"/>
                  </a:lnTo>
                  <a:close/>
                </a:path>
              </a:pathLst>
            </a:custGeom>
            <a:scene3d>
              <a:camera prst="orthographicFront"/>
              <a:lightRig rig="balanced" dir="t"/>
            </a:scene3d>
            <a:sp3d prstMaterial="softEdge">
              <a:bevelT/>
              <a:bevelB/>
            </a:sp3d>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163484" tIns="163484" rIns="163484" bIns="163484" spcCol="1270"/>
            <a:lstStyle/>
            <a:p>
              <a:pPr defTabSz="800100" eaLnBrk="1" hangingPunct="1">
                <a:lnSpc>
                  <a:spcPct val="90000"/>
                </a:lnSpc>
                <a:spcAft>
                  <a:spcPct val="35000"/>
                </a:spcAft>
                <a:defRPr/>
              </a:pPr>
              <a:r>
                <a:rPr lang="bg-BG" dirty="0">
                  <a:cs typeface="Arial" panose="020B0604020202020204" pitchFamily="34" charset="0"/>
                </a:rPr>
                <a:t>4. Изплаща трудовите възнаграждения за фактически отработено време на наетите по програмата лица, в съответствие с разпоредбите на КТ. Осигурява социално и здравно наетите по програмата лица.</a:t>
              </a:r>
            </a:p>
          </p:txBody>
        </p:sp>
      </p:grpSp>
    </p:spTree>
  </p:cSld>
  <p:clrMapOvr>
    <a:masterClrMapping/>
  </p:clrMapOvr>
  <p:transition spd="med">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2546747" y="6084371"/>
            <a:ext cx="6073379" cy="369332"/>
          </a:xfrm>
        </p:spPr>
        <p:txBody>
          <a:bodyPr>
            <a:normAutofit fontScale="55000" lnSpcReduction="20000"/>
          </a:bodyPr>
          <a:lstStyle/>
          <a:p>
            <a:r>
              <a:rPr lang="bg-BG" b="0" i="1" dirty="0" smtClean="0"/>
              <a:t>Оперативна програма Развитие на човешките ресурси 2014-2020</a:t>
            </a:r>
          </a:p>
          <a:p>
            <a:r>
              <a:rPr lang="bg-BG" i="1" dirty="0" smtClean="0"/>
              <a:t>ЕСФ</a:t>
            </a:r>
            <a:endParaRPr lang="en-US" b="0" i="1" dirty="0"/>
          </a:p>
        </p:txBody>
      </p:sp>
      <p:sp>
        <p:nvSpPr>
          <p:cNvPr id="3" name="Text Placeholder 2"/>
          <p:cNvSpPr>
            <a:spLocks noGrp="1"/>
          </p:cNvSpPr>
          <p:nvPr>
            <p:ph type="body" sz="quarter" idx="13"/>
          </p:nvPr>
        </p:nvSpPr>
        <p:spPr>
          <a:xfrm>
            <a:off x="209551" y="2060848"/>
            <a:ext cx="8743951" cy="3922875"/>
          </a:xfrm>
        </p:spPr>
        <p:txBody>
          <a:bodyPr>
            <a:normAutofit/>
          </a:bodyPr>
          <a:lstStyle/>
          <a:p>
            <a:pPr algn="just">
              <a:defRPr/>
            </a:pPr>
            <a:r>
              <a:rPr lang="bg-BG" sz="3000" b="1" spc="300" dirty="0" smtClean="0">
                <a:solidFill>
                  <a:schemeClr val="tx1"/>
                </a:solidFill>
                <a:latin typeface="Sylfaen" pitchFamily="18" charset="0"/>
                <a:cs typeface="Estrangelo Edessa" pitchFamily="66" charset="0"/>
              </a:rPr>
              <a:t>„Младежка заетост“</a:t>
            </a:r>
          </a:p>
          <a:p>
            <a:pPr algn="just">
              <a:defRPr/>
            </a:pPr>
            <a:r>
              <a:rPr lang="bg-BG" sz="3000" b="1" spc="300" dirty="0" smtClean="0">
                <a:solidFill>
                  <a:schemeClr val="tx1"/>
                </a:solidFill>
                <a:latin typeface="Sylfaen" pitchFamily="18" charset="0"/>
                <a:cs typeface="Estrangelo Edessa" pitchFamily="66" charset="0"/>
              </a:rPr>
              <a:t>„Обучения и заетост за младите хора“</a:t>
            </a:r>
          </a:p>
          <a:p>
            <a:pPr algn="just">
              <a:defRPr/>
            </a:pPr>
            <a:r>
              <a:rPr lang="bg-BG" sz="3000" b="1" spc="300" dirty="0" smtClean="0">
                <a:solidFill>
                  <a:schemeClr val="tx1"/>
                </a:solidFill>
                <a:latin typeface="Sylfaen" pitchFamily="18" charset="0"/>
                <a:cs typeface="Estrangelo Edessa" pitchFamily="66" charset="0"/>
              </a:rPr>
              <a:t>„Обучения и заетост“</a:t>
            </a:r>
          </a:p>
          <a:p>
            <a:pPr>
              <a:buNone/>
            </a:pPr>
            <a:endParaRPr lang="en-US" dirty="0"/>
          </a:p>
        </p:txBody>
      </p:sp>
      <p:sp>
        <p:nvSpPr>
          <p:cNvPr id="4" name="Slide Number Placeholder 3"/>
          <p:cNvSpPr>
            <a:spLocks noGrp="1"/>
          </p:cNvSpPr>
          <p:nvPr>
            <p:ph type="sldNum" sz="quarter" idx="4"/>
          </p:nvPr>
        </p:nvSpPr>
        <p:spPr/>
        <p:txBody>
          <a:bodyPr/>
          <a:lstStyle/>
          <a:p>
            <a:fld id="{4997E989-D798-4C62-8E93-3D2D613C2488}" type="slidenum">
              <a:rPr lang="en-US" smtClean="0"/>
              <a:pPr/>
              <a:t>13</a:t>
            </a:fld>
            <a:endParaRPr lang="en-US"/>
          </a:p>
        </p:txBody>
      </p:sp>
      <p:pic>
        <p:nvPicPr>
          <p:cNvPr id="2050" name="Picture 2" descr="C:\Users\EKamenova\Desktop\OPRChR.png"/>
          <p:cNvPicPr>
            <a:picLocks noChangeAspect="1" noChangeArrowheads="1"/>
          </p:cNvPicPr>
          <p:nvPr/>
        </p:nvPicPr>
        <p:blipFill>
          <a:blip r:embed="rId3" cstate="print"/>
          <a:srcRect/>
          <a:stretch>
            <a:fillRect/>
          </a:stretch>
        </p:blipFill>
        <p:spPr bwMode="auto">
          <a:xfrm>
            <a:off x="0" y="1"/>
            <a:ext cx="9144000" cy="1844824"/>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836712"/>
            <a:ext cx="8305800" cy="611088"/>
          </a:xfrm>
        </p:spPr>
        <p:txBody>
          <a:bodyPr rtlCol="0">
            <a:normAutofit fontScale="90000"/>
          </a:bodyPr>
          <a:lstStyle/>
          <a:p>
            <a:pPr lvl="0" algn="ctr">
              <a:defRPr/>
            </a:pPr>
            <a:r>
              <a:rPr lang="ru-RU" sz="3200" b="1" dirty="0" smtClean="0">
                <a:latin typeface="Constantia" pitchFamily="18" charset="0"/>
              </a:rPr>
              <a:t/>
            </a:r>
            <a:br>
              <a:rPr lang="ru-RU" sz="3200" b="1" dirty="0" smtClean="0">
                <a:latin typeface="Constantia" pitchFamily="18" charset="0"/>
              </a:rPr>
            </a:br>
            <a:r>
              <a:rPr lang="ru-RU" sz="3200" b="1" dirty="0" smtClean="0">
                <a:latin typeface="Constantia" pitchFamily="18" charset="0"/>
              </a:rPr>
              <a:t/>
            </a:r>
            <a:br>
              <a:rPr lang="ru-RU" sz="3200" b="1" dirty="0" smtClean="0">
                <a:latin typeface="Constantia" pitchFamily="18" charset="0"/>
              </a:rPr>
            </a:br>
            <a:r>
              <a:rPr lang="ru-RU" sz="3200" b="1" dirty="0" smtClean="0">
                <a:latin typeface="Constantia" pitchFamily="18" charset="0"/>
              </a:rPr>
              <a:t>Изготвена информационна брошура </a:t>
            </a:r>
            <a:br>
              <a:rPr lang="ru-RU" sz="3200" b="1" dirty="0" smtClean="0">
                <a:latin typeface="Constantia" pitchFamily="18" charset="0"/>
              </a:rPr>
            </a:br>
            <a:endParaRPr lang="ru-RU" sz="3200" b="1" dirty="0">
              <a:effectLst>
                <a:outerShdw blurRad="38100" dist="38100" dir="2700000" algn="tl">
                  <a:srgbClr val="000000">
                    <a:alpha val="43137"/>
                  </a:srgbClr>
                </a:outerShdw>
              </a:effectLst>
              <a:latin typeface="Constantia" pitchFamily="18" charset="0"/>
            </a:endParaRPr>
          </a:p>
        </p:txBody>
      </p:sp>
      <p:graphicFrame>
        <p:nvGraphicFramePr>
          <p:cNvPr id="5" name="Content Placeholder 4"/>
          <p:cNvGraphicFramePr>
            <a:graphicFrameLocks noGrp="1"/>
          </p:cNvGraphicFramePr>
          <p:nvPr>
            <p:ph sz="half" idx="1"/>
          </p:nvPr>
        </p:nvGraphicFramePr>
        <p:xfrm>
          <a:off x="539552" y="1484784"/>
          <a:ext cx="7007696" cy="49929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ontent Placeholder 6"/>
          <p:cNvSpPr>
            <a:spLocks noGrp="1"/>
          </p:cNvSpPr>
          <p:nvPr>
            <p:ph sz="half" idx="2"/>
          </p:nvPr>
        </p:nvSpPr>
        <p:spPr>
          <a:xfrm>
            <a:off x="5105400" y="2971801"/>
            <a:ext cx="3886200" cy="2438400"/>
          </a:xfrm>
        </p:spPr>
        <p:txBody>
          <a:bodyPr>
            <a:normAutofit/>
          </a:bodyPr>
          <a:lstStyle/>
          <a:p>
            <a:pPr>
              <a:buNone/>
            </a:pPr>
            <a:r>
              <a:rPr lang="bg-BG" sz="1800" dirty="0" smtClean="0"/>
              <a:t> </a:t>
            </a:r>
            <a:r>
              <a:rPr lang="en-US" sz="1800" dirty="0" smtClean="0"/>
              <a:t>            </a:t>
            </a:r>
            <a:endParaRPr lang="bg-BG" sz="1800" dirty="0" smtClean="0">
              <a:effectLst>
                <a:outerShdw blurRad="38100" dist="38100" dir="2700000" algn="tl">
                  <a:srgbClr val="000000">
                    <a:alpha val="43137"/>
                  </a:srgbClr>
                </a:outerShdw>
              </a:effectLst>
              <a:latin typeface="Constantia" pitchFamily="18" charset="0"/>
            </a:endParaRPr>
          </a:p>
          <a:p>
            <a:pPr>
              <a:buNone/>
            </a:pPr>
            <a:endParaRPr lang="bg-BG" sz="1800" dirty="0" smtClean="0">
              <a:latin typeface="Constantia" pitchFamily="18" charset="0"/>
            </a:endParaRPr>
          </a:p>
          <a:p>
            <a:pPr>
              <a:buNone/>
            </a:pPr>
            <a:r>
              <a:rPr lang="bg-BG" sz="1800" dirty="0" smtClean="0">
                <a:latin typeface="Constantia" pitchFamily="18" charset="0"/>
              </a:rPr>
              <a:t> </a:t>
            </a:r>
            <a:r>
              <a:rPr lang="en-US" sz="1800" dirty="0" smtClean="0">
                <a:latin typeface="Constantia" pitchFamily="18" charset="0"/>
              </a:rPr>
              <a:t>            </a:t>
            </a:r>
            <a:endParaRPr lang="bg-BG" sz="1800" dirty="0" smtClean="0">
              <a:effectLst>
                <a:outerShdw blurRad="38100" dist="38100" dir="2700000" algn="tl">
                  <a:srgbClr val="000000">
                    <a:alpha val="43137"/>
                  </a:srgbClr>
                </a:outerShdw>
              </a:effectLst>
              <a:latin typeface="Constantia" pitchFamily="18" charset="0"/>
            </a:endParaRPr>
          </a:p>
          <a:p>
            <a:pPr>
              <a:buNone/>
            </a:pPr>
            <a:r>
              <a:rPr lang="bg-BG" sz="1800" dirty="0" smtClean="0">
                <a:latin typeface="Constantia" pitchFamily="18" charset="0"/>
              </a:rPr>
              <a:t>             </a:t>
            </a:r>
          </a:p>
          <a:p>
            <a:pPr>
              <a:buNone/>
            </a:pPr>
            <a:r>
              <a:rPr lang="bg-BG" sz="1800" dirty="0" smtClean="0">
                <a:latin typeface="Constantia" pitchFamily="18" charset="0"/>
              </a:rPr>
              <a:t> </a:t>
            </a:r>
            <a:r>
              <a:rPr lang="en-US" sz="1800" dirty="0" smtClean="0">
                <a:latin typeface="Constantia" pitchFamily="18" charset="0"/>
              </a:rPr>
              <a:t>            </a:t>
            </a:r>
            <a:endParaRPr lang="bg-BG" sz="1800" dirty="0" smtClean="0">
              <a:effectLst>
                <a:outerShdw blurRad="38100" dist="38100" dir="2700000" algn="tl">
                  <a:srgbClr val="000000">
                    <a:alpha val="43137"/>
                  </a:srgbClr>
                </a:outerShdw>
              </a:effectLst>
              <a:latin typeface="Constantia" pitchFamily="18" charset="0"/>
            </a:endParaRPr>
          </a:p>
          <a:p>
            <a:pPr>
              <a:buNone/>
            </a:pPr>
            <a:endParaRPr lang="bg-BG" sz="1800" dirty="0" smtClean="0"/>
          </a:p>
          <a:p>
            <a:pPr>
              <a:buNone/>
            </a:pPr>
            <a:endParaRPr lang="bg-BG" sz="1800" dirty="0" smtClean="0"/>
          </a:p>
          <a:p>
            <a:endParaRPr lang="en-US" sz="1800" dirty="0"/>
          </a:p>
        </p:txBody>
      </p:sp>
      <p:pic>
        <p:nvPicPr>
          <p:cNvPr id="10" name="Picture 2" descr="C:\Users\EKamenova\Desktop\index.png"/>
          <p:cNvPicPr>
            <a:picLocks noChangeAspect="1" noChangeArrowheads="1"/>
          </p:cNvPicPr>
          <p:nvPr/>
        </p:nvPicPr>
        <p:blipFill>
          <a:blip r:embed="rId8" cstate="print">
            <a:lum bright="35000"/>
          </a:blip>
          <a:srcRect/>
          <a:stretch>
            <a:fillRect/>
          </a:stretch>
        </p:blipFill>
        <p:spPr bwMode="auto">
          <a:xfrm>
            <a:off x="0" y="0"/>
            <a:ext cx="8534400" cy="533400"/>
          </a:xfrm>
          <a:prstGeom prst="rect">
            <a:avLst/>
          </a:prstGeom>
          <a:noFill/>
        </p:spPr>
      </p:pic>
      <p:pic>
        <p:nvPicPr>
          <p:cNvPr id="11" name="Picture 10" descr="https://upload.wikimedia.org/wikipedia/commons/thumb/b/b7/AZ_Logo.svg/180px-AZ_Logo.svg.png"/>
          <p:cNvPicPr>
            <a:picLocks noChangeAspect="1" noChangeArrowheads="1"/>
          </p:cNvPicPr>
          <p:nvPr/>
        </p:nvPicPr>
        <p:blipFill>
          <a:blip r:embed="rId9" cstate="print">
            <a:lum bright="26000" contrast="46000"/>
          </a:blip>
          <a:srcRect/>
          <a:stretch>
            <a:fillRect/>
          </a:stretch>
        </p:blipFill>
        <p:spPr bwMode="auto">
          <a:xfrm>
            <a:off x="8582025" y="0"/>
            <a:ext cx="561975" cy="533400"/>
          </a:xfrm>
          <a:prstGeom prst="rect">
            <a:avLst/>
          </a:prstGeom>
          <a:noFill/>
          <a:ln w="9525">
            <a:noFill/>
            <a:miter lim="800000"/>
            <a:headEnd/>
            <a:tailEnd/>
          </a:ln>
        </p:spPr>
      </p:pic>
    </p:spTree>
  </p:cSld>
  <p:clrMapOvr>
    <a:masterClrMapping/>
  </p:clrMapOvr>
  <p:transition spd="med">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70"/>
          <p:cNvSpPr>
            <a:spLocks noGrp="1" noChangeArrowheads="1"/>
          </p:cNvSpPr>
          <p:nvPr>
            <p:ph type="ctrTitle"/>
          </p:nvPr>
        </p:nvSpPr>
        <p:spPr>
          <a:xfrm>
            <a:off x="1331640" y="2132856"/>
            <a:ext cx="6911975" cy="712787"/>
          </a:xfrm>
        </p:spPr>
        <p:txBody>
          <a:bodyPr/>
          <a:lstStyle/>
          <a:p>
            <a:pPr algn="ctr" eaLnBrk="1" fontAlgn="auto" hangingPunct="1">
              <a:spcAft>
                <a:spcPts val="0"/>
              </a:spcAft>
              <a:defRPr/>
            </a:pPr>
            <a:r>
              <a:rPr lang="bg-BG" sz="3200" b="1" dirty="0" smtClean="0">
                <a:solidFill>
                  <a:schemeClr val="accent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БЛАГОДАРЯ ЗА ВНИМАНИЕТО</a:t>
            </a:r>
            <a:r>
              <a:rPr lang="en-US" sz="3200" b="1" dirty="0" smtClean="0">
                <a:solidFill>
                  <a:schemeClr val="accent2">
                    <a:lumMod val="75000"/>
                  </a:schemeClr>
                </a:solidFill>
                <a:effectLst>
                  <a:outerShdw blurRad="38100" dist="38100" dir="2700000" algn="tl">
                    <a:srgbClr val="000000">
                      <a:alpha val="43137"/>
                    </a:srgbClr>
                  </a:outerShdw>
                </a:effectLst>
                <a:latin typeface="Times New Roman" pitchFamily="18" charset="0"/>
                <a:cs typeface="Times New Roman" pitchFamily="18" charset="0"/>
              </a:rPr>
              <a:t>!</a:t>
            </a:r>
            <a:endParaRPr lang="es-ES" sz="3200" b="1" dirty="0" smtClean="0">
              <a:solidFill>
                <a:schemeClr val="accent2">
                  <a:lumMod val="75000"/>
                </a:schemeClr>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133124" name="Picture 2" descr="Резултат с изображение за картинка агенция по заетостта"/>
          <p:cNvPicPr>
            <a:picLocks noChangeAspect="1" noChangeArrowheads="1"/>
          </p:cNvPicPr>
          <p:nvPr/>
        </p:nvPicPr>
        <p:blipFill>
          <a:blip r:embed="rId3" cstate="print"/>
          <a:srcRect/>
          <a:stretch>
            <a:fillRect/>
          </a:stretch>
        </p:blipFill>
        <p:spPr bwMode="auto">
          <a:xfrm>
            <a:off x="1331640" y="3356992"/>
            <a:ext cx="3435350" cy="2141538"/>
          </a:xfrm>
          <a:prstGeom prst="rect">
            <a:avLst/>
          </a:prstGeom>
          <a:noFill/>
          <a:ln w="9525">
            <a:noFill/>
            <a:miter lim="800000"/>
            <a:headEnd/>
            <a:tailEnd/>
          </a:ln>
        </p:spPr>
      </p:pic>
      <p:sp>
        <p:nvSpPr>
          <p:cNvPr id="7" name="Rectangle 6"/>
          <p:cNvSpPr/>
          <p:nvPr/>
        </p:nvSpPr>
        <p:spPr>
          <a:xfrm>
            <a:off x="1619672" y="5733256"/>
            <a:ext cx="2717800" cy="369887"/>
          </a:xfrm>
          <a:prstGeom prst="rect">
            <a:avLst/>
          </a:prstGeom>
        </p:spPr>
        <p:txBody>
          <a:bodyPr wrap="none">
            <a:spAutoFit/>
          </a:bodyPr>
          <a:lstStyle/>
          <a:p>
            <a:pPr algn="ctr">
              <a:defRPr/>
            </a:pPr>
            <a:r>
              <a:rPr lang="en-US" b="1" cap="small" dirty="0">
                <a:solidFill>
                  <a:schemeClr val="accent2">
                    <a:lumMod val="75000"/>
                  </a:schemeClr>
                </a:solidFill>
                <a:latin typeface="Arial" pitchFamily="34" charset="0"/>
                <a:cs typeface="Arial" pitchFamily="34" charset="0"/>
              </a:rPr>
              <a:t>www.az.government.bg</a:t>
            </a:r>
            <a:endParaRPr lang="bg-BG" b="1" cap="small" dirty="0">
              <a:solidFill>
                <a:schemeClr val="accent2">
                  <a:lumMod val="75000"/>
                </a:schemeClr>
              </a:solidFill>
              <a:latin typeface="Arial" pitchFamily="34" charset="0"/>
              <a:cs typeface="Arial" pitchFamily="34" charset="0"/>
            </a:endParaRPr>
          </a:p>
        </p:txBody>
      </p:sp>
      <p:sp>
        <p:nvSpPr>
          <p:cNvPr id="6" name="Rectangle 170"/>
          <p:cNvSpPr txBox="1">
            <a:spLocks noChangeArrowheads="1"/>
          </p:cNvSpPr>
          <p:nvPr/>
        </p:nvSpPr>
        <p:spPr bwMode="auto">
          <a:xfrm>
            <a:off x="5148064" y="4005064"/>
            <a:ext cx="3600450" cy="973137"/>
          </a:xfrm>
          <a:prstGeom prst="rect">
            <a:avLst/>
          </a:prstGeom>
          <a:noFill/>
          <a:ln w="9525">
            <a:noFill/>
            <a:miter lim="800000"/>
            <a:headEnd/>
            <a:tailEnd/>
          </a:ln>
        </p:spPr>
        <p:txBody>
          <a:bodyPr anchor="ctr"/>
          <a:lstStyle/>
          <a:p>
            <a:r>
              <a:rPr lang="bg-BG" sz="1600" b="1" dirty="0" smtClean="0">
                <a:solidFill>
                  <a:schemeClr val="bg2">
                    <a:lumMod val="75000"/>
                  </a:schemeClr>
                </a:solidFill>
                <a:latin typeface="Times New Roman" pitchFamily="18" charset="0"/>
                <a:cs typeface="Times New Roman" pitchFamily="18" charset="0"/>
              </a:rPr>
              <a:t>ВЕСЕЛА АВЕРЬЯНОВА</a:t>
            </a:r>
            <a:endParaRPr lang="bg-BG" sz="1600" b="1" dirty="0">
              <a:solidFill>
                <a:schemeClr val="bg2">
                  <a:lumMod val="75000"/>
                </a:schemeClr>
              </a:solidFill>
              <a:latin typeface="Times New Roman" pitchFamily="18" charset="0"/>
              <a:cs typeface="Times New Roman" pitchFamily="18" charset="0"/>
            </a:endParaRPr>
          </a:p>
          <a:p>
            <a:r>
              <a:rPr lang="bg-BG" sz="1600" b="1" dirty="0">
                <a:solidFill>
                  <a:schemeClr val="bg2">
                    <a:lumMod val="75000"/>
                  </a:schemeClr>
                </a:solidFill>
                <a:latin typeface="Times New Roman" pitchFamily="18" charset="0"/>
                <a:cs typeface="Times New Roman" pitchFamily="18" charset="0"/>
              </a:rPr>
              <a:t>ГЛАВЕН ЕКСПЕРТ В </a:t>
            </a:r>
          </a:p>
          <a:p>
            <a:r>
              <a:rPr lang="bg-BG" sz="1600" b="1" dirty="0">
                <a:solidFill>
                  <a:schemeClr val="bg2">
                    <a:lumMod val="75000"/>
                  </a:schemeClr>
                </a:solidFill>
                <a:latin typeface="Times New Roman" pitchFamily="18" charset="0"/>
                <a:cs typeface="Times New Roman" pitchFamily="18" charset="0"/>
              </a:rPr>
              <a:t>ГЛАВНА ДИРЕКЦИЯ </a:t>
            </a:r>
          </a:p>
          <a:p>
            <a:r>
              <a:rPr lang="bg-BG" sz="1600" b="1" dirty="0">
                <a:solidFill>
                  <a:schemeClr val="bg2">
                    <a:lumMod val="75000"/>
                  </a:schemeClr>
                </a:solidFill>
                <a:latin typeface="Times New Roman" pitchFamily="18" charset="0"/>
                <a:cs typeface="Times New Roman" pitchFamily="18" charset="0"/>
              </a:rPr>
              <a:t>“УСЛУГИ ПО ЗАЕТОСТТА</a:t>
            </a:r>
            <a:r>
              <a:rPr lang="bg-BG" sz="1600" b="1" dirty="0" smtClean="0">
                <a:solidFill>
                  <a:schemeClr val="bg2">
                    <a:lumMod val="75000"/>
                  </a:schemeClr>
                </a:solidFill>
                <a:latin typeface="Times New Roman" pitchFamily="18" charset="0"/>
                <a:cs typeface="Times New Roman" pitchFamily="18" charset="0"/>
              </a:rPr>
              <a:t>”</a:t>
            </a:r>
          </a:p>
          <a:p>
            <a:r>
              <a:rPr lang="bg-BG" sz="1600" b="1" dirty="0" smtClean="0">
                <a:solidFill>
                  <a:schemeClr val="bg2">
                    <a:lumMod val="75000"/>
                  </a:schemeClr>
                </a:solidFill>
                <a:latin typeface="Times New Roman" pitchFamily="18" charset="0"/>
                <a:cs typeface="Times New Roman" pitchFamily="18" charset="0"/>
              </a:rPr>
              <a:t>АГЕНЦИЯ ПО ЗАЕТОСТТА</a:t>
            </a:r>
            <a:endParaRPr lang="en-US" sz="1600" b="1" dirty="0" smtClean="0">
              <a:solidFill>
                <a:schemeClr val="bg2">
                  <a:lumMod val="75000"/>
                </a:schemeClr>
              </a:solidFill>
              <a:latin typeface="Times New Roman" pitchFamily="18" charset="0"/>
              <a:cs typeface="Times New Roman" pitchFamily="18" charset="0"/>
            </a:endParaRPr>
          </a:p>
          <a:p>
            <a:endParaRPr lang="bg-BG" sz="1600" b="1" dirty="0">
              <a:solidFill>
                <a:srgbClr val="138677"/>
              </a:solidFill>
              <a:latin typeface="Times New Roman" pitchFamily="18" charset="0"/>
              <a:cs typeface="Times New Roman" pitchFamily="18" charset="0"/>
            </a:endParaRPr>
          </a:p>
        </p:txBody>
      </p:sp>
    </p:spTree>
  </p:cSld>
  <p:clrMapOvr>
    <a:masterClrMapping/>
  </p:clrMapOvr>
  <p:transition spd="med">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9AD38D"/>
        </a:solidFill>
        <a:effectLst/>
      </p:bgPr>
    </p:bg>
    <p:spTree>
      <p:nvGrpSpPr>
        <p:cNvPr id="1" name=""/>
        <p:cNvGrpSpPr/>
        <p:nvPr/>
      </p:nvGrpSpPr>
      <p:grpSpPr>
        <a:xfrm>
          <a:off x="0" y="0"/>
          <a:ext cx="0" cy="0"/>
          <a:chOff x="0" y="0"/>
          <a:chExt cx="0" cy="0"/>
        </a:xfrm>
      </p:grpSpPr>
      <p:sp>
        <p:nvSpPr>
          <p:cNvPr id="10" name="Title 9"/>
          <p:cNvSpPr>
            <a:spLocks noGrp="1"/>
          </p:cNvSpPr>
          <p:nvPr>
            <p:ph type="title"/>
          </p:nvPr>
        </p:nvSpPr>
        <p:spPr>
          <a:extLst/>
        </p:spPr>
        <p:txBody>
          <a:bodyPr rtlCol="0">
            <a:normAutofit/>
          </a:bodyPr>
          <a:lstStyle/>
          <a:p>
            <a:pPr algn="ctr" eaLnBrk="1" fontAlgn="auto" hangingPunct="1">
              <a:spcAft>
                <a:spcPts val="0"/>
              </a:spcAft>
              <a:defRPr/>
            </a:pPr>
            <a:r>
              <a:rPr lang="bg-BG" sz="1600" dirty="0" smtClean="0">
                <a:latin typeface="Times New Roman" panose="02020603050405020304" pitchFamily="18" charset="0"/>
                <a:cs typeface="Times New Roman" panose="02020603050405020304" pitchFamily="18" charset="0"/>
              </a:rPr>
              <a:t/>
            </a:r>
            <a:br>
              <a:rPr lang="bg-BG" sz="1600" dirty="0" smtClean="0">
                <a:latin typeface="Times New Roman" panose="02020603050405020304" pitchFamily="18" charset="0"/>
                <a:cs typeface="Times New Roman" panose="02020603050405020304" pitchFamily="18" charset="0"/>
              </a:rPr>
            </a:br>
            <a:r>
              <a:rPr lang="bg-BG" sz="1200" dirty="0" smtClean="0">
                <a:latin typeface="Times New Roman" panose="02020603050405020304" pitchFamily="18" charset="0"/>
                <a:cs typeface="Times New Roman" panose="02020603050405020304" pitchFamily="18" charset="0"/>
              </a:rPr>
              <a:t> </a:t>
            </a:r>
          </a:p>
        </p:txBody>
      </p:sp>
      <p:sp>
        <p:nvSpPr>
          <p:cNvPr id="8195" name="Slide Number Placeholder 4"/>
          <p:cNvSpPr>
            <a:spLocks noGrp="1"/>
          </p:cNvSpPr>
          <p:nvPr>
            <p:ph type="sldNum" sz="quarter" idx="12"/>
          </p:nvPr>
        </p:nvSpPr>
        <p:spPr bwMode="auto">
          <a:noFill/>
          <a:ln>
            <a:miter lim="800000"/>
            <a:headEnd/>
            <a:tailEnd/>
          </a:ln>
        </p:spPr>
        <p:txBody>
          <a:bodyPr wrap="square" numCol="1" anchorCtr="0" compatLnSpc="1">
            <a:prstTxWarp prst="textNoShape">
              <a:avLst/>
            </a:prstTxWarp>
          </a:bodyPr>
          <a:lstStyle/>
          <a:p>
            <a:fld id="{F8D92311-25EC-4643-AFCA-53B0E179DDC7}" type="slidenum">
              <a:rPr lang="en-US" altLang="bg-BG" smtClean="0">
                <a:solidFill>
                  <a:schemeClr val="tx1"/>
                </a:solidFill>
                <a:latin typeface="Times New Roman" pitchFamily="18" charset="0"/>
              </a:rPr>
              <a:pPr/>
              <a:t>2</a:t>
            </a:fld>
            <a:endParaRPr lang="en-US" altLang="bg-BG" smtClean="0">
              <a:solidFill>
                <a:schemeClr val="tx1"/>
              </a:solidFill>
              <a:latin typeface="Times New Roman" pitchFamily="18" charset="0"/>
            </a:endParaRPr>
          </a:p>
        </p:txBody>
      </p:sp>
      <p:sp>
        <p:nvSpPr>
          <p:cNvPr id="8196" name="Rectangle 7"/>
          <p:cNvSpPr>
            <a:spLocks noChangeArrowheads="1"/>
          </p:cNvSpPr>
          <p:nvPr/>
        </p:nvSpPr>
        <p:spPr bwMode="auto">
          <a:xfrm>
            <a:off x="1547813" y="404813"/>
            <a:ext cx="5903912" cy="1338828"/>
          </a:xfrm>
          <a:prstGeom prst="rect">
            <a:avLst/>
          </a:prstGeom>
          <a:noFill/>
          <a:ln w="9525">
            <a:noFill/>
            <a:miter lim="800000"/>
            <a:headEnd/>
            <a:tailEnd/>
          </a:ln>
        </p:spPr>
        <p:txBody>
          <a:bodyPr>
            <a:spAutoFit/>
          </a:bodyPr>
          <a:lstStyle/>
          <a:p>
            <a:pPr algn="ctr" eaLnBrk="0" hangingPunct="0">
              <a:spcAft>
                <a:spcPts val="600"/>
              </a:spcAft>
              <a:tabLst>
                <a:tab pos="6210300" algn="r"/>
                <a:tab pos="6391275" algn="r"/>
              </a:tabLst>
            </a:pPr>
            <a:endParaRPr lang="bg-BG" altLang="bg-BG" sz="1600" b="1" dirty="0">
              <a:solidFill>
                <a:srgbClr val="000000"/>
              </a:solidFill>
              <a:latin typeface="Times New Roman" pitchFamily="18" charset="0"/>
              <a:ea typeface="Calibri" pitchFamily="34" charset="0"/>
              <a:cs typeface="Times New Roman" pitchFamily="18" charset="0"/>
            </a:endParaRPr>
          </a:p>
          <a:p>
            <a:pPr algn="ctr" eaLnBrk="0" hangingPunct="0">
              <a:spcAft>
                <a:spcPts val="600"/>
              </a:spcAft>
              <a:tabLst>
                <a:tab pos="6210300" algn="r"/>
                <a:tab pos="6391275" algn="r"/>
              </a:tabLst>
            </a:pPr>
            <a:r>
              <a:rPr lang="bg-BG" altLang="bg-BG" sz="1600" b="1" dirty="0">
                <a:solidFill>
                  <a:srgbClr val="000000"/>
                </a:solidFill>
                <a:latin typeface="Times New Roman" pitchFamily="18" charset="0"/>
                <a:ea typeface="Calibri" pitchFamily="34" charset="0"/>
                <a:cs typeface="Times New Roman" pitchFamily="18" charset="0"/>
              </a:rPr>
              <a:t>РЕПУБЛИКА БЪЛГАРИЯ</a:t>
            </a:r>
          </a:p>
          <a:p>
            <a:pPr algn="ctr" eaLnBrk="0" hangingPunct="0">
              <a:spcAft>
                <a:spcPts val="600"/>
              </a:spcAft>
              <a:tabLst>
                <a:tab pos="6210300" algn="r"/>
                <a:tab pos="6391275" algn="r"/>
              </a:tabLst>
            </a:pPr>
            <a:r>
              <a:rPr lang="bg-BG" altLang="bg-BG" sz="1400" b="1" dirty="0">
                <a:solidFill>
                  <a:srgbClr val="000000"/>
                </a:solidFill>
                <a:latin typeface="Times New Roman" pitchFamily="18" charset="0"/>
                <a:ea typeface="Calibri" pitchFamily="34" charset="0"/>
                <a:cs typeface="Times New Roman" pitchFamily="18" charset="0"/>
              </a:rPr>
              <a:t>МИНИСТЕРСТВО НА ТРУДА СОЦИАЛНАТА ПОЛИТИКА</a:t>
            </a:r>
          </a:p>
          <a:p>
            <a:pPr algn="ctr" eaLnBrk="0" hangingPunct="0">
              <a:spcAft>
                <a:spcPts val="600"/>
              </a:spcAft>
              <a:tabLst>
                <a:tab pos="6210300" algn="r"/>
                <a:tab pos="6391275" algn="r"/>
              </a:tabLst>
            </a:pPr>
            <a:r>
              <a:rPr lang="bg-BG" altLang="bg-BG" sz="2000" b="1" dirty="0">
                <a:solidFill>
                  <a:srgbClr val="000000"/>
                </a:solidFill>
                <a:latin typeface="Times New Roman" pitchFamily="18" charset="0"/>
                <a:ea typeface="Calibri" pitchFamily="34" charset="0"/>
                <a:cs typeface="Times New Roman" pitchFamily="18" charset="0"/>
              </a:rPr>
              <a:t>АГЕНЦИЯ ПО ЗАЕТОСТТА</a:t>
            </a:r>
          </a:p>
        </p:txBody>
      </p:sp>
      <p:sp>
        <p:nvSpPr>
          <p:cNvPr id="8197" name="Rectangle 1"/>
          <p:cNvSpPr>
            <a:spLocks noChangeArrowheads="1"/>
          </p:cNvSpPr>
          <p:nvPr/>
        </p:nvSpPr>
        <p:spPr bwMode="auto">
          <a:xfrm>
            <a:off x="663575" y="1916832"/>
            <a:ext cx="8099425" cy="2123658"/>
          </a:xfrm>
          <a:prstGeom prst="rect">
            <a:avLst/>
          </a:prstGeom>
          <a:noFill/>
          <a:ln w="9525">
            <a:noFill/>
            <a:miter lim="800000"/>
            <a:headEnd/>
            <a:tailEnd/>
          </a:ln>
        </p:spPr>
        <p:txBody>
          <a:bodyPr wrap="square">
            <a:spAutoFit/>
          </a:bodyPr>
          <a:lstStyle/>
          <a:p>
            <a:pPr algn="ctr"/>
            <a:endParaRPr lang="bg-BG" altLang="bg-BG" sz="3200" b="1" dirty="0">
              <a:latin typeface="Times New Roman" pitchFamily="18" charset="0"/>
              <a:cs typeface="Times New Roman" pitchFamily="18" charset="0"/>
            </a:endParaRPr>
          </a:p>
          <a:p>
            <a:pPr algn="just"/>
            <a:r>
              <a:rPr lang="bg-BG" sz="2000" b="1" dirty="0" smtClean="0">
                <a:solidFill>
                  <a:schemeClr val="bg2"/>
                </a:solidFill>
                <a:latin typeface="Times New Roman" pitchFamily="18" charset="0"/>
                <a:cs typeface="Times New Roman" pitchFamily="18" charset="0"/>
              </a:rPr>
              <a:t>Агенцията по заетостта</a:t>
            </a:r>
            <a:r>
              <a:rPr lang="bg-BG" sz="2000" dirty="0" smtClean="0">
                <a:solidFill>
                  <a:schemeClr val="bg2"/>
                </a:solidFill>
                <a:latin typeface="Times New Roman" pitchFamily="18" charset="0"/>
                <a:cs typeface="Times New Roman" pitchFamily="18" charset="0"/>
              </a:rPr>
              <a:t> е изпълнителна агенция към министъра на труда и социалната политика за изпълнение на държавната политика по насърчаване на заетостта. </a:t>
            </a:r>
            <a:r>
              <a:rPr lang="ru-RU" sz="2000" dirty="0" err="1" smtClean="0">
                <a:solidFill>
                  <a:schemeClr val="bg2"/>
                </a:solidFill>
                <a:latin typeface="Times New Roman" pitchFamily="18" charset="0"/>
                <a:cs typeface="Times New Roman" pitchFamily="18" charset="0"/>
              </a:rPr>
              <a:t>Основна</a:t>
            </a:r>
            <a:r>
              <a:rPr lang="ru-RU" sz="2000" dirty="0" smtClean="0">
                <a:solidFill>
                  <a:schemeClr val="bg2"/>
                </a:solidFill>
                <a:latin typeface="Times New Roman" pitchFamily="18" charset="0"/>
                <a:cs typeface="Times New Roman" pitchFamily="18" charset="0"/>
              </a:rPr>
              <a:t> цел е </a:t>
            </a:r>
            <a:r>
              <a:rPr lang="ru-RU" sz="2000" dirty="0" err="1" smtClean="0">
                <a:solidFill>
                  <a:schemeClr val="bg2"/>
                </a:solidFill>
                <a:latin typeface="Times New Roman" pitchFamily="18" charset="0"/>
                <a:cs typeface="Times New Roman" pitchFamily="18" charset="0"/>
              </a:rPr>
              <a:t>предоставянето</a:t>
            </a:r>
            <a:r>
              <a:rPr lang="ru-RU" sz="2000" dirty="0" smtClean="0">
                <a:solidFill>
                  <a:schemeClr val="bg2"/>
                </a:solidFill>
                <a:latin typeface="Times New Roman" pitchFamily="18" charset="0"/>
                <a:cs typeface="Times New Roman" pitchFamily="18" charset="0"/>
              </a:rPr>
              <a:t> на услуги по </a:t>
            </a:r>
            <a:r>
              <a:rPr lang="ru-RU" sz="2000" dirty="0" err="1" smtClean="0">
                <a:solidFill>
                  <a:schemeClr val="bg2"/>
                </a:solidFill>
                <a:latin typeface="Times New Roman" pitchFamily="18" charset="0"/>
                <a:cs typeface="Times New Roman" pitchFamily="18" charset="0"/>
              </a:rPr>
              <a:t>заетост</a:t>
            </a:r>
            <a:r>
              <a:rPr lang="ru-RU" sz="2000" dirty="0" smtClean="0">
                <a:solidFill>
                  <a:schemeClr val="bg2"/>
                </a:solidFill>
                <a:latin typeface="Times New Roman" pitchFamily="18" charset="0"/>
                <a:cs typeface="Times New Roman" pitchFamily="18" charset="0"/>
              </a:rPr>
              <a:t> на </a:t>
            </a:r>
            <a:r>
              <a:rPr lang="ru-RU" sz="2000" dirty="0" err="1" smtClean="0">
                <a:solidFill>
                  <a:schemeClr val="bg2"/>
                </a:solidFill>
                <a:latin typeface="Times New Roman" pitchFamily="18" charset="0"/>
                <a:cs typeface="Times New Roman" pitchFamily="18" charset="0"/>
              </a:rPr>
              <a:t>търсещите</a:t>
            </a:r>
            <a:r>
              <a:rPr lang="ru-RU" sz="2000" dirty="0" smtClean="0">
                <a:solidFill>
                  <a:schemeClr val="bg2"/>
                </a:solidFill>
                <a:latin typeface="Times New Roman" pitchFamily="18" charset="0"/>
                <a:cs typeface="Times New Roman" pitchFamily="18" charset="0"/>
              </a:rPr>
              <a:t> работа лица и </a:t>
            </a:r>
            <a:r>
              <a:rPr lang="ru-RU" sz="2000" dirty="0" err="1" smtClean="0">
                <a:solidFill>
                  <a:schemeClr val="bg2"/>
                </a:solidFill>
                <a:latin typeface="Times New Roman" pitchFamily="18" charset="0"/>
                <a:cs typeface="Times New Roman" pitchFamily="18" charset="0"/>
              </a:rPr>
              <a:t>работодателите</a:t>
            </a:r>
            <a:r>
              <a:rPr lang="ru-RU" sz="2000" dirty="0" smtClean="0">
                <a:solidFill>
                  <a:schemeClr val="bg2"/>
                </a:solidFill>
                <a:latin typeface="Times New Roman" pitchFamily="18" charset="0"/>
                <a:cs typeface="Times New Roman" pitchFamily="18" charset="0"/>
              </a:rPr>
              <a:t> </a:t>
            </a:r>
            <a:r>
              <a:rPr lang="ru-RU" sz="2000" dirty="0" err="1" smtClean="0">
                <a:solidFill>
                  <a:schemeClr val="bg2"/>
                </a:solidFill>
                <a:latin typeface="Times New Roman" pitchFamily="18" charset="0"/>
                <a:cs typeface="Times New Roman" pitchFamily="18" charset="0"/>
              </a:rPr>
              <a:t>и</a:t>
            </a:r>
            <a:r>
              <a:rPr lang="ru-RU" sz="2000" dirty="0" smtClean="0">
                <a:solidFill>
                  <a:schemeClr val="bg2"/>
                </a:solidFill>
                <a:latin typeface="Times New Roman" pitchFamily="18" charset="0"/>
                <a:cs typeface="Times New Roman" pitchFamily="18" charset="0"/>
              </a:rPr>
              <a:t> </a:t>
            </a:r>
            <a:r>
              <a:rPr lang="ru-RU" sz="2000" dirty="0" err="1" smtClean="0">
                <a:solidFill>
                  <a:schemeClr val="bg2"/>
                </a:solidFill>
                <a:latin typeface="Times New Roman" pitchFamily="18" charset="0"/>
                <a:cs typeface="Times New Roman" pitchFamily="18" charset="0"/>
              </a:rPr>
              <a:t>реализиране</a:t>
            </a:r>
            <a:r>
              <a:rPr lang="ru-RU" sz="2000" dirty="0" smtClean="0">
                <a:solidFill>
                  <a:schemeClr val="bg2"/>
                </a:solidFill>
                <a:latin typeface="Times New Roman" pitchFamily="18" charset="0"/>
                <a:cs typeface="Times New Roman" pitchFamily="18" charset="0"/>
              </a:rPr>
              <a:t> на </a:t>
            </a:r>
            <a:r>
              <a:rPr lang="ru-RU" sz="2000" dirty="0" err="1" smtClean="0">
                <a:solidFill>
                  <a:schemeClr val="bg2"/>
                </a:solidFill>
                <a:latin typeface="Times New Roman" pitchFamily="18" charset="0"/>
                <a:cs typeface="Times New Roman" pitchFamily="18" charset="0"/>
              </a:rPr>
              <a:t>държавната</a:t>
            </a:r>
            <a:r>
              <a:rPr lang="ru-RU" sz="2000" dirty="0" smtClean="0">
                <a:solidFill>
                  <a:schemeClr val="bg2"/>
                </a:solidFill>
                <a:latin typeface="Times New Roman" pitchFamily="18" charset="0"/>
                <a:cs typeface="Times New Roman" pitchFamily="18" charset="0"/>
              </a:rPr>
              <a:t> политика по </a:t>
            </a:r>
            <a:r>
              <a:rPr lang="ru-RU" sz="2000" dirty="0" err="1" smtClean="0">
                <a:solidFill>
                  <a:schemeClr val="bg2"/>
                </a:solidFill>
                <a:latin typeface="Times New Roman" pitchFamily="18" charset="0"/>
                <a:cs typeface="Times New Roman" pitchFamily="18" charset="0"/>
              </a:rPr>
              <a:t>заетостта</a:t>
            </a:r>
            <a:r>
              <a:rPr lang="ru-RU" sz="2000" dirty="0" smtClean="0">
                <a:solidFill>
                  <a:schemeClr val="bg2"/>
                </a:solidFill>
                <a:latin typeface="Times New Roman" pitchFamily="18" charset="0"/>
                <a:cs typeface="Times New Roman" pitchFamily="18" charset="0"/>
              </a:rPr>
              <a:t>.</a:t>
            </a:r>
            <a:r>
              <a:rPr lang="bg-BG" sz="2000" dirty="0" smtClean="0">
                <a:solidFill>
                  <a:schemeClr val="bg2"/>
                </a:solidFill>
                <a:latin typeface="Times New Roman" pitchFamily="18" charset="0"/>
                <a:cs typeface="Times New Roman" pitchFamily="18" charset="0"/>
              </a:rPr>
              <a:t> </a:t>
            </a:r>
            <a:endParaRPr lang="ru-RU" sz="2000" dirty="0" smtClean="0">
              <a:solidFill>
                <a:schemeClr val="bg2"/>
              </a:solidFill>
              <a:latin typeface="Times New Roman" pitchFamily="18" charset="0"/>
              <a:cs typeface="Times New Roman" pitchFamily="18" charset="0"/>
            </a:endParaRPr>
          </a:p>
        </p:txBody>
      </p:sp>
      <p:pic>
        <p:nvPicPr>
          <p:cNvPr id="8" name="Picture 17" descr="D:\My Documents\My Pictures\LogoAZ_en.jpg"/>
          <p:cNvPicPr>
            <a:picLocks noChangeAspect="1" noChangeArrowheads="1"/>
          </p:cNvPicPr>
          <p:nvPr/>
        </p:nvPicPr>
        <p:blipFill>
          <a:blip r:embed="rId3" cstate="print"/>
          <a:srcRect/>
          <a:stretch>
            <a:fillRect/>
          </a:stretch>
        </p:blipFill>
        <p:spPr bwMode="auto">
          <a:xfrm>
            <a:off x="7596336" y="188640"/>
            <a:ext cx="1152128" cy="12241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5" descr="C:\Users\EKamenova\Desktop\New folder (2)\i1.jpg"/>
          <p:cNvPicPr>
            <a:picLocks noChangeAspect="1" noChangeArrowheads="1"/>
          </p:cNvPicPr>
          <p:nvPr/>
        </p:nvPicPr>
        <p:blipFill>
          <a:blip r:embed="rId4" cstate="print">
            <a:lum/>
          </a:blip>
          <a:srcRect/>
          <a:stretch>
            <a:fillRect/>
          </a:stretch>
        </p:blipFill>
        <p:spPr bwMode="auto">
          <a:xfrm>
            <a:off x="251520" y="4941168"/>
            <a:ext cx="8712968" cy="1728192"/>
          </a:xfrm>
          <a:prstGeom prst="rect">
            <a:avLst/>
          </a:prstGeom>
          <a:noFill/>
        </p:spPr>
      </p:pic>
      <p:sp>
        <p:nvSpPr>
          <p:cNvPr id="12" name="Title 9"/>
          <p:cNvSpPr txBox="1">
            <a:spLocks/>
          </p:cNvSpPr>
          <p:nvPr/>
        </p:nvSpPr>
        <p:spPr>
          <a:xfrm>
            <a:off x="682752" y="1469136"/>
            <a:ext cx="7772400" cy="1362456"/>
          </a:xfrm>
          <a:prstGeom prst="rect">
            <a:avLst/>
          </a:prstGeom>
          <a:ln>
            <a:noFill/>
          </a:ln>
          <a:extLst/>
        </p:spPr>
        <p:txBody>
          <a:bodyPr vert="horz" lIns="0" tIns="0" rIns="0" bIns="0" rtlCol="0" anchor="b">
            <a:normAutofit/>
            <a:scene3d>
              <a:camera prst="orthographicFront"/>
              <a:lightRig rig="freezing" dir="t">
                <a:rot lat="0" lon="0" rev="5640000"/>
              </a:lightRig>
            </a:scene3d>
            <a:sp3d prstMaterial="flat">
              <a:bevelT w="381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bg-BG" sz="1600" b="1" i="0" u="none" strike="noStrike" kern="1200" cap="none" spc="0" normalizeH="0" baseline="0" noProof="0" smtClean="0">
                <a:ln w="635">
                  <a:noFill/>
                </a:ln>
                <a:solidFill>
                  <a:schemeClr val="accent4">
                    <a:tint val="90000"/>
                    <a:satMod val="125000"/>
                  </a:schemeClr>
                </a:solidFill>
                <a:effectLst>
                  <a:outerShdw blurRad="38100" dist="25400" dir="5400000" algn="tl" rotWithShape="0">
                    <a:srgbClr val="000000">
                      <a:alpha val="43000"/>
                    </a:srgbClr>
                  </a:outerShdw>
                </a:effectLst>
                <a:uLnTx/>
                <a:uFillTx/>
                <a:latin typeface="Times New Roman" panose="02020603050405020304" pitchFamily="18" charset="0"/>
                <a:ea typeface="+mj-ea"/>
                <a:cs typeface="Times New Roman" panose="02020603050405020304" pitchFamily="18" charset="0"/>
              </a:rPr>
              <a:t/>
            </a:r>
            <a:br>
              <a:rPr kumimoji="0" lang="bg-BG" sz="1600" b="1" i="0" u="none" strike="noStrike" kern="1200" cap="none" spc="0" normalizeH="0" baseline="0" noProof="0" smtClean="0">
                <a:ln w="635">
                  <a:noFill/>
                </a:ln>
                <a:solidFill>
                  <a:schemeClr val="accent4">
                    <a:tint val="90000"/>
                    <a:satMod val="125000"/>
                  </a:schemeClr>
                </a:solidFill>
                <a:effectLst>
                  <a:outerShdw blurRad="38100" dist="25400" dir="5400000" algn="tl" rotWithShape="0">
                    <a:srgbClr val="000000">
                      <a:alpha val="43000"/>
                    </a:srgbClr>
                  </a:outerShdw>
                </a:effectLst>
                <a:uLnTx/>
                <a:uFillTx/>
                <a:latin typeface="Times New Roman" panose="02020603050405020304" pitchFamily="18" charset="0"/>
                <a:ea typeface="+mj-ea"/>
                <a:cs typeface="Times New Roman" panose="02020603050405020304" pitchFamily="18" charset="0"/>
              </a:rPr>
            </a:br>
            <a:r>
              <a:rPr kumimoji="0" lang="bg-BG" sz="1200" b="1" i="0" u="none" strike="noStrike" kern="1200" cap="none" spc="0" normalizeH="0" baseline="0" noProof="0" smtClean="0">
                <a:ln w="635">
                  <a:noFill/>
                </a:ln>
                <a:solidFill>
                  <a:schemeClr val="accent4">
                    <a:tint val="90000"/>
                    <a:satMod val="125000"/>
                  </a:schemeClr>
                </a:solidFill>
                <a:effectLst>
                  <a:outerShdw blurRad="38100" dist="25400" dir="5400000" algn="tl" rotWithShape="0">
                    <a:srgbClr val="000000">
                      <a:alpha val="43000"/>
                    </a:srgbClr>
                  </a:outerShdw>
                </a:effectLst>
                <a:uLnTx/>
                <a:uFillTx/>
                <a:latin typeface="Times New Roman" panose="02020603050405020304" pitchFamily="18" charset="0"/>
                <a:ea typeface="+mj-ea"/>
                <a:cs typeface="Times New Roman" panose="02020603050405020304" pitchFamily="18" charset="0"/>
              </a:rPr>
              <a:t> </a:t>
            </a:r>
            <a:endParaRPr kumimoji="0" lang="bg-BG" sz="1200" b="1" i="0" u="none" strike="noStrike" kern="1200" cap="none" spc="0" normalizeH="0" baseline="0" noProof="0" dirty="0" smtClean="0">
              <a:ln w="635">
                <a:noFill/>
              </a:ln>
              <a:solidFill>
                <a:schemeClr val="accent4">
                  <a:tint val="90000"/>
                  <a:satMod val="125000"/>
                </a:schemeClr>
              </a:solidFill>
              <a:effectLst>
                <a:outerShdw blurRad="38100" dist="25400" dir="5400000" algn="tl" rotWithShape="0">
                  <a:srgbClr val="000000">
                    <a:alpha val="43000"/>
                  </a:srgbClr>
                </a:outerShdw>
              </a:effectLst>
              <a:uLnTx/>
              <a:uFillTx/>
              <a:latin typeface="Times New Roman" panose="02020603050405020304" pitchFamily="18" charset="0"/>
              <a:ea typeface="+mj-ea"/>
              <a:cs typeface="Times New Roman" panose="02020603050405020304" pitchFamily="18" charset="0"/>
            </a:endParaRPr>
          </a:p>
        </p:txBody>
      </p:sp>
      <p:sp>
        <p:nvSpPr>
          <p:cNvPr id="13" name="Title 9"/>
          <p:cNvSpPr txBox="1">
            <a:spLocks/>
          </p:cNvSpPr>
          <p:nvPr/>
        </p:nvSpPr>
        <p:spPr>
          <a:xfrm>
            <a:off x="835152" y="1621536"/>
            <a:ext cx="7772400" cy="1362456"/>
          </a:xfrm>
          <a:prstGeom prst="rect">
            <a:avLst/>
          </a:prstGeom>
          <a:ln>
            <a:noFill/>
          </a:ln>
          <a:extLst/>
        </p:spPr>
        <p:txBody>
          <a:bodyPr vert="horz" lIns="0" tIns="0" rIns="0" bIns="0" rtlCol="0" anchor="b">
            <a:normAutofit/>
            <a:scene3d>
              <a:camera prst="orthographicFront"/>
              <a:lightRig rig="freezing" dir="t">
                <a:rot lat="0" lon="0" rev="5640000"/>
              </a:lightRig>
            </a:scene3d>
            <a:sp3d prstMaterial="flat">
              <a:bevelT w="381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bg-BG" sz="1600" b="1" i="0" u="none" strike="noStrike" kern="1200" cap="none" spc="0" normalizeH="0" baseline="0" noProof="0" smtClean="0">
                <a:ln w="635">
                  <a:noFill/>
                </a:ln>
                <a:solidFill>
                  <a:schemeClr val="accent4">
                    <a:tint val="90000"/>
                    <a:satMod val="125000"/>
                  </a:schemeClr>
                </a:solidFill>
                <a:effectLst>
                  <a:outerShdw blurRad="38100" dist="25400" dir="5400000" algn="tl" rotWithShape="0">
                    <a:srgbClr val="000000">
                      <a:alpha val="43000"/>
                    </a:srgbClr>
                  </a:outerShdw>
                </a:effectLst>
                <a:uLnTx/>
                <a:uFillTx/>
                <a:latin typeface="Times New Roman" panose="02020603050405020304" pitchFamily="18" charset="0"/>
                <a:ea typeface="+mj-ea"/>
                <a:cs typeface="Times New Roman" panose="02020603050405020304" pitchFamily="18" charset="0"/>
              </a:rPr>
              <a:t/>
            </a:r>
            <a:br>
              <a:rPr kumimoji="0" lang="bg-BG" sz="1600" b="1" i="0" u="none" strike="noStrike" kern="1200" cap="none" spc="0" normalizeH="0" baseline="0" noProof="0" smtClean="0">
                <a:ln w="635">
                  <a:noFill/>
                </a:ln>
                <a:solidFill>
                  <a:schemeClr val="accent4">
                    <a:tint val="90000"/>
                    <a:satMod val="125000"/>
                  </a:schemeClr>
                </a:solidFill>
                <a:effectLst>
                  <a:outerShdw blurRad="38100" dist="25400" dir="5400000" algn="tl" rotWithShape="0">
                    <a:srgbClr val="000000">
                      <a:alpha val="43000"/>
                    </a:srgbClr>
                  </a:outerShdw>
                </a:effectLst>
                <a:uLnTx/>
                <a:uFillTx/>
                <a:latin typeface="Times New Roman" panose="02020603050405020304" pitchFamily="18" charset="0"/>
                <a:ea typeface="+mj-ea"/>
                <a:cs typeface="Times New Roman" panose="02020603050405020304" pitchFamily="18" charset="0"/>
              </a:rPr>
            </a:br>
            <a:r>
              <a:rPr kumimoji="0" lang="bg-BG" sz="1200" b="1" i="0" u="none" strike="noStrike" kern="1200" cap="none" spc="0" normalizeH="0" baseline="0" noProof="0" smtClean="0">
                <a:ln w="635">
                  <a:noFill/>
                </a:ln>
                <a:solidFill>
                  <a:schemeClr val="accent4">
                    <a:tint val="90000"/>
                    <a:satMod val="125000"/>
                  </a:schemeClr>
                </a:solidFill>
                <a:effectLst>
                  <a:outerShdw blurRad="38100" dist="25400" dir="5400000" algn="tl" rotWithShape="0">
                    <a:srgbClr val="000000">
                      <a:alpha val="43000"/>
                    </a:srgbClr>
                  </a:outerShdw>
                </a:effectLst>
                <a:uLnTx/>
                <a:uFillTx/>
                <a:latin typeface="Times New Roman" panose="02020603050405020304" pitchFamily="18" charset="0"/>
                <a:ea typeface="+mj-ea"/>
                <a:cs typeface="Times New Roman" panose="02020603050405020304" pitchFamily="18" charset="0"/>
              </a:rPr>
              <a:t> </a:t>
            </a:r>
            <a:endParaRPr kumimoji="0" lang="bg-BG" sz="1200" b="1" i="0" u="none" strike="noStrike" kern="1200" cap="none" spc="0" normalizeH="0" baseline="0" noProof="0" dirty="0" smtClean="0">
              <a:ln w="635">
                <a:noFill/>
              </a:ln>
              <a:solidFill>
                <a:schemeClr val="accent4">
                  <a:tint val="90000"/>
                  <a:satMod val="125000"/>
                </a:schemeClr>
              </a:solidFill>
              <a:effectLst>
                <a:outerShdw blurRad="38100" dist="25400" dir="5400000" algn="tl" rotWithShape="0">
                  <a:srgbClr val="000000">
                    <a:alpha val="43000"/>
                  </a:srgbClr>
                </a:outerShdw>
              </a:effectLst>
              <a:uLnTx/>
              <a:uFillTx/>
              <a:latin typeface="Times New Roman" panose="02020603050405020304" pitchFamily="18" charset="0"/>
              <a:ea typeface="+mj-ea"/>
              <a:cs typeface="Times New Roman" panose="02020603050405020304" pitchFamily="18" charset="0"/>
            </a:endParaRPr>
          </a:p>
        </p:txBody>
      </p:sp>
    </p:spTree>
  </p:cSld>
  <p:clrMapOvr>
    <a:masterClrMapping/>
  </p:clrMapOvr>
  <p:transition spd="slow">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46"/>
          <p:cNvSpPr>
            <a:spLocks noChangeArrowheads="1"/>
          </p:cNvSpPr>
          <p:nvPr/>
        </p:nvSpPr>
        <p:spPr bwMode="auto">
          <a:xfrm>
            <a:off x="899592" y="0"/>
            <a:ext cx="7391400" cy="990600"/>
          </a:xfrm>
          <a:prstGeom prst="rect">
            <a:avLst/>
          </a:prstGeom>
          <a:noFill/>
          <a:ln w="9525">
            <a:noFill/>
            <a:miter lim="800000"/>
            <a:headEnd/>
            <a:tailEnd/>
          </a:ln>
        </p:spPr>
        <p:txBody>
          <a:bodyPr anchor="ctr"/>
          <a:lstStyle/>
          <a:p>
            <a:pPr algn="ctr" eaLnBrk="0" hangingPunct="0"/>
            <a:r>
              <a:rPr lang="ru-RU" sz="2000" b="1" dirty="0" smtClean="0">
                <a:solidFill>
                  <a:srgbClr val="000066"/>
                </a:solidFill>
              </a:rPr>
              <a:t>ЗАКОНОВА РАМКА </a:t>
            </a:r>
            <a:r>
              <a:rPr lang="bg-BG" sz="2000" b="1" dirty="0" smtClean="0">
                <a:solidFill>
                  <a:srgbClr val="000066"/>
                </a:solidFill>
              </a:rPr>
              <a:t>ЗА </a:t>
            </a:r>
            <a:r>
              <a:rPr lang="bg-BG" sz="2000" b="1" dirty="0">
                <a:solidFill>
                  <a:srgbClr val="000066"/>
                </a:solidFill>
              </a:rPr>
              <a:t>ИЗПЪЛНЕНИЕ </a:t>
            </a:r>
            <a:r>
              <a:rPr lang="en-US" sz="2000" b="1" dirty="0">
                <a:solidFill>
                  <a:srgbClr val="000066"/>
                </a:solidFill>
              </a:rPr>
              <a:t>НА </a:t>
            </a:r>
            <a:r>
              <a:rPr lang="bg-BG" sz="2000" b="1" dirty="0" smtClean="0">
                <a:solidFill>
                  <a:srgbClr val="000066"/>
                </a:solidFill>
              </a:rPr>
              <a:t>АКТИВНАТА </a:t>
            </a:r>
            <a:r>
              <a:rPr lang="en-US" sz="2000" b="1" dirty="0" smtClean="0">
                <a:solidFill>
                  <a:srgbClr val="000066"/>
                </a:solidFill>
              </a:rPr>
              <a:t>ПОЛИТИКА </a:t>
            </a:r>
            <a:r>
              <a:rPr lang="en-US" sz="2000" b="1" dirty="0">
                <a:solidFill>
                  <a:srgbClr val="000066"/>
                </a:solidFill>
              </a:rPr>
              <a:t>ПО ЗАЕТОСТТА</a:t>
            </a:r>
            <a:endParaRPr lang="bg-BG" sz="2000" b="1" dirty="0">
              <a:solidFill>
                <a:srgbClr val="000066"/>
              </a:solidFill>
            </a:endParaRPr>
          </a:p>
        </p:txBody>
      </p:sp>
      <p:graphicFrame>
        <p:nvGraphicFramePr>
          <p:cNvPr id="3" name="Diagram 2"/>
          <p:cNvGraphicFramePr/>
          <p:nvPr/>
        </p:nvGraphicFramePr>
        <p:xfrm>
          <a:off x="251520" y="1052737"/>
          <a:ext cx="8587335" cy="55446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med" advTm="48360">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609600"/>
          </a:xfrm>
        </p:spPr>
        <p:txBody>
          <a:bodyPr>
            <a:normAutofit fontScale="90000"/>
          </a:bodyPr>
          <a:lstStyle/>
          <a:p>
            <a:r>
              <a:rPr lang="en-US" dirty="0" smtClean="0">
                <a:solidFill>
                  <a:schemeClr val="accent1">
                    <a:lumMod val="75000"/>
                  </a:schemeClr>
                </a:solidFill>
              </a:rPr>
              <a:t/>
            </a:r>
            <a:br>
              <a:rPr lang="en-US" dirty="0" smtClean="0">
                <a:solidFill>
                  <a:schemeClr val="accent1">
                    <a:lumMod val="75000"/>
                  </a:schemeClr>
                </a:solidFill>
              </a:rPr>
            </a:br>
            <a:r>
              <a:rPr lang="en-US" dirty="0" smtClean="0">
                <a:solidFill>
                  <a:schemeClr val="accent1">
                    <a:lumMod val="75000"/>
                  </a:schemeClr>
                </a:solidFill>
              </a:rPr>
              <a:t/>
            </a:r>
            <a:br>
              <a:rPr lang="en-US" dirty="0" smtClean="0">
                <a:solidFill>
                  <a:schemeClr val="accent1">
                    <a:lumMod val="75000"/>
                  </a:schemeClr>
                </a:solidFill>
              </a:rPr>
            </a:br>
            <a:r>
              <a:rPr lang="bg-BG" sz="3900" dirty="0" smtClean="0">
                <a:solidFill>
                  <a:schemeClr val="accent3">
                    <a:lumMod val="50000"/>
                  </a:schemeClr>
                </a:solidFill>
                <a:effectLst>
                  <a:outerShdw blurRad="38100" dist="38100" dir="2700000" algn="tl">
                    <a:srgbClr val="000000">
                      <a:alpha val="43137"/>
                    </a:srgbClr>
                  </a:outerShdw>
                </a:effectLst>
              </a:rPr>
              <a:t>ЗаЗ</a:t>
            </a:r>
            <a:r>
              <a:rPr lang="bg-BG" b="1" dirty="0" smtClean="0"/>
              <a:t/>
            </a:r>
            <a:br>
              <a:rPr lang="bg-BG" b="1" dirty="0" smtClean="0"/>
            </a:br>
            <a:endParaRPr lang="bg-BG" dirty="0"/>
          </a:p>
        </p:txBody>
      </p:sp>
      <p:sp>
        <p:nvSpPr>
          <p:cNvPr id="3" name="Content Placeholder 2"/>
          <p:cNvSpPr>
            <a:spLocks noGrp="1"/>
          </p:cNvSpPr>
          <p:nvPr>
            <p:ph idx="1"/>
          </p:nvPr>
        </p:nvSpPr>
        <p:spPr>
          <a:xfrm>
            <a:off x="323528" y="1340768"/>
            <a:ext cx="8686800" cy="4425355"/>
          </a:xfrm>
        </p:spPr>
        <p:txBody>
          <a:bodyPr>
            <a:normAutofit/>
          </a:bodyPr>
          <a:lstStyle/>
          <a:p>
            <a:pPr>
              <a:lnSpc>
                <a:spcPct val="90000"/>
              </a:lnSpc>
              <a:buClr>
                <a:schemeClr val="tx1"/>
              </a:buClr>
              <a:buFont typeface="Wingdings" pitchFamily="2" charset="2"/>
              <a:buBlip>
                <a:blip r:embed="rId3"/>
              </a:buBlip>
            </a:pPr>
            <a:r>
              <a:rPr lang="ru-RU" sz="2400" dirty="0" smtClean="0">
                <a:solidFill>
                  <a:schemeClr val="accent1">
                    <a:lumMod val="50000"/>
                  </a:schemeClr>
                </a:solidFill>
                <a:latin typeface="Arial Black" pitchFamily="34" charset="0"/>
              </a:rPr>
              <a:t>Права по </a:t>
            </a:r>
            <a:r>
              <a:rPr lang="bg-BG" sz="2400" dirty="0" smtClean="0">
                <a:solidFill>
                  <a:schemeClr val="accent1">
                    <a:lumMod val="50000"/>
                  </a:schemeClr>
                </a:solidFill>
                <a:latin typeface="Arial Black" pitchFamily="34" charset="0"/>
              </a:rPr>
              <a:t>Закон за насърчаване на заетостта</a:t>
            </a:r>
            <a:r>
              <a:rPr lang="ru-RU" sz="2400" dirty="0" smtClean="0">
                <a:solidFill>
                  <a:schemeClr val="accent1">
                    <a:lumMod val="50000"/>
                  </a:schemeClr>
                </a:solidFill>
                <a:latin typeface="Arial Black" pitchFamily="34" charset="0"/>
              </a:rPr>
              <a:t> могат да упражняват</a:t>
            </a:r>
            <a:r>
              <a:rPr lang="en-US" sz="2400" dirty="0" smtClean="0">
                <a:solidFill>
                  <a:schemeClr val="accent1">
                    <a:lumMod val="50000"/>
                  </a:schemeClr>
                </a:solidFill>
                <a:latin typeface="Arial Black" pitchFamily="34" charset="0"/>
              </a:rPr>
              <a:t> </a:t>
            </a:r>
            <a:r>
              <a:rPr lang="bg-BG" sz="2400" dirty="0" smtClean="0">
                <a:solidFill>
                  <a:schemeClr val="accent1">
                    <a:lumMod val="50000"/>
                  </a:schemeClr>
                </a:solidFill>
                <a:latin typeface="Arial Black" pitchFamily="34" charset="0"/>
              </a:rPr>
              <a:t>и</a:t>
            </a:r>
            <a:r>
              <a:rPr lang="ru-RU" sz="2400" dirty="0" smtClean="0">
                <a:solidFill>
                  <a:schemeClr val="accent1">
                    <a:lumMod val="50000"/>
                  </a:schemeClr>
                </a:solidFill>
                <a:latin typeface="Arial Black" pitchFamily="34" charset="0"/>
              </a:rPr>
              <a:t>:</a:t>
            </a:r>
          </a:p>
          <a:p>
            <a:pPr>
              <a:lnSpc>
                <a:spcPct val="90000"/>
              </a:lnSpc>
              <a:buClr>
                <a:schemeClr val="tx1"/>
              </a:buClr>
              <a:buNone/>
            </a:pPr>
            <a:r>
              <a:rPr lang="ru-RU" sz="2400" i="1" dirty="0" smtClean="0">
                <a:solidFill>
                  <a:srgbClr val="FF0000"/>
                </a:solidFill>
                <a:latin typeface="Arial Black" pitchFamily="34" charset="0"/>
              </a:rPr>
              <a:t/>
            </a:r>
            <a:br>
              <a:rPr lang="ru-RU" sz="2400" i="1" dirty="0" smtClean="0">
                <a:solidFill>
                  <a:srgbClr val="FF0000"/>
                </a:solidFill>
                <a:latin typeface="Arial Black" pitchFamily="34" charset="0"/>
              </a:rPr>
            </a:br>
            <a:r>
              <a:rPr lang="ru-RU" sz="2400" i="1" dirty="0" smtClean="0">
                <a:solidFill>
                  <a:schemeClr val="accent1">
                    <a:lumMod val="50000"/>
                  </a:schemeClr>
                </a:solidFill>
                <a:latin typeface="Arial Black" pitchFamily="34" charset="0"/>
              </a:rPr>
              <a:t>- чужденците с разрешение за дългосрочно или постоянно пребиваване в Република  България;</a:t>
            </a:r>
          </a:p>
          <a:p>
            <a:pPr>
              <a:lnSpc>
                <a:spcPct val="90000"/>
              </a:lnSpc>
              <a:buClr>
                <a:schemeClr val="tx1"/>
              </a:buClr>
              <a:buNone/>
            </a:pPr>
            <a:r>
              <a:rPr lang="ru-RU" sz="2400" i="1" dirty="0" smtClean="0">
                <a:solidFill>
                  <a:schemeClr val="accent1">
                    <a:lumMod val="50000"/>
                  </a:schemeClr>
                </a:solidFill>
                <a:latin typeface="Arial Black" pitchFamily="34" charset="0"/>
              </a:rPr>
              <a:t>   - лицата с предоставено убежище или международна закрила; </a:t>
            </a:r>
          </a:p>
          <a:p>
            <a:pPr>
              <a:lnSpc>
                <a:spcPct val="90000"/>
              </a:lnSpc>
              <a:buClr>
                <a:schemeClr val="tx1"/>
              </a:buClr>
              <a:buNone/>
            </a:pPr>
            <a:r>
              <a:rPr lang="ru-RU" sz="2400" i="1" dirty="0" smtClean="0">
                <a:solidFill>
                  <a:schemeClr val="accent1">
                    <a:lumMod val="50000"/>
                  </a:schemeClr>
                </a:solidFill>
                <a:latin typeface="Arial Black" pitchFamily="34" charset="0"/>
              </a:rPr>
              <a:t>  - лицата, ползващи се с правата по чл. 29, ал. 3 от Закона за убежището и </a:t>
            </a:r>
            <a:r>
              <a:rPr lang="ru-RU" sz="2400" i="1" dirty="0" err="1" smtClean="0">
                <a:solidFill>
                  <a:schemeClr val="accent1">
                    <a:lumMod val="50000"/>
                  </a:schemeClr>
                </a:solidFill>
                <a:latin typeface="Arial Black" pitchFamily="34" charset="0"/>
              </a:rPr>
              <a:t>бежанците</a:t>
            </a:r>
            <a:r>
              <a:rPr lang="en-US" sz="2400" i="1" dirty="0" smtClean="0">
                <a:solidFill>
                  <a:schemeClr val="accent1">
                    <a:lumMod val="50000"/>
                  </a:schemeClr>
                </a:solidFill>
                <a:latin typeface="Arial Black" pitchFamily="34" charset="0"/>
              </a:rPr>
              <a:t>.</a:t>
            </a:r>
          </a:p>
          <a:p>
            <a:pPr algn="just">
              <a:lnSpc>
                <a:spcPct val="90000"/>
              </a:lnSpc>
              <a:buClr>
                <a:schemeClr val="tx1"/>
              </a:buClr>
              <a:buNone/>
            </a:pPr>
            <a:endParaRPr lang="bg-BG" dirty="0" smtClean="0"/>
          </a:p>
          <a:p>
            <a:pPr>
              <a:buNone/>
            </a:pPr>
            <a:endParaRPr lang="bg-BG" dirty="0"/>
          </a:p>
        </p:txBody>
      </p:sp>
      <p:pic>
        <p:nvPicPr>
          <p:cNvPr id="5" name="Picture 2" descr="C:\Users\EKamenova\Desktop\index.png"/>
          <p:cNvPicPr>
            <a:picLocks noChangeAspect="1" noChangeArrowheads="1"/>
          </p:cNvPicPr>
          <p:nvPr/>
        </p:nvPicPr>
        <p:blipFill>
          <a:blip r:embed="rId4" cstate="print">
            <a:lum bright="35000"/>
          </a:blip>
          <a:srcRect/>
          <a:stretch>
            <a:fillRect/>
          </a:stretch>
        </p:blipFill>
        <p:spPr bwMode="auto">
          <a:xfrm>
            <a:off x="0" y="0"/>
            <a:ext cx="8534400" cy="533400"/>
          </a:xfrm>
          <a:prstGeom prst="rect">
            <a:avLst/>
          </a:prstGeom>
          <a:noFill/>
        </p:spPr>
      </p:pic>
      <p:pic>
        <p:nvPicPr>
          <p:cNvPr id="6" name="Picture 17" descr="D:\My Documents\My Pictures\LogoAZ_en.jpg"/>
          <p:cNvPicPr>
            <a:picLocks noChangeAspect="1" noChangeArrowheads="1"/>
          </p:cNvPicPr>
          <p:nvPr/>
        </p:nvPicPr>
        <p:blipFill>
          <a:blip r:embed="rId5" cstate="print"/>
          <a:srcRect/>
          <a:stretch>
            <a:fillRect/>
          </a:stretch>
        </p:blipFill>
        <p:spPr bwMode="auto">
          <a:xfrm>
            <a:off x="8100392" y="0"/>
            <a:ext cx="1043607" cy="10527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6" descr="images (3).jpg"/>
          <p:cNvPicPr>
            <a:picLocks noChangeAspect="1"/>
          </p:cNvPicPr>
          <p:nvPr/>
        </p:nvPicPr>
        <p:blipFill>
          <a:blip r:embed="rId6" cstate="print">
            <a:duotone>
              <a:schemeClr val="accent3">
                <a:shade val="45000"/>
                <a:satMod val="135000"/>
              </a:schemeClr>
              <a:prstClr val="white"/>
            </a:duotone>
          </a:blip>
          <a:stretch>
            <a:fillRect/>
          </a:stretch>
        </p:blipFill>
        <p:spPr>
          <a:xfrm>
            <a:off x="2971800" y="6019800"/>
            <a:ext cx="5943600" cy="609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mages (1).png"/>
          <p:cNvPicPr>
            <a:picLocks noChangeAspect="1"/>
          </p:cNvPicPr>
          <p:nvPr/>
        </p:nvPicPr>
        <p:blipFill>
          <a:blip r:embed="rId3" cstate="print"/>
          <a:stretch>
            <a:fillRect/>
          </a:stretch>
        </p:blipFill>
        <p:spPr>
          <a:xfrm>
            <a:off x="6172200" y="1"/>
            <a:ext cx="2971800" cy="19050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2" name="Title 1"/>
          <p:cNvSpPr>
            <a:spLocks noGrp="1"/>
          </p:cNvSpPr>
          <p:nvPr>
            <p:ph type="title"/>
          </p:nvPr>
        </p:nvSpPr>
        <p:spPr>
          <a:xfrm>
            <a:off x="228600" y="304800"/>
            <a:ext cx="6400800" cy="1143000"/>
          </a:xfrm>
        </p:spPr>
        <p:txBody>
          <a:bodyPr>
            <a:normAutofit/>
          </a:bodyPr>
          <a:lstStyle/>
          <a:p>
            <a:r>
              <a:rPr lang="bg-BG" sz="3000" b="1" dirty="0" smtClean="0">
                <a:effectLst>
                  <a:outerShdw blurRad="38100" dist="38100" dir="2700000" algn="tl">
                    <a:srgbClr val="000000">
                      <a:alpha val="43137"/>
                    </a:srgbClr>
                  </a:outerShdw>
                </a:effectLst>
                <a:latin typeface="Constantia" pitchFamily="18" charset="0"/>
              </a:rPr>
              <a:t>Услуги по заетостта след регистрация в бюрото по труда</a:t>
            </a:r>
            <a:endParaRPr lang="bg-BG" sz="3000" dirty="0">
              <a:effectLst>
                <a:outerShdw blurRad="38100" dist="38100" dir="2700000" algn="tl">
                  <a:srgbClr val="000000">
                    <a:alpha val="43137"/>
                  </a:srgbClr>
                </a:outerShdw>
              </a:effectLst>
            </a:endParaRPr>
          </a:p>
        </p:txBody>
      </p:sp>
      <p:graphicFrame>
        <p:nvGraphicFramePr>
          <p:cNvPr id="4" name="Content Placeholder 3"/>
          <p:cNvGraphicFramePr>
            <a:graphicFrameLocks noGrp="1"/>
          </p:cNvGraphicFramePr>
          <p:nvPr>
            <p:ph idx="1"/>
          </p:nvPr>
        </p:nvGraphicFramePr>
        <p:xfrm>
          <a:off x="457200" y="1600200"/>
          <a:ext cx="8229600" cy="467836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лавие 1"/>
          <p:cNvSpPr>
            <a:spLocks noGrp="1"/>
          </p:cNvSpPr>
          <p:nvPr>
            <p:ph type="title"/>
          </p:nvPr>
        </p:nvSpPr>
        <p:spPr>
          <a:xfrm>
            <a:off x="533400" y="762000"/>
            <a:ext cx="8229600" cy="1370856"/>
          </a:xfrm>
        </p:spPr>
        <p:txBody>
          <a:bodyPr>
            <a:noAutofit/>
          </a:bodyPr>
          <a:lstStyle/>
          <a:p>
            <a:pPr algn="ctr"/>
            <a:r>
              <a:rPr lang="bg-BG" sz="2500" dirty="0" smtClean="0">
                <a:solidFill>
                  <a:srgbClr val="002060"/>
                </a:solidFill>
                <a:effectLst>
                  <a:outerShdw blurRad="38100" dist="38100" dir="2700000" algn="tl">
                    <a:srgbClr val="000000">
                      <a:alpha val="43137"/>
                    </a:srgbClr>
                  </a:outerShdw>
                </a:effectLst>
                <a:latin typeface="Constantia" pitchFamily="18" charset="0"/>
              </a:rPr>
              <a:t>Действия и мерки от страна на бюрата по труда за интегриране на лица, обект на международна закрила</a:t>
            </a:r>
            <a:endParaRPr lang="en-GB" sz="2500" dirty="0">
              <a:solidFill>
                <a:srgbClr val="002060"/>
              </a:solidFill>
              <a:effectLst>
                <a:outerShdw blurRad="38100" dist="38100" dir="2700000" algn="tl">
                  <a:srgbClr val="000000">
                    <a:alpha val="43137"/>
                  </a:srgbClr>
                </a:outerShdw>
              </a:effectLst>
              <a:latin typeface="Constantia" pitchFamily="18" charset="0"/>
            </a:endParaRPr>
          </a:p>
        </p:txBody>
      </p:sp>
      <p:grpSp>
        <p:nvGrpSpPr>
          <p:cNvPr id="3" name="Group 33"/>
          <p:cNvGrpSpPr>
            <a:grpSpLocks/>
          </p:cNvGrpSpPr>
          <p:nvPr/>
        </p:nvGrpSpPr>
        <p:grpSpPr bwMode="auto">
          <a:xfrm>
            <a:off x="609602" y="2744242"/>
            <a:ext cx="2209802" cy="1786633"/>
            <a:chOff x="286" y="1592"/>
            <a:chExt cx="1392" cy="826"/>
          </a:xfrm>
          <a:solidFill>
            <a:srgbClr val="99FFCC"/>
          </a:solidFill>
        </p:grpSpPr>
        <p:grpSp>
          <p:nvGrpSpPr>
            <p:cNvPr id="4" name="Group 27"/>
            <p:cNvGrpSpPr>
              <a:grpSpLocks/>
            </p:cNvGrpSpPr>
            <p:nvPr/>
          </p:nvGrpSpPr>
          <p:grpSpPr bwMode="auto">
            <a:xfrm>
              <a:off x="286" y="1592"/>
              <a:ext cx="1392" cy="402"/>
              <a:chOff x="286" y="1298"/>
              <a:chExt cx="1392" cy="402"/>
            </a:xfrm>
            <a:grpFill/>
          </p:grpSpPr>
          <p:sp>
            <p:nvSpPr>
              <p:cNvPr id="8" name="AutoShape 15"/>
              <p:cNvSpPr>
                <a:spLocks noChangeArrowheads="1"/>
              </p:cNvSpPr>
              <p:nvPr/>
            </p:nvSpPr>
            <p:spPr bwMode="gray">
              <a:xfrm>
                <a:off x="286" y="1298"/>
                <a:ext cx="1361" cy="402"/>
              </a:xfrm>
              <a:prstGeom prst="can">
                <a:avLst>
                  <a:gd name="adj" fmla="val 25000"/>
                </a:avLst>
              </a:prstGeom>
              <a:solidFill>
                <a:srgbClr val="CCFFCC"/>
              </a:solidFill>
              <a:ln w="9525">
                <a:noFill/>
                <a:round/>
                <a:headEnd/>
                <a:tailEnd/>
              </a:ln>
              <a:effectLst/>
            </p:spPr>
            <p:txBody>
              <a:bodyPr wrap="none" anchor="ctr"/>
              <a:lstStyle/>
              <a:p>
                <a:pPr fontAlgn="auto">
                  <a:spcBef>
                    <a:spcPts val="0"/>
                  </a:spcBef>
                  <a:spcAft>
                    <a:spcPts val="0"/>
                  </a:spcAft>
                  <a:defRPr/>
                </a:pPr>
                <a:endParaRPr lang="bg-BG" kern="0" dirty="0">
                  <a:solidFill>
                    <a:srgbClr val="FFFFFF"/>
                  </a:solidFill>
                  <a:latin typeface="Calibri"/>
                </a:endParaRPr>
              </a:p>
            </p:txBody>
          </p:sp>
          <p:sp>
            <p:nvSpPr>
              <p:cNvPr id="9" name="Text Box 21"/>
              <p:cNvSpPr txBox="1">
                <a:spLocks noChangeArrowheads="1"/>
              </p:cNvSpPr>
              <p:nvPr/>
            </p:nvSpPr>
            <p:spPr bwMode="gray">
              <a:xfrm>
                <a:off x="286" y="1368"/>
                <a:ext cx="1392" cy="299"/>
              </a:xfrm>
              <a:prstGeom prst="rect">
                <a:avLst/>
              </a:prstGeom>
              <a:solidFill>
                <a:srgbClr val="00FF99"/>
              </a:solidFill>
              <a:ln>
                <a:noFill/>
              </a:ln>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fontAlgn="auto">
                  <a:spcBef>
                    <a:spcPts val="0"/>
                  </a:spcBef>
                  <a:spcAft>
                    <a:spcPts val="0"/>
                  </a:spcAft>
                  <a:defRPr/>
                </a:pPr>
                <a:r>
                  <a:rPr lang="bg-BG" altLang="en-US" b="1" kern="0" dirty="0" smtClean="0">
                    <a:solidFill>
                      <a:schemeClr val="tx1">
                        <a:lumMod val="50000"/>
                        <a:lumOff val="50000"/>
                      </a:schemeClr>
                    </a:solidFill>
                    <a:latin typeface="Constantia" pitchFamily="18" charset="0"/>
                  </a:rPr>
                  <a:t>Индивидуален план за действие</a:t>
                </a:r>
                <a:endParaRPr lang="en-US" altLang="en-US" b="1" kern="0" dirty="0" smtClean="0">
                  <a:solidFill>
                    <a:schemeClr val="tx1">
                      <a:lumMod val="50000"/>
                      <a:lumOff val="50000"/>
                    </a:schemeClr>
                  </a:solidFill>
                  <a:latin typeface="Constantia" pitchFamily="18" charset="0"/>
                </a:endParaRPr>
              </a:p>
            </p:txBody>
          </p:sp>
        </p:grpSp>
        <p:sp>
          <p:nvSpPr>
            <p:cNvPr id="7" name="Text Box 22"/>
            <p:cNvSpPr txBox="1">
              <a:spLocks noChangeArrowheads="1"/>
            </p:cNvSpPr>
            <p:nvPr/>
          </p:nvSpPr>
          <p:spPr bwMode="gray">
            <a:xfrm flipH="1">
              <a:off x="650" y="2369"/>
              <a:ext cx="635" cy="49"/>
            </a:xfrm>
            <a:prstGeom prst="rect">
              <a:avLst/>
            </a:prstGeom>
            <a:grpFill/>
            <a:ln w="9525">
              <a:noFill/>
              <a:miter lim="800000"/>
              <a:headEnd/>
              <a:tailEnd/>
            </a:ln>
          </p:spPr>
          <p:txBody>
            <a:bodyPr wrap="none" lIns="0" tIns="0" rIns="0" bIns="0" anchor="ctr"/>
            <a:lstStyle/>
            <a:p>
              <a:pPr algn="ctr" eaLnBrk="0" fontAlgn="auto" hangingPunct="0">
                <a:spcBef>
                  <a:spcPts val="0"/>
                </a:spcBef>
                <a:spcAft>
                  <a:spcPts val="0"/>
                </a:spcAft>
                <a:defRPr/>
              </a:pPr>
              <a:endParaRPr lang="en-US" sz="2000" b="1" kern="0" dirty="0">
                <a:solidFill>
                  <a:srgbClr val="FFFFFF"/>
                </a:solidFill>
                <a:effectLst>
                  <a:outerShdw blurRad="38100" dist="38100" dir="2700000" algn="tl">
                    <a:srgbClr val="000000"/>
                  </a:outerShdw>
                </a:effectLst>
                <a:latin typeface="Calibri"/>
              </a:endParaRPr>
            </a:p>
          </p:txBody>
        </p:sp>
      </p:grpSp>
      <p:grpSp>
        <p:nvGrpSpPr>
          <p:cNvPr id="5" name="Group 32"/>
          <p:cNvGrpSpPr>
            <a:grpSpLocks/>
          </p:cNvGrpSpPr>
          <p:nvPr/>
        </p:nvGrpSpPr>
        <p:grpSpPr bwMode="auto">
          <a:xfrm>
            <a:off x="6172202" y="4648200"/>
            <a:ext cx="2251078" cy="1676400"/>
            <a:chOff x="4006" y="2300"/>
            <a:chExt cx="1418" cy="867"/>
          </a:xfrm>
        </p:grpSpPr>
        <p:sp>
          <p:nvSpPr>
            <p:cNvPr id="16" name="AutoShape 17"/>
            <p:cNvSpPr>
              <a:spLocks noChangeArrowheads="1"/>
            </p:cNvSpPr>
            <p:nvPr/>
          </p:nvSpPr>
          <p:spPr bwMode="gray">
            <a:xfrm>
              <a:off x="4006" y="2300"/>
              <a:ext cx="1392" cy="776"/>
            </a:xfrm>
            <a:prstGeom prst="can">
              <a:avLst>
                <a:gd name="adj" fmla="val 25000"/>
              </a:avLst>
            </a:prstGeom>
            <a:solidFill>
              <a:schemeClr val="accent4">
                <a:lumMod val="60000"/>
                <a:lumOff val="40000"/>
              </a:schemeClr>
            </a:solidFill>
            <a:ln w="9525">
              <a:noFill/>
              <a:round/>
              <a:headEnd/>
              <a:tailEnd/>
            </a:ln>
            <a:effectLst/>
          </p:spPr>
          <p:txBody>
            <a:bodyPr wrap="none" anchor="ctr"/>
            <a:lstStyle/>
            <a:p>
              <a:pPr fontAlgn="auto">
                <a:spcBef>
                  <a:spcPts val="0"/>
                </a:spcBef>
                <a:spcAft>
                  <a:spcPts val="0"/>
                </a:spcAft>
                <a:defRPr/>
              </a:pPr>
              <a:r>
                <a:rPr lang="en-US" sz="2600" b="1" kern="0" dirty="0" smtClean="0">
                  <a:solidFill>
                    <a:schemeClr val="tx1">
                      <a:lumMod val="50000"/>
                      <a:lumOff val="50000"/>
                    </a:schemeClr>
                  </a:solidFill>
                  <a:effectLst>
                    <a:outerShdw blurRad="38100" dist="38100" dir="2700000" algn="tl">
                      <a:srgbClr val="000000">
                        <a:alpha val="43137"/>
                      </a:srgbClr>
                    </a:outerShdw>
                  </a:effectLst>
                  <a:latin typeface="Constantia" pitchFamily="18" charset="0"/>
                  <a:cs typeface="Arial" panose="020B0604020202020204" pitchFamily="34" charset="0"/>
                </a:rPr>
                <a:t>     </a:t>
              </a:r>
              <a:r>
                <a:rPr lang="bg-BG" sz="2600" b="1" kern="0" dirty="0" smtClean="0">
                  <a:solidFill>
                    <a:schemeClr val="tx1">
                      <a:lumMod val="50000"/>
                      <a:lumOff val="50000"/>
                    </a:schemeClr>
                  </a:solidFill>
                  <a:effectLst>
                    <a:outerShdw blurRad="38100" dist="38100" dir="2700000" algn="tl">
                      <a:srgbClr val="000000">
                        <a:alpha val="43137"/>
                      </a:srgbClr>
                    </a:outerShdw>
                  </a:effectLst>
                  <a:latin typeface="Constantia" pitchFamily="18" charset="0"/>
                  <a:cs typeface="Arial" panose="020B0604020202020204" pitchFamily="34" charset="0"/>
                </a:rPr>
                <a:t>Заетост</a:t>
              </a:r>
              <a:endParaRPr lang="bg-BG" sz="2600" b="1" kern="0" dirty="0">
                <a:solidFill>
                  <a:schemeClr val="tx1">
                    <a:lumMod val="50000"/>
                    <a:lumOff val="50000"/>
                  </a:schemeClr>
                </a:solidFill>
                <a:effectLst>
                  <a:outerShdw blurRad="38100" dist="38100" dir="2700000" algn="tl">
                    <a:srgbClr val="000000">
                      <a:alpha val="43137"/>
                    </a:srgbClr>
                  </a:outerShdw>
                </a:effectLst>
                <a:latin typeface="Constantia" pitchFamily="18" charset="0"/>
                <a:cs typeface="Arial" panose="020B0604020202020204" pitchFamily="34" charset="0"/>
              </a:endParaRPr>
            </a:p>
          </p:txBody>
        </p:sp>
        <p:sp>
          <p:nvSpPr>
            <p:cNvPr id="15" name="Text Box 26"/>
            <p:cNvSpPr txBox="1">
              <a:spLocks noChangeArrowheads="1"/>
            </p:cNvSpPr>
            <p:nvPr/>
          </p:nvSpPr>
          <p:spPr bwMode="gray">
            <a:xfrm>
              <a:off x="4198" y="3024"/>
              <a:ext cx="1226" cy="143"/>
            </a:xfrm>
            <a:prstGeom prst="rect">
              <a:avLst/>
            </a:prstGeom>
            <a:noFill/>
            <a:ln>
              <a:noFill/>
            </a:ln>
            <a:extLst/>
          </p:spPr>
          <p:txBody>
            <a:bodyPr wrap="square" lIns="0" tIns="0" rIns="0" bIns="0"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fontAlgn="auto">
                <a:spcBef>
                  <a:spcPts val="0"/>
                </a:spcBef>
                <a:spcAft>
                  <a:spcPts val="0"/>
                </a:spcAft>
                <a:defRPr/>
              </a:pPr>
              <a:endParaRPr lang="en-GB" altLang="en-US" b="1" kern="0" dirty="0" smtClean="0">
                <a:solidFill>
                  <a:schemeClr val="tx1">
                    <a:lumMod val="50000"/>
                    <a:lumOff val="50000"/>
                  </a:schemeClr>
                </a:solidFill>
                <a:effectLst>
                  <a:outerShdw blurRad="38100" dist="38100" dir="2700000" algn="tl">
                    <a:srgbClr val="000000">
                      <a:alpha val="43137"/>
                    </a:srgbClr>
                  </a:outerShdw>
                </a:effectLst>
                <a:latin typeface="Constantia" pitchFamily="18" charset="0"/>
              </a:endParaRPr>
            </a:p>
          </p:txBody>
        </p:sp>
      </p:grpSp>
      <p:grpSp>
        <p:nvGrpSpPr>
          <p:cNvPr id="6" name="Group 34"/>
          <p:cNvGrpSpPr>
            <a:grpSpLocks/>
          </p:cNvGrpSpPr>
          <p:nvPr/>
        </p:nvGrpSpPr>
        <p:grpSpPr bwMode="auto">
          <a:xfrm>
            <a:off x="2895600" y="2514600"/>
            <a:ext cx="3048000" cy="4038601"/>
            <a:chOff x="1835" y="720"/>
            <a:chExt cx="2112" cy="2400"/>
          </a:xfrm>
        </p:grpSpPr>
        <p:sp>
          <p:nvSpPr>
            <p:cNvPr id="21" name="AutoShape 4"/>
            <p:cNvSpPr>
              <a:spLocks noChangeArrowheads="1"/>
            </p:cNvSpPr>
            <p:nvPr/>
          </p:nvSpPr>
          <p:spPr bwMode="black">
            <a:xfrm rot="16200000" flipH="1">
              <a:off x="1783" y="1807"/>
              <a:ext cx="309" cy="206"/>
            </a:xfrm>
            <a:prstGeom prst="upArrow">
              <a:avLst>
                <a:gd name="adj1" fmla="val 51676"/>
                <a:gd name="adj2" fmla="val 100000"/>
              </a:avLst>
            </a:prstGeom>
            <a:gradFill rotWithShape="1">
              <a:gsLst>
                <a:gs pos="0">
                  <a:srgbClr val="F0F7BD"/>
                </a:gs>
                <a:gs pos="100000">
                  <a:srgbClr val="F0F7BD">
                    <a:gamma/>
                    <a:tint val="39216"/>
                    <a:invGamma/>
                  </a:srgbClr>
                </a:gs>
              </a:gsLst>
              <a:lin ang="0" scaled="1"/>
            </a:gradFill>
            <a:ln w="9525" algn="ctr">
              <a:noFill/>
              <a:miter lim="800000"/>
              <a:headEnd/>
              <a:tailEnd/>
            </a:ln>
            <a:effectLst/>
          </p:spPr>
          <p:txBody>
            <a:bodyPr wrap="none" anchor="ctr"/>
            <a:lstStyle/>
            <a:p>
              <a:pPr fontAlgn="auto">
                <a:spcBef>
                  <a:spcPts val="0"/>
                </a:spcBef>
                <a:spcAft>
                  <a:spcPts val="0"/>
                </a:spcAft>
                <a:defRPr/>
              </a:pPr>
              <a:endParaRPr lang="bg-BG" kern="0" dirty="0">
                <a:solidFill>
                  <a:srgbClr val="FFFFFF"/>
                </a:solidFill>
                <a:latin typeface="Calibri"/>
              </a:endParaRPr>
            </a:p>
          </p:txBody>
        </p:sp>
        <p:sp>
          <p:nvSpPr>
            <p:cNvPr id="22" name="AutoShape 5"/>
            <p:cNvSpPr>
              <a:spLocks noChangeArrowheads="1"/>
            </p:cNvSpPr>
            <p:nvPr/>
          </p:nvSpPr>
          <p:spPr bwMode="black">
            <a:xfrm rot="5400000" flipH="1">
              <a:off x="3591" y="1773"/>
              <a:ext cx="309" cy="206"/>
            </a:xfrm>
            <a:prstGeom prst="upArrow">
              <a:avLst>
                <a:gd name="adj1" fmla="val 51676"/>
                <a:gd name="adj2" fmla="val 100000"/>
              </a:avLst>
            </a:prstGeom>
            <a:gradFill rotWithShape="1">
              <a:gsLst>
                <a:gs pos="0">
                  <a:srgbClr val="F0F7BD"/>
                </a:gs>
                <a:gs pos="100000">
                  <a:srgbClr val="F0F7BD">
                    <a:gamma/>
                    <a:tint val="39216"/>
                    <a:invGamma/>
                  </a:srgbClr>
                </a:gs>
              </a:gsLst>
              <a:lin ang="0" scaled="1"/>
            </a:gradFill>
            <a:ln w="9525" algn="ctr">
              <a:noFill/>
              <a:miter lim="800000"/>
              <a:headEnd/>
              <a:tailEnd/>
            </a:ln>
            <a:effectLst/>
          </p:spPr>
          <p:txBody>
            <a:bodyPr wrap="none" anchor="ctr"/>
            <a:lstStyle/>
            <a:p>
              <a:pPr fontAlgn="auto">
                <a:spcBef>
                  <a:spcPts val="0"/>
                </a:spcBef>
                <a:spcAft>
                  <a:spcPts val="0"/>
                </a:spcAft>
                <a:defRPr/>
              </a:pPr>
              <a:endParaRPr lang="bg-BG" kern="0" dirty="0">
                <a:solidFill>
                  <a:srgbClr val="FFFFFF"/>
                </a:solidFill>
                <a:latin typeface="Calibri"/>
              </a:endParaRPr>
            </a:p>
          </p:txBody>
        </p:sp>
        <p:sp>
          <p:nvSpPr>
            <p:cNvPr id="23" name="AutoShape 6"/>
            <p:cNvSpPr>
              <a:spLocks noChangeArrowheads="1"/>
            </p:cNvSpPr>
            <p:nvPr/>
          </p:nvSpPr>
          <p:spPr bwMode="black">
            <a:xfrm rot="10800000" flipH="1">
              <a:off x="2677" y="2719"/>
              <a:ext cx="308" cy="206"/>
            </a:xfrm>
            <a:prstGeom prst="upArrow">
              <a:avLst>
                <a:gd name="adj1" fmla="val 51676"/>
                <a:gd name="adj2" fmla="val 100000"/>
              </a:avLst>
            </a:prstGeom>
            <a:gradFill rotWithShape="1">
              <a:gsLst>
                <a:gs pos="0">
                  <a:srgbClr val="F0F7BD"/>
                </a:gs>
                <a:gs pos="100000">
                  <a:srgbClr val="F0F7BD">
                    <a:gamma/>
                    <a:tint val="39216"/>
                    <a:invGamma/>
                  </a:srgbClr>
                </a:gs>
              </a:gsLst>
              <a:lin ang="0" scaled="1"/>
            </a:gradFill>
            <a:ln w="9525" algn="ctr">
              <a:noFill/>
              <a:miter lim="800000"/>
              <a:headEnd/>
              <a:tailEnd/>
            </a:ln>
            <a:effectLst/>
          </p:spPr>
          <p:txBody>
            <a:bodyPr wrap="none" anchor="ctr"/>
            <a:lstStyle/>
            <a:p>
              <a:pPr fontAlgn="auto">
                <a:spcBef>
                  <a:spcPts val="0"/>
                </a:spcBef>
                <a:spcAft>
                  <a:spcPts val="0"/>
                </a:spcAft>
                <a:defRPr/>
              </a:pPr>
              <a:endParaRPr lang="bg-BG" kern="0" dirty="0">
                <a:solidFill>
                  <a:srgbClr val="FFFFFF"/>
                </a:solidFill>
                <a:latin typeface="Calibri"/>
              </a:endParaRPr>
            </a:p>
          </p:txBody>
        </p:sp>
        <p:grpSp>
          <p:nvGrpSpPr>
            <p:cNvPr id="10" name="Group 27"/>
            <p:cNvGrpSpPr>
              <a:grpSpLocks/>
            </p:cNvGrpSpPr>
            <p:nvPr/>
          </p:nvGrpSpPr>
          <p:grpSpPr bwMode="auto">
            <a:xfrm>
              <a:off x="2030" y="1104"/>
              <a:ext cx="1615" cy="1615"/>
              <a:chOff x="2030" y="1104"/>
              <a:chExt cx="1615" cy="1615"/>
            </a:xfrm>
          </p:grpSpPr>
          <p:sp>
            <p:nvSpPr>
              <p:cNvPr id="27" name="Oval 7"/>
              <p:cNvSpPr>
                <a:spLocks noChangeArrowheads="1"/>
              </p:cNvSpPr>
              <p:nvPr/>
            </p:nvSpPr>
            <p:spPr bwMode="gray">
              <a:xfrm>
                <a:off x="2030" y="1104"/>
                <a:ext cx="1615" cy="1615"/>
              </a:xfrm>
              <a:prstGeom prst="ellipse">
                <a:avLst/>
              </a:prstGeom>
              <a:gradFill rotWithShape="1">
                <a:gsLst>
                  <a:gs pos="0">
                    <a:srgbClr val="767676"/>
                  </a:gs>
                  <a:gs pos="50000">
                    <a:srgbClr val="FFFFFF"/>
                  </a:gs>
                  <a:gs pos="100000">
                    <a:srgbClr val="767676"/>
                  </a:gs>
                </a:gsLst>
                <a:lin ang="5400000" scaled="1"/>
              </a:gradFill>
              <a:ln w="57150" algn="ctr">
                <a:solidFill>
                  <a:srgbClr val="2B64D5"/>
                </a:solidFill>
                <a:round/>
                <a:headEnd/>
                <a:tailEnd/>
              </a:ln>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auto" hangingPunct="1">
                  <a:spcBef>
                    <a:spcPts val="0"/>
                  </a:spcBef>
                  <a:spcAft>
                    <a:spcPts val="0"/>
                  </a:spcAft>
                  <a:defRPr/>
                </a:pPr>
                <a:endParaRPr lang="bg-BG" altLang="en-US" kern="0" dirty="0" smtClean="0">
                  <a:solidFill>
                    <a:srgbClr val="FFFFFF"/>
                  </a:solidFill>
                </a:endParaRPr>
              </a:p>
            </p:txBody>
          </p:sp>
          <p:sp>
            <p:nvSpPr>
              <p:cNvPr id="28" name="Oval 8"/>
              <p:cNvSpPr>
                <a:spLocks noChangeArrowheads="1"/>
              </p:cNvSpPr>
              <p:nvPr/>
            </p:nvSpPr>
            <p:spPr bwMode="gray">
              <a:xfrm>
                <a:off x="2122" y="1195"/>
                <a:ext cx="1430" cy="1430"/>
              </a:xfrm>
              <a:prstGeom prst="ellipse">
                <a:avLst/>
              </a:prstGeom>
              <a:gradFill rotWithShape="1">
                <a:gsLst>
                  <a:gs pos="0">
                    <a:srgbClr val="A2A2A2"/>
                  </a:gs>
                  <a:gs pos="50000">
                    <a:srgbClr val="FFFFFF"/>
                  </a:gs>
                  <a:gs pos="100000">
                    <a:srgbClr val="A2A2A2"/>
                  </a:gs>
                </a:gsLst>
                <a:lin ang="0" scaled="1"/>
              </a:gradFill>
              <a:ln>
                <a:noFill/>
              </a:ln>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auto" hangingPunct="1">
                  <a:spcBef>
                    <a:spcPts val="0"/>
                  </a:spcBef>
                  <a:spcAft>
                    <a:spcPts val="0"/>
                  </a:spcAft>
                  <a:defRPr/>
                </a:pPr>
                <a:endParaRPr lang="bg-BG" altLang="en-US" kern="0" dirty="0" smtClean="0">
                  <a:solidFill>
                    <a:srgbClr val="FFFFFF"/>
                  </a:solidFill>
                </a:endParaRPr>
              </a:p>
            </p:txBody>
          </p:sp>
          <p:sp>
            <p:nvSpPr>
              <p:cNvPr id="29" name="Oval 9"/>
              <p:cNvSpPr>
                <a:spLocks noChangeArrowheads="1"/>
              </p:cNvSpPr>
              <p:nvPr/>
            </p:nvSpPr>
            <p:spPr bwMode="gray">
              <a:xfrm>
                <a:off x="2206" y="1280"/>
                <a:ext cx="1262" cy="1264"/>
              </a:xfrm>
              <a:prstGeom prst="ellipse">
                <a:avLst/>
              </a:prstGeom>
              <a:gradFill rotWithShape="1">
                <a:gsLst>
                  <a:gs pos="0">
                    <a:srgbClr val="3FB180">
                      <a:gamma/>
                      <a:tint val="0"/>
                      <a:invGamma/>
                    </a:srgbClr>
                  </a:gs>
                  <a:gs pos="50000">
                    <a:srgbClr val="3FB180"/>
                  </a:gs>
                  <a:gs pos="100000">
                    <a:srgbClr val="3FB180">
                      <a:gamma/>
                      <a:tint val="0"/>
                      <a:invGamma/>
                    </a:srgbClr>
                  </a:gs>
                </a:gsLst>
                <a:lin ang="2700000" scaled="1"/>
              </a:gradFill>
              <a:ln w="38100" algn="ctr">
                <a:noFill/>
                <a:round/>
                <a:headEnd/>
                <a:tailEnd/>
              </a:ln>
              <a:effectLst/>
            </p:spPr>
            <p:txBody>
              <a:bodyPr wrap="none" anchor="ctr">
                <a:spAutoFit/>
              </a:bodyPr>
              <a:lstStyle/>
              <a:p>
                <a:pPr fontAlgn="auto">
                  <a:spcBef>
                    <a:spcPts val="0"/>
                  </a:spcBef>
                  <a:spcAft>
                    <a:spcPts val="0"/>
                  </a:spcAft>
                  <a:defRPr/>
                </a:pPr>
                <a:endParaRPr lang="bg-BG" kern="0" dirty="0">
                  <a:solidFill>
                    <a:srgbClr val="FFFFFF"/>
                  </a:solidFill>
                  <a:latin typeface="Calibri"/>
                </a:endParaRPr>
              </a:p>
            </p:txBody>
          </p:sp>
          <p:sp>
            <p:nvSpPr>
              <p:cNvPr id="30" name="Oval 10"/>
              <p:cNvSpPr>
                <a:spLocks noChangeArrowheads="1"/>
              </p:cNvSpPr>
              <p:nvPr/>
            </p:nvSpPr>
            <p:spPr bwMode="gray">
              <a:xfrm>
                <a:off x="2206" y="1280"/>
                <a:ext cx="1262" cy="1264"/>
              </a:xfrm>
              <a:prstGeom prst="ellipse">
                <a:avLst/>
              </a:prstGeom>
              <a:solidFill>
                <a:srgbClr val="FFFF99"/>
              </a:solidFill>
              <a:ln>
                <a:noFill/>
              </a:ln>
              <a:extLst/>
            </p:spPr>
            <p:txBody>
              <a:bodyPr wrap="none"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auto" hangingPunct="1">
                  <a:spcBef>
                    <a:spcPts val="0"/>
                  </a:spcBef>
                  <a:spcAft>
                    <a:spcPts val="0"/>
                  </a:spcAft>
                  <a:defRPr/>
                </a:pPr>
                <a:endParaRPr lang="bg-BG" altLang="en-US" kern="0" dirty="0" smtClean="0">
                  <a:solidFill>
                    <a:srgbClr val="FFFFFF"/>
                  </a:solidFill>
                </a:endParaRPr>
              </a:p>
            </p:txBody>
          </p:sp>
          <p:sp>
            <p:nvSpPr>
              <p:cNvPr id="31" name="Oval 11"/>
              <p:cNvSpPr>
                <a:spLocks noChangeArrowheads="1"/>
              </p:cNvSpPr>
              <p:nvPr/>
            </p:nvSpPr>
            <p:spPr bwMode="gray">
              <a:xfrm>
                <a:off x="2289" y="1363"/>
                <a:ext cx="1096" cy="1098"/>
              </a:xfrm>
              <a:prstGeom prst="ellipse">
                <a:avLst/>
              </a:prstGeom>
              <a:gradFill rotWithShape="1">
                <a:gsLst>
                  <a:gs pos="0">
                    <a:srgbClr val="3FB180">
                      <a:gamma/>
                      <a:shade val="54118"/>
                      <a:invGamma/>
                    </a:srgbClr>
                  </a:gs>
                  <a:gs pos="50000">
                    <a:srgbClr val="3FB180"/>
                  </a:gs>
                  <a:gs pos="100000">
                    <a:srgbClr val="3FB180">
                      <a:gamma/>
                      <a:shade val="54118"/>
                      <a:invGamma/>
                    </a:srgbClr>
                  </a:gs>
                </a:gsLst>
                <a:lin ang="18900000" scaled="1"/>
              </a:gradFill>
              <a:ln w="38100" algn="ctr">
                <a:noFill/>
                <a:round/>
                <a:headEnd/>
                <a:tailEnd/>
              </a:ln>
              <a:effectLst/>
            </p:spPr>
            <p:txBody>
              <a:bodyPr anchor="ctr">
                <a:spAutoFit/>
              </a:bodyPr>
              <a:lstStyle/>
              <a:p>
                <a:pPr fontAlgn="auto">
                  <a:spcBef>
                    <a:spcPts val="0"/>
                  </a:spcBef>
                  <a:spcAft>
                    <a:spcPts val="0"/>
                  </a:spcAft>
                  <a:defRPr/>
                </a:pPr>
                <a:endParaRPr lang="bg-BG" kern="0" dirty="0">
                  <a:solidFill>
                    <a:srgbClr val="FFFFFF"/>
                  </a:solidFill>
                  <a:latin typeface="Calibri"/>
                </a:endParaRPr>
              </a:p>
            </p:txBody>
          </p:sp>
          <p:sp>
            <p:nvSpPr>
              <p:cNvPr id="32" name="Oval 12"/>
              <p:cNvSpPr>
                <a:spLocks noChangeArrowheads="1"/>
              </p:cNvSpPr>
              <p:nvPr/>
            </p:nvSpPr>
            <p:spPr bwMode="gray">
              <a:xfrm>
                <a:off x="2289" y="1363"/>
                <a:ext cx="1096" cy="1098"/>
              </a:xfrm>
              <a:prstGeom prst="ellipse">
                <a:avLst/>
              </a:prstGeom>
              <a:solidFill>
                <a:srgbClr val="FFFFCC"/>
              </a:solidFill>
              <a:ln>
                <a:noFill/>
              </a:ln>
              <a:extLst/>
            </p:spPr>
            <p:txBody>
              <a:bodyPr anchor="ct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fontAlgn="auto" hangingPunct="1">
                  <a:spcBef>
                    <a:spcPts val="0"/>
                  </a:spcBef>
                  <a:spcAft>
                    <a:spcPts val="0"/>
                  </a:spcAft>
                  <a:defRPr/>
                </a:pPr>
                <a:endParaRPr lang="bg-BG" altLang="en-US" kern="0" dirty="0" smtClean="0">
                  <a:solidFill>
                    <a:srgbClr val="FFFFFF"/>
                  </a:solidFill>
                </a:endParaRPr>
              </a:p>
            </p:txBody>
          </p:sp>
        </p:grpSp>
        <p:sp>
          <p:nvSpPr>
            <p:cNvPr id="25" name="Text Box 19"/>
            <p:cNvSpPr txBox="1">
              <a:spLocks noChangeArrowheads="1"/>
            </p:cNvSpPr>
            <p:nvPr/>
          </p:nvSpPr>
          <p:spPr bwMode="gray">
            <a:xfrm>
              <a:off x="2765" y="1752"/>
              <a:ext cx="116" cy="288"/>
            </a:xfrm>
            <a:prstGeom prst="rect">
              <a:avLst/>
            </a:prstGeom>
            <a:noFill/>
            <a:ln>
              <a:noFill/>
            </a:ln>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fontAlgn="auto">
                <a:spcBef>
                  <a:spcPts val="0"/>
                </a:spcBef>
                <a:spcAft>
                  <a:spcPts val="0"/>
                </a:spcAft>
                <a:defRPr/>
              </a:pPr>
              <a:endParaRPr lang="bg-BG" altLang="en-US" sz="2400" b="1" kern="0" dirty="0" smtClean="0">
                <a:solidFill>
                  <a:srgbClr val="FFFFFF"/>
                </a:solidFill>
              </a:endParaRPr>
            </a:p>
          </p:txBody>
        </p:sp>
        <p:pic>
          <p:nvPicPr>
            <p:cNvPr id="26" name="Picture 29" descr="019"/>
            <p:cNvPicPr>
              <a:picLocks noChangeAspect="1" noChangeArrowheads="1"/>
            </p:cNvPicPr>
            <p:nvPr/>
          </p:nvPicPr>
          <p:blipFill>
            <a:blip r:embed="rId3" cstate="print"/>
            <a:stretch>
              <a:fillRect/>
            </a:stretch>
          </p:blipFill>
          <p:spPr bwMode="auto">
            <a:xfrm>
              <a:off x="1835" y="720"/>
              <a:ext cx="2112" cy="2400"/>
            </a:xfrm>
            <a:prstGeom prst="rect">
              <a:avLst/>
            </a:prstGeom>
            <a:noFill/>
            <a:ln w="9525">
              <a:noFill/>
              <a:miter lim="800000"/>
              <a:headEnd/>
              <a:tailEnd/>
            </a:ln>
          </p:spPr>
        </p:pic>
      </p:grpSp>
      <p:sp>
        <p:nvSpPr>
          <p:cNvPr id="37" name="AutoShape 15"/>
          <p:cNvSpPr>
            <a:spLocks noChangeArrowheads="1"/>
          </p:cNvSpPr>
          <p:nvPr/>
        </p:nvSpPr>
        <p:spPr bwMode="gray">
          <a:xfrm>
            <a:off x="609600" y="3810000"/>
            <a:ext cx="2133600" cy="792000"/>
          </a:xfrm>
          <a:prstGeom prst="can">
            <a:avLst>
              <a:gd name="adj" fmla="val 25000"/>
            </a:avLst>
          </a:prstGeom>
          <a:solidFill>
            <a:srgbClr val="00FF99"/>
          </a:solidFill>
          <a:ln w="9525">
            <a:noFill/>
            <a:round/>
            <a:headEnd/>
            <a:tailEnd/>
          </a:ln>
          <a:effectLst/>
        </p:spPr>
        <p:txBody>
          <a:bodyPr wrap="none" anchor="ctr"/>
          <a:lstStyle/>
          <a:p>
            <a:pPr algn="ctr" eaLnBrk="0" fontAlgn="auto" hangingPunct="0">
              <a:spcBef>
                <a:spcPts val="0"/>
              </a:spcBef>
              <a:spcAft>
                <a:spcPts val="0"/>
              </a:spcAft>
              <a:defRPr/>
            </a:pPr>
            <a:r>
              <a:rPr lang="bg-BG" altLang="en-US" b="1" kern="0" dirty="0" smtClean="0">
                <a:solidFill>
                  <a:schemeClr val="tx1">
                    <a:lumMod val="50000"/>
                    <a:lumOff val="50000"/>
                  </a:schemeClr>
                </a:solidFill>
                <a:latin typeface="Constantia" pitchFamily="18" charset="0"/>
              </a:rPr>
              <a:t>Консултиране</a:t>
            </a:r>
          </a:p>
        </p:txBody>
      </p:sp>
      <p:sp>
        <p:nvSpPr>
          <p:cNvPr id="38" name="AutoShape 15"/>
          <p:cNvSpPr>
            <a:spLocks noChangeArrowheads="1"/>
          </p:cNvSpPr>
          <p:nvPr/>
        </p:nvSpPr>
        <p:spPr bwMode="gray">
          <a:xfrm>
            <a:off x="609600" y="4724400"/>
            <a:ext cx="2160000" cy="792000"/>
          </a:xfrm>
          <a:prstGeom prst="can">
            <a:avLst>
              <a:gd name="adj" fmla="val 25000"/>
            </a:avLst>
          </a:prstGeom>
          <a:solidFill>
            <a:srgbClr val="00FF99"/>
          </a:solidFill>
          <a:ln w="9525">
            <a:noFill/>
            <a:round/>
            <a:headEnd/>
            <a:tailEnd/>
          </a:ln>
          <a:effectLst/>
        </p:spPr>
        <p:txBody>
          <a:bodyPr wrap="none" anchor="ctr"/>
          <a:lstStyle/>
          <a:p>
            <a:pPr algn="ctr" eaLnBrk="0" fontAlgn="auto" hangingPunct="0">
              <a:spcBef>
                <a:spcPts val="0"/>
              </a:spcBef>
              <a:spcAft>
                <a:spcPts val="0"/>
              </a:spcAft>
              <a:defRPr/>
            </a:pPr>
            <a:r>
              <a:rPr lang="bg-BG" altLang="en-US" b="1" kern="0" dirty="0" smtClean="0">
                <a:solidFill>
                  <a:schemeClr val="tx1">
                    <a:lumMod val="50000"/>
                    <a:lumOff val="50000"/>
                  </a:schemeClr>
                </a:solidFill>
                <a:latin typeface="Constantia" pitchFamily="18" charset="0"/>
              </a:rPr>
              <a:t>Профил/Портрет</a:t>
            </a:r>
            <a:endParaRPr lang="en-US" altLang="en-US" b="1" kern="0" dirty="0" smtClean="0">
              <a:solidFill>
                <a:schemeClr val="tx1">
                  <a:lumMod val="50000"/>
                  <a:lumOff val="50000"/>
                </a:schemeClr>
              </a:solidFill>
              <a:latin typeface="Constantia" pitchFamily="18" charset="0"/>
            </a:endParaRPr>
          </a:p>
        </p:txBody>
      </p:sp>
      <p:sp>
        <p:nvSpPr>
          <p:cNvPr id="39" name="AutoShape 15"/>
          <p:cNvSpPr>
            <a:spLocks noChangeArrowheads="1"/>
          </p:cNvSpPr>
          <p:nvPr/>
        </p:nvSpPr>
        <p:spPr bwMode="gray">
          <a:xfrm>
            <a:off x="609600" y="5638800"/>
            <a:ext cx="2160000" cy="792000"/>
          </a:xfrm>
          <a:prstGeom prst="can">
            <a:avLst>
              <a:gd name="adj" fmla="val 25000"/>
            </a:avLst>
          </a:prstGeom>
          <a:solidFill>
            <a:srgbClr val="00FF99"/>
          </a:solidFill>
          <a:ln w="9525">
            <a:noFill/>
            <a:round/>
            <a:headEnd/>
            <a:tailEnd/>
          </a:ln>
          <a:effectLst/>
        </p:spPr>
        <p:txBody>
          <a:bodyPr wrap="none" anchor="ctr"/>
          <a:lstStyle/>
          <a:p>
            <a:pPr algn="ctr" eaLnBrk="0" fontAlgn="auto" hangingPunct="0">
              <a:spcBef>
                <a:spcPts val="0"/>
              </a:spcBef>
              <a:spcAft>
                <a:spcPts val="0"/>
              </a:spcAft>
              <a:defRPr/>
            </a:pPr>
            <a:r>
              <a:rPr lang="bg-BG" altLang="en-US" b="1" kern="0" dirty="0" smtClean="0">
                <a:solidFill>
                  <a:schemeClr val="tx1">
                    <a:lumMod val="50000"/>
                    <a:lumOff val="50000"/>
                  </a:schemeClr>
                </a:solidFill>
                <a:latin typeface="Constantia" pitchFamily="18" charset="0"/>
              </a:rPr>
              <a:t>Диагностика и</a:t>
            </a:r>
          </a:p>
          <a:p>
            <a:pPr algn="ctr" eaLnBrk="0" fontAlgn="auto" hangingPunct="0">
              <a:spcBef>
                <a:spcPts val="0"/>
              </a:spcBef>
              <a:spcAft>
                <a:spcPts val="0"/>
              </a:spcAft>
              <a:defRPr/>
            </a:pPr>
            <a:r>
              <a:rPr lang="bg-BG" altLang="en-US" b="1" kern="0" dirty="0" smtClean="0">
                <a:solidFill>
                  <a:schemeClr val="tx1">
                    <a:lumMod val="50000"/>
                    <a:lumOff val="50000"/>
                  </a:schemeClr>
                </a:solidFill>
                <a:latin typeface="Constantia" pitchFamily="18" charset="0"/>
              </a:rPr>
              <a:t>анализ</a:t>
            </a:r>
            <a:endParaRPr lang="en-GB" altLang="en-US" b="1" kern="0" dirty="0">
              <a:solidFill>
                <a:schemeClr val="tx1">
                  <a:lumMod val="50000"/>
                  <a:lumOff val="50000"/>
                </a:schemeClr>
              </a:solidFill>
              <a:latin typeface="Constantia" pitchFamily="18" charset="0"/>
            </a:endParaRPr>
          </a:p>
        </p:txBody>
      </p:sp>
      <p:sp>
        <p:nvSpPr>
          <p:cNvPr id="40" name="AutoShape 16"/>
          <p:cNvSpPr>
            <a:spLocks noChangeArrowheads="1"/>
          </p:cNvSpPr>
          <p:nvPr/>
        </p:nvSpPr>
        <p:spPr bwMode="gray">
          <a:xfrm>
            <a:off x="6172200" y="2895600"/>
            <a:ext cx="2133600" cy="1447800"/>
          </a:xfrm>
          <a:prstGeom prst="can">
            <a:avLst>
              <a:gd name="adj" fmla="val 25000"/>
            </a:avLst>
          </a:prstGeom>
          <a:solidFill>
            <a:schemeClr val="accent4">
              <a:lumMod val="60000"/>
              <a:lumOff val="40000"/>
            </a:schemeClr>
          </a:solidFill>
          <a:ln w="9525">
            <a:noFill/>
            <a:round/>
            <a:headEnd/>
            <a:tailEnd/>
          </a:ln>
          <a:effectLst/>
        </p:spPr>
        <p:txBody>
          <a:bodyPr wrap="none" anchor="ctr"/>
          <a:lstStyle/>
          <a:p>
            <a:pPr algn="ctr" fontAlgn="auto">
              <a:spcBef>
                <a:spcPts val="0"/>
              </a:spcBef>
              <a:spcAft>
                <a:spcPts val="0"/>
              </a:spcAft>
              <a:defRPr/>
            </a:pPr>
            <a:r>
              <a:rPr lang="bg-BG" sz="2600" b="1" kern="0" dirty="0" smtClean="0">
                <a:solidFill>
                  <a:schemeClr val="tx1">
                    <a:lumMod val="50000"/>
                    <a:lumOff val="50000"/>
                  </a:schemeClr>
                </a:solidFill>
                <a:effectLst>
                  <a:outerShdw blurRad="38100" dist="38100" dir="2700000" algn="tl">
                    <a:srgbClr val="000000">
                      <a:alpha val="43137"/>
                    </a:srgbClr>
                  </a:outerShdw>
                </a:effectLst>
                <a:latin typeface="Constantia" pitchFamily="18" charset="0"/>
                <a:cs typeface="Arial" panose="020B0604020202020204" pitchFamily="34" charset="0"/>
              </a:rPr>
              <a:t>Обучение</a:t>
            </a:r>
            <a:endParaRPr lang="en-GB" sz="2600" b="1" kern="0" dirty="0">
              <a:solidFill>
                <a:schemeClr val="tx1">
                  <a:lumMod val="50000"/>
                  <a:lumOff val="50000"/>
                </a:schemeClr>
              </a:solidFill>
              <a:effectLst>
                <a:outerShdw blurRad="38100" dist="38100" dir="2700000" algn="tl">
                  <a:srgbClr val="000000">
                    <a:alpha val="43137"/>
                  </a:srgbClr>
                </a:outerShdw>
              </a:effectLst>
              <a:latin typeface="Constantia" pitchFamily="18" charset="0"/>
              <a:cs typeface="Arial" panose="020B0604020202020204" pitchFamily="34" charset="0"/>
            </a:endParaRPr>
          </a:p>
        </p:txBody>
      </p:sp>
      <p:pic>
        <p:nvPicPr>
          <p:cNvPr id="35" name="Picture 2" descr="C:\Users\EKamenova\Desktop\index.png"/>
          <p:cNvPicPr>
            <a:picLocks noChangeAspect="1" noChangeArrowheads="1"/>
          </p:cNvPicPr>
          <p:nvPr/>
        </p:nvPicPr>
        <p:blipFill>
          <a:blip r:embed="rId4" cstate="print">
            <a:lum bright="35000"/>
          </a:blip>
          <a:srcRect/>
          <a:stretch>
            <a:fillRect/>
          </a:stretch>
        </p:blipFill>
        <p:spPr bwMode="auto">
          <a:xfrm>
            <a:off x="0" y="0"/>
            <a:ext cx="8534400" cy="533400"/>
          </a:xfrm>
          <a:prstGeom prst="rect">
            <a:avLst/>
          </a:prstGeom>
          <a:noFill/>
        </p:spPr>
      </p:pic>
      <p:pic>
        <p:nvPicPr>
          <p:cNvPr id="36" name="Picture 35" descr="https://upload.wikimedia.org/wikipedia/commons/thumb/b/b7/AZ_Logo.svg/180px-AZ_Logo.svg.png"/>
          <p:cNvPicPr>
            <a:picLocks noChangeAspect="1" noChangeArrowheads="1"/>
          </p:cNvPicPr>
          <p:nvPr/>
        </p:nvPicPr>
        <p:blipFill>
          <a:blip r:embed="rId5" cstate="print">
            <a:lum bright="32000"/>
          </a:blip>
          <a:srcRect/>
          <a:stretch>
            <a:fillRect/>
          </a:stretch>
        </p:blipFill>
        <p:spPr bwMode="auto">
          <a:xfrm>
            <a:off x="8582025" y="0"/>
            <a:ext cx="561975" cy="604837"/>
          </a:xfrm>
          <a:prstGeom prst="rect">
            <a:avLst/>
          </a:prstGeom>
          <a:noFill/>
          <a:ln w="9525">
            <a:noFill/>
            <a:miter lim="800000"/>
            <a:headEnd/>
            <a:tailEnd/>
          </a:ln>
        </p:spPr>
      </p:pic>
      <p:pic>
        <p:nvPicPr>
          <p:cNvPr id="45" name="Picture 17" descr="D:\My Documents\My Pictures\LogoAZ_en.jpg"/>
          <p:cNvPicPr>
            <a:picLocks noChangeAspect="1" noChangeArrowheads="1"/>
          </p:cNvPicPr>
          <p:nvPr/>
        </p:nvPicPr>
        <p:blipFill>
          <a:blip r:embed="rId6" cstate="print"/>
          <a:srcRect/>
          <a:stretch>
            <a:fillRect/>
          </a:stretch>
        </p:blipFill>
        <p:spPr bwMode="auto">
          <a:xfrm>
            <a:off x="8084922" y="0"/>
            <a:ext cx="1059077" cy="90872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xmlns="" val="1434799442"/>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edge">
                                      <p:cBhvr>
                                        <p:cTn id="7" dur="1000"/>
                                        <p:tgtEl>
                                          <p:spTgt spid="6"/>
                                        </p:tgtEl>
                                      </p:cBhvr>
                                    </p:animEffect>
                                  </p:childTnLst>
                                </p:cTn>
                              </p:par>
                            </p:childTnLst>
                          </p:cTn>
                        </p:par>
                        <p:par>
                          <p:cTn id="8" fill="hold">
                            <p:stCondLst>
                              <p:cond delay="1000"/>
                            </p:stCondLst>
                            <p:childTnLst>
                              <p:par>
                                <p:cTn id="9" presetID="9"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ssolve">
                                      <p:cBhvr>
                                        <p:cTn id="11" dur="1000"/>
                                        <p:tgtEl>
                                          <p:spTgt spid="3"/>
                                        </p:tgtEl>
                                      </p:cBhvr>
                                    </p:animEffect>
                                  </p:childTnLst>
                                </p:cTn>
                              </p:par>
                            </p:childTnLst>
                          </p:cTn>
                        </p:par>
                        <p:par>
                          <p:cTn id="12" fill="hold">
                            <p:stCondLst>
                              <p:cond delay="2000"/>
                            </p:stCondLst>
                            <p:childTnLst>
                              <p:par>
                                <p:cTn id="13" presetID="9" presetClass="entr" presetSubtype="0"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dissolve">
                                      <p:cBhvr>
                                        <p:cTn id="15" dur="1000"/>
                                        <p:tgtEl>
                                          <p:spTgt spid="5"/>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dissolve">
                                      <p:cBhvr>
                                        <p:cTn id="18" dur="1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AE1514C-5E56-4738-A1FF-4B1CFD2A3E36}" type="slidenum">
              <a:rPr lang="en-US"/>
              <a:pPr/>
              <a:t>7</a:t>
            </a:fld>
            <a:endParaRPr lang="en-US"/>
          </a:p>
        </p:txBody>
      </p:sp>
      <p:sp>
        <p:nvSpPr>
          <p:cNvPr id="5" name="Content Placeholder 4"/>
          <p:cNvSpPr>
            <a:spLocks noGrp="1"/>
          </p:cNvSpPr>
          <p:nvPr>
            <p:ph idx="4294967295"/>
          </p:nvPr>
        </p:nvSpPr>
        <p:spPr>
          <a:xfrm>
            <a:off x="238125" y="1068388"/>
            <a:ext cx="1885950" cy="1865126"/>
          </a:xfrm>
        </p:spPr>
        <p:txBody>
          <a:bodyPr>
            <a:normAutofit fontScale="77500" lnSpcReduction="20000"/>
          </a:bodyPr>
          <a:lstStyle/>
          <a:p>
            <a:pPr algn="ctr"/>
            <a:r>
              <a:rPr lang="bg-BG" sz="3200" dirty="0" smtClean="0">
                <a:solidFill>
                  <a:srgbClr val="000000"/>
                </a:solidFill>
                <a:latin typeface="Gabriola" pitchFamily="82" charset="0"/>
                <a:cs typeface="Estrangelo Edessa" pitchFamily="66" charset="0"/>
              </a:rPr>
              <a:t>Информация за регистрираните търсещи работа лица </a:t>
            </a:r>
            <a:endParaRPr lang="en-US" sz="3200" dirty="0">
              <a:solidFill>
                <a:srgbClr val="000000"/>
              </a:solidFill>
              <a:latin typeface="Gabriola" pitchFamily="82" charset="0"/>
              <a:cs typeface="Estrangelo Edessa" pitchFamily="66" charset="0"/>
            </a:endParaRPr>
          </a:p>
        </p:txBody>
      </p:sp>
      <p:sp>
        <p:nvSpPr>
          <p:cNvPr id="6" name="Content Placeholder 5"/>
          <p:cNvSpPr>
            <a:spLocks noGrp="1"/>
          </p:cNvSpPr>
          <p:nvPr>
            <p:ph idx="4294967295"/>
          </p:nvPr>
        </p:nvSpPr>
        <p:spPr>
          <a:xfrm>
            <a:off x="6760369" y="801688"/>
            <a:ext cx="2088356" cy="2308324"/>
          </a:xfrm>
        </p:spPr>
        <p:txBody>
          <a:bodyPr>
            <a:normAutofit fontScale="85000" lnSpcReduction="20000"/>
          </a:bodyPr>
          <a:lstStyle/>
          <a:p>
            <a:pPr algn="ctr"/>
            <a:r>
              <a:rPr lang="bg-BG" sz="3200" dirty="0" smtClean="0">
                <a:solidFill>
                  <a:srgbClr val="000000"/>
                </a:solidFill>
                <a:latin typeface="Gabriola" pitchFamily="82" charset="0"/>
                <a:cs typeface="Estrangelo Edessa" pitchFamily="66" charset="0"/>
              </a:rPr>
              <a:t>Информация за правата и задълженията при масово уволнение на работници</a:t>
            </a:r>
            <a:endParaRPr lang="en-US" altLang="en-US" sz="3200" dirty="0">
              <a:solidFill>
                <a:srgbClr val="000000"/>
              </a:solidFill>
              <a:latin typeface="Gabriola" pitchFamily="82" charset="0"/>
              <a:cs typeface="Estrangelo Edessa" pitchFamily="66" charset="0"/>
            </a:endParaRPr>
          </a:p>
        </p:txBody>
      </p:sp>
      <p:sp>
        <p:nvSpPr>
          <p:cNvPr id="7" name="Content Placeholder 6"/>
          <p:cNvSpPr>
            <a:spLocks noGrp="1"/>
          </p:cNvSpPr>
          <p:nvPr>
            <p:ph idx="4294967295"/>
          </p:nvPr>
        </p:nvSpPr>
        <p:spPr>
          <a:xfrm>
            <a:off x="4541044" y="5221288"/>
            <a:ext cx="1783556" cy="1421928"/>
          </a:xfrm>
        </p:spPr>
        <p:txBody>
          <a:bodyPr>
            <a:normAutofit fontScale="85000" lnSpcReduction="20000"/>
          </a:bodyPr>
          <a:lstStyle/>
          <a:p>
            <a:pPr algn="ctr"/>
            <a:r>
              <a:rPr lang="bg-BG" sz="3200" dirty="0" smtClean="0">
                <a:solidFill>
                  <a:srgbClr val="000000"/>
                </a:solidFill>
                <a:latin typeface="Gabriola" pitchFamily="82" charset="0"/>
                <a:cs typeface="Estrangelo Edessa" pitchFamily="66" charset="0"/>
              </a:rPr>
              <a:t>Посредничество за наемане на работа</a:t>
            </a:r>
            <a:endParaRPr lang="en-US" sz="3200" dirty="0">
              <a:solidFill>
                <a:srgbClr val="000000"/>
              </a:solidFill>
              <a:latin typeface="Gabriola" pitchFamily="82" charset="0"/>
              <a:cs typeface="Estrangelo Edessa" pitchFamily="66" charset="0"/>
            </a:endParaRPr>
          </a:p>
        </p:txBody>
      </p:sp>
      <p:sp>
        <p:nvSpPr>
          <p:cNvPr id="4" name="Content Placeholder 3"/>
          <p:cNvSpPr>
            <a:spLocks noGrp="1"/>
          </p:cNvSpPr>
          <p:nvPr>
            <p:ph idx="4294967295"/>
          </p:nvPr>
        </p:nvSpPr>
        <p:spPr>
          <a:xfrm>
            <a:off x="219075" y="4383089"/>
            <a:ext cx="3238500" cy="1421928"/>
          </a:xfrm>
        </p:spPr>
        <p:txBody>
          <a:bodyPr>
            <a:normAutofit fontScale="85000" lnSpcReduction="20000"/>
          </a:bodyPr>
          <a:lstStyle/>
          <a:p>
            <a:pPr algn="ctr"/>
            <a:r>
              <a:rPr lang="bg-BG" sz="3200" dirty="0" smtClean="0">
                <a:solidFill>
                  <a:srgbClr val="000000"/>
                </a:solidFill>
                <a:latin typeface="Gabriola" pitchFamily="82" charset="0"/>
                <a:cs typeface="Estrangelo Edessa" pitchFamily="66" charset="0"/>
              </a:rPr>
              <a:t>Информация за издаване на разрешения за наемане на работа на чужденци</a:t>
            </a:r>
            <a:endParaRPr lang="en-US" altLang="en-US" sz="3200" dirty="0">
              <a:solidFill>
                <a:srgbClr val="000000"/>
              </a:solidFill>
              <a:latin typeface="Gabriola" pitchFamily="82" charset="0"/>
              <a:cs typeface="Estrangelo Edessa" pitchFamily="66" charset="0"/>
            </a:endParaRPr>
          </a:p>
        </p:txBody>
      </p:sp>
      <p:sp>
        <p:nvSpPr>
          <p:cNvPr id="2" name="Content Placeholder 1"/>
          <p:cNvSpPr>
            <a:spLocks noGrp="1"/>
          </p:cNvSpPr>
          <p:nvPr>
            <p:ph idx="4294967295"/>
          </p:nvPr>
        </p:nvSpPr>
        <p:spPr>
          <a:xfrm>
            <a:off x="2095500" y="2"/>
            <a:ext cx="4343400" cy="978729"/>
          </a:xfrm>
        </p:spPr>
        <p:txBody>
          <a:bodyPr>
            <a:normAutofit fontScale="77500" lnSpcReduction="20000"/>
          </a:bodyPr>
          <a:lstStyle/>
          <a:p>
            <a:pPr algn="ctr"/>
            <a:r>
              <a:rPr lang="bg-BG" sz="3200" dirty="0" smtClean="0">
                <a:solidFill>
                  <a:srgbClr val="000000"/>
                </a:solidFill>
                <a:latin typeface="Gabriola" pitchFamily="82" charset="0"/>
                <a:cs typeface="Estrangelo Edessa" pitchFamily="66" charset="0"/>
              </a:rPr>
              <a:t>Насочване към подходящи програми и мерки за заетост и обучение</a:t>
            </a:r>
            <a:endParaRPr lang="en-US" altLang="en-US" sz="3200" dirty="0">
              <a:solidFill>
                <a:srgbClr val="000000"/>
              </a:solidFill>
              <a:latin typeface="Gabriola" pitchFamily="82" charset="0"/>
              <a:cs typeface="Estrangelo Edessa" pitchFamily="66" charset="0"/>
            </a:endParaRPr>
          </a:p>
        </p:txBody>
      </p:sp>
      <p:sp>
        <p:nvSpPr>
          <p:cNvPr id="14" name="Rounded Rectangle 13"/>
          <p:cNvSpPr/>
          <p:nvPr/>
        </p:nvSpPr>
        <p:spPr>
          <a:xfrm>
            <a:off x="3257550" y="2400300"/>
            <a:ext cx="2898626" cy="1460748"/>
          </a:xfrm>
          <a:prstGeom prst="round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lnSpc>
                <a:spcPct val="90000"/>
              </a:lnSpc>
              <a:spcBef>
                <a:spcPts val="1000"/>
              </a:spcBef>
            </a:pPr>
            <a:r>
              <a:rPr lang="bg-BG" sz="4000" b="1" dirty="0" smtClean="0">
                <a:solidFill>
                  <a:srgbClr val="000000"/>
                </a:solidFill>
                <a:latin typeface="Gabriola" pitchFamily="82" charset="0"/>
                <a:cs typeface="Estrangelo Edessa" pitchFamily="66" charset="0"/>
              </a:rPr>
              <a:t>Услуги към работодатели</a:t>
            </a:r>
            <a:endParaRPr lang="bg-BG" sz="4000" b="1" dirty="0">
              <a:solidFill>
                <a:srgbClr val="000000"/>
              </a:solidFill>
              <a:latin typeface="Gabriola" pitchFamily="82" charset="0"/>
              <a:cs typeface="Estrangelo Edessa" pitchFamily="66" charset="0"/>
            </a:endParaRPr>
          </a:p>
        </p:txBody>
      </p:sp>
      <p:pic>
        <p:nvPicPr>
          <p:cNvPr id="1026" name="Picture 2" descr="C:\Users\EKamenova\Desktop\Recruitment11.jpg"/>
          <p:cNvPicPr>
            <a:picLocks noChangeAspect="1" noChangeArrowheads="1"/>
          </p:cNvPicPr>
          <p:nvPr/>
        </p:nvPicPr>
        <p:blipFill>
          <a:blip r:embed="rId2" cstate="print">
            <a:lum bright="22000"/>
          </a:blip>
          <a:srcRect/>
          <a:stretch>
            <a:fillRect/>
          </a:stretch>
        </p:blipFill>
        <p:spPr bwMode="auto">
          <a:xfrm>
            <a:off x="6343650" y="3733800"/>
            <a:ext cx="1943100" cy="2311400"/>
          </a:xfrm>
          <a:prstGeom prst="rect">
            <a:avLst/>
          </a:prstGeom>
          <a:noFill/>
        </p:spPr>
      </p:pic>
      <p:cxnSp>
        <p:nvCxnSpPr>
          <p:cNvPr id="18" name="Straight Arrow Connector 17"/>
          <p:cNvCxnSpPr/>
          <p:nvPr/>
        </p:nvCxnSpPr>
        <p:spPr>
          <a:xfrm flipV="1">
            <a:off x="4219575" y="952500"/>
            <a:ext cx="9525" cy="1028700"/>
          </a:xfrm>
          <a:prstGeom prst="straightConnector1">
            <a:avLst/>
          </a:prstGeom>
          <a:ln>
            <a:solidFill>
              <a:srgbClr val="FF0000"/>
            </a:solidFill>
            <a:tailEnd type="arrow"/>
          </a:ln>
        </p:spPr>
        <p:style>
          <a:lnRef idx="3">
            <a:schemeClr val="dk1"/>
          </a:lnRef>
          <a:fillRef idx="0">
            <a:schemeClr val="dk1"/>
          </a:fillRef>
          <a:effectRef idx="2">
            <a:schemeClr val="dk1"/>
          </a:effectRef>
          <a:fontRef idx="minor">
            <a:schemeClr val="tx1"/>
          </a:fontRef>
        </p:style>
      </p:cxnSp>
      <p:cxnSp>
        <p:nvCxnSpPr>
          <p:cNvPr id="19" name="Straight Arrow Connector 18"/>
          <p:cNvCxnSpPr/>
          <p:nvPr/>
        </p:nvCxnSpPr>
        <p:spPr>
          <a:xfrm flipV="1">
            <a:off x="5724525" y="2235200"/>
            <a:ext cx="914400" cy="596900"/>
          </a:xfrm>
          <a:prstGeom prst="straightConnector1">
            <a:avLst/>
          </a:prstGeom>
          <a:ln>
            <a:solidFill>
              <a:srgbClr val="00CC00"/>
            </a:solidFill>
            <a:tailEnd type="arrow"/>
          </a:ln>
        </p:spPr>
        <p:style>
          <a:lnRef idx="3">
            <a:schemeClr val="dk1"/>
          </a:lnRef>
          <a:fillRef idx="0">
            <a:schemeClr val="dk1"/>
          </a:fillRef>
          <a:effectRef idx="2">
            <a:schemeClr val="dk1"/>
          </a:effectRef>
          <a:fontRef idx="minor">
            <a:schemeClr val="tx1"/>
          </a:fontRef>
        </p:style>
      </p:cxnSp>
      <p:cxnSp>
        <p:nvCxnSpPr>
          <p:cNvPr id="20" name="Straight Arrow Connector 19"/>
          <p:cNvCxnSpPr/>
          <p:nvPr/>
        </p:nvCxnSpPr>
        <p:spPr>
          <a:xfrm flipH="1">
            <a:off x="1847850" y="3479800"/>
            <a:ext cx="1028700" cy="787400"/>
          </a:xfrm>
          <a:prstGeom prst="straightConnector1">
            <a:avLst/>
          </a:prstGeom>
          <a:ln>
            <a:solidFill>
              <a:srgbClr val="FFFF00"/>
            </a:solidFill>
            <a:tailEnd type="arrow"/>
          </a:ln>
        </p:spPr>
        <p:style>
          <a:lnRef idx="3">
            <a:schemeClr val="dk1"/>
          </a:lnRef>
          <a:fillRef idx="0">
            <a:schemeClr val="dk1"/>
          </a:fillRef>
          <a:effectRef idx="2">
            <a:schemeClr val="dk1"/>
          </a:effectRef>
          <a:fontRef idx="minor">
            <a:schemeClr val="tx1"/>
          </a:fontRef>
        </p:style>
      </p:cxnSp>
      <p:cxnSp>
        <p:nvCxnSpPr>
          <p:cNvPr id="21" name="Straight Arrow Connector 20"/>
          <p:cNvCxnSpPr/>
          <p:nvPr/>
        </p:nvCxnSpPr>
        <p:spPr>
          <a:xfrm>
            <a:off x="4724400" y="4191000"/>
            <a:ext cx="438150" cy="1181100"/>
          </a:xfrm>
          <a:prstGeom prst="straightConnector1">
            <a:avLst/>
          </a:prstGeom>
          <a:ln>
            <a:solidFill>
              <a:srgbClr val="9900FF"/>
            </a:solidFill>
            <a:tailEnd type="arrow"/>
          </a:ln>
        </p:spPr>
        <p:style>
          <a:lnRef idx="3">
            <a:schemeClr val="dk1"/>
          </a:lnRef>
          <a:fillRef idx="0">
            <a:schemeClr val="dk1"/>
          </a:fillRef>
          <a:effectRef idx="2">
            <a:schemeClr val="dk1"/>
          </a:effectRef>
          <a:fontRef idx="minor">
            <a:schemeClr val="tx1"/>
          </a:fontRef>
        </p:style>
      </p:cxnSp>
      <p:cxnSp>
        <p:nvCxnSpPr>
          <p:cNvPr id="22" name="Straight Arrow Connector 21"/>
          <p:cNvCxnSpPr/>
          <p:nvPr/>
        </p:nvCxnSpPr>
        <p:spPr>
          <a:xfrm flipH="1" flipV="1">
            <a:off x="2371725" y="2019300"/>
            <a:ext cx="781050" cy="774700"/>
          </a:xfrm>
          <a:prstGeom prst="straightConnector1">
            <a:avLst/>
          </a:prstGeom>
          <a:ln>
            <a:solidFill>
              <a:schemeClr val="accent1">
                <a:lumMod val="50000"/>
              </a:schemeClr>
            </a:solidFill>
            <a:tailEnd type="arrow"/>
          </a:ln>
        </p:spPr>
        <p:style>
          <a:lnRef idx="3">
            <a:schemeClr val="dk1"/>
          </a:lnRef>
          <a:fillRef idx="0">
            <a:schemeClr val="dk1"/>
          </a:fillRef>
          <a:effectRef idx="2">
            <a:schemeClr val="dk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2000"/>
                                        <p:tgtEl>
                                          <p:spTgt spid="18"/>
                                        </p:tgtEl>
                                      </p:cBhvr>
                                    </p:animEffect>
                                  </p:childTnLst>
                                </p:cTn>
                              </p:par>
                            </p:childTnLst>
                          </p:cTn>
                        </p:par>
                        <p:par>
                          <p:cTn id="8" fill="hold">
                            <p:stCondLst>
                              <p:cond delay="2000"/>
                            </p:stCondLst>
                            <p:childTnLst>
                              <p:par>
                                <p:cTn id="9" presetID="22" presetClass="entr" presetSubtype="4"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down)">
                                      <p:cBhvr>
                                        <p:cTn id="11" dur="2000"/>
                                        <p:tgtEl>
                                          <p:spTgt spid="19"/>
                                        </p:tgtEl>
                                      </p:cBhvr>
                                    </p:animEffect>
                                  </p:childTnLst>
                                </p:cTn>
                              </p:par>
                            </p:childTnLst>
                          </p:cTn>
                        </p:par>
                        <p:par>
                          <p:cTn id="12" fill="hold">
                            <p:stCondLst>
                              <p:cond delay="4000"/>
                            </p:stCondLst>
                            <p:childTnLst>
                              <p:par>
                                <p:cTn id="13" presetID="22" presetClass="entr" presetSubtype="4" fill="hold"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down)">
                                      <p:cBhvr>
                                        <p:cTn id="15" dur="2000"/>
                                        <p:tgtEl>
                                          <p:spTgt spid="21"/>
                                        </p:tgtEl>
                                      </p:cBhvr>
                                    </p:animEffect>
                                  </p:childTnLst>
                                </p:cTn>
                              </p:par>
                            </p:childTnLst>
                          </p:cTn>
                        </p:par>
                        <p:par>
                          <p:cTn id="16" fill="hold">
                            <p:stCondLst>
                              <p:cond delay="6000"/>
                            </p:stCondLst>
                            <p:childTnLst>
                              <p:par>
                                <p:cTn id="17" presetID="22" presetClass="entr" presetSubtype="4"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down)">
                                      <p:cBhvr>
                                        <p:cTn id="19" dur="2000"/>
                                        <p:tgtEl>
                                          <p:spTgt spid="20"/>
                                        </p:tgtEl>
                                      </p:cBhvr>
                                    </p:animEffect>
                                  </p:childTnLst>
                                </p:cTn>
                              </p:par>
                            </p:childTnLst>
                          </p:cTn>
                        </p:par>
                        <p:par>
                          <p:cTn id="20" fill="hold">
                            <p:stCondLst>
                              <p:cond delay="8000"/>
                            </p:stCondLst>
                            <p:childTnLst>
                              <p:par>
                                <p:cTn id="21" presetID="22" presetClass="entr" presetSubtype="4" fill="hold"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down)">
                                      <p:cBhvr>
                                        <p:cTn id="23"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idx="1"/>
          </p:nvPr>
        </p:nvSpPr>
        <p:spPr>
          <a:xfrm>
            <a:off x="228601" y="1574802"/>
            <a:ext cx="2786028" cy="3035703"/>
          </a:xfrm>
        </p:spPr>
        <p:txBody>
          <a:bodyPr>
            <a:normAutofit fontScale="62500" lnSpcReduction="20000"/>
          </a:bodyPr>
          <a:lstStyle/>
          <a:p>
            <a:pPr>
              <a:spcAft>
                <a:spcPts val="2400"/>
              </a:spcAft>
              <a:buNone/>
            </a:pPr>
            <a:r>
              <a:rPr lang="bg-BG" sz="2600" dirty="0" smtClean="0"/>
              <a:t>Специализирани екипи</a:t>
            </a:r>
            <a:endParaRPr lang="en-US" sz="2600" dirty="0"/>
          </a:p>
          <a:p>
            <a:pPr indent="19050" algn="just">
              <a:buNone/>
            </a:pPr>
            <a:r>
              <a:rPr lang="bg-BG" sz="2600" b="0" dirty="0" smtClean="0">
                <a:solidFill>
                  <a:schemeClr val="tx1"/>
                </a:solidFill>
              </a:rPr>
              <a:t>В 20 бюра по труда работят специализирани екипи за работа с работодатели</a:t>
            </a:r>
          </a:p>
          <a:p>
            <a:pPr indent="19050" algn="l">
              <a:buNone/>
            </a:pPr>
            <a:r>
              <a:rPr lang="bg-BG" sz="2600" b="0" dirty="0" smtClean="0">
                <a:solidFill>
                  <a:schemeClr val="tx1"/>
                </a:solidFill>
              </a:rPr>
              <a:t>Във </a:t>
            </a:r>
            <a:r>
              <a:rPr lang="bg-BG" sz="2600" b="0" dirty="0" smtClean="0">
                <a:solidFill>
                  <a:schemeClr val="tx1"/>
                </a:solidFill>
              </a:rPr>
              <a:t>всичките </a:t>
            </a:r>
            <a:r>
              <a:rPr lang="bg-BG" sz="2600" b="0" dirty="0" smtClean="0">
                <a:solidFill>
                  <a:schemeClr val="tx1"/>
                </a:solidFill>
              </a:rPr>
              <a:t>9  региона работят мобилни екипи за работа с работодателите.</a:t>
            </a:r>
          </a:p>
        </p:txBody>
      </p:sp>
      <p:sp>
        <p:nvSpPr>
          <p:cNvPr id="11" name="Content Placeholder 10"/>
          <p:cNvSpPr>
            <a:spLocks noGrp="1"/>
          </p:cNvSpPr>
          <p:nvPr>
            <p:ph idx="14"/>
          </p:nvPr>
        </p:nvSpPr>
        <p:spPr>
          <a:xfrm>
            <a:off x="3126473" y="2598128"/>
            <a:ext cx="2880360" cy="3322961"/>
          </a:xfrm>
        </p:spPr>
        <p:txBody>
          <a:bodyPr>
            <a:normAutofit fontScale="92500" lnSpcReduction="20000"/>
          </a:bodyPr>
          <a:lstStyle/>
          <a:p>
            <a:pPr>
              <a:spcAft>
                <a:spcPts val="2400"/>
              </a:spcAft>
              <a:buNone/>
            </a:pPr>
            <a:r>
              <a:rPr lang="bg-BG" dirty="0" smtClean="0"/>
              <a:t>Специализиран подбор</a:t>
            </a:r>
            <a:endParaRPr lang="en-US" dirty="0"/>
          </a:p>
          <a:p>
            <a:pPr indent="19050" algn="just">
              <a:spcAft>
                <a:spcPts val="3000"/>
              </a:spcAft>
              <a:buNone/>
            </a:pPr>
            <a:r>
              <a:rPr lang="bg-BG" sz="1700" dirty="0" smtClean="0">
                <a:solidFill>
                  <a:schemeClr val="tx1"/>
                </a:solidFill>
              </a:rPr>
              <a:t>Работодателите могат сами да правят подбор на препоръчаните им от поделението на Агенцията по заетостта търсещи работа лица или да изискат от Агенцията по заетостта да направи подбора по предварително подадената заявка.</a:t>
            </a:r>
          </a:p>
        </p:txBody>
      </p:sp>
      <p:sp>
        <p:nvSpPr>
          <p:cNvPr id="18" name="Content Placeholder 17"/>
          <p:cNvSpPr>
            <a:spLocks noGrp="1"/>
          </p:cNvSpPr>
          <p:nvPr>
            <p:ph idx="15"/>
          </p:nvPr>
        </p:nvSpPr>
        <p:spPr>
          <a:xfrm>
            <a:off x="6172200" y="1600200"/>
            <a:ext cx="2829808" cy="4441216"/>
          </a:xfrm>
        </p:spPr>
        <p:txBody>
          <a:bodyPr>
            <a:normAutofit fontScale="85000" lnSpcReduction="10000"/>
          </a:bodyPr>
          <a:lstStyle/>
          <a:p>
            <a:pPr>
              <a:spcAft>
                <a:spcPts val="2400"/>
              </a:spcAft>
              <a:buNone/>
            </a:pPr>
            <a:r>
              <a:rPr lang="bg-BG" dirty="0" smtClean="0"/>
              <a:t>е-Трудова борса</a:t>
            </a:r>
          </a:p>
          <a:p>
            <a:pPr>
              <a:buNone/>
            </a:pPr>
            <a:r>
              <a:rPr lang="bg-BG" sz="2000" b="0" dirty="0" smtClean="0">
                <a:solidFill>
                  <a:schemeClr val="tx1"/>
                </a:solidFill>
              </a:rPr>
              <a:t>В рубриката „е - Трудова борса” в електронната страница на Агенцията по заетостта са поместени всички профили на безработните лица.</a:t>
            </a:r>
          </a:p>
          <a:p>
            <a:pPr>
              <a:buNone/>
            </a:pPr>
            <a:r>
              <a:rPr lang="bg-BG" sz="2000" b="0" dirty="0" smtClean="0">
                <a:solidFill>
                  <a:schemeClr val="tx1"/>
                </a:solidFill>
              </a:rPr>
              <a:t>Работодателят осъществява контакт с бюрото по труда, за да бъде организирано интервю с избран</a:t>
            </a:r>
            <a:r>
              <a:rPr lang="bg-BG" sz="2000" dirty="0" smtClean="0">
                <a:solidFill>
                  <a:schemeClr val="tx1"/>
                </a:solidFill>
              </a:rPr>
              <a:t>ото</a:t>
            </a:r>
            <a:r>
              <a:rPr lang="bg-BG" sz="2000" b="0" dirty="0" smtClean="0">
                <a:solidFill>
                  <a:schemeClr val="tx1"/>
                </a:solidFill>
              </a:rPr>
              <a:t> лице.</a:t>
            </a:r>
          </a:p>
        </p:txBody>
      </p:sp>
      <p:sp>
        <p:nvSpPr>
          <p:cNvPr id="14" name="Title 1"/>
          <p:cNvSpPr>
            <a:spLocks noGrp="1"/>
          </p:cNvSpPr>
          <p:nvPr>
            <p:ph type="title"/>
          </p:nvPr>
        </p:nvSpPr>
        <p:spPr/>
        <p:txBody>
          <a:bodyPr/>
          <a:lstStyle/>
          <a:p>
            <a:r>
              <a:rPr lang="en-US" dirty="0" smtClean="0"/>
              <a:t>ACTION</a:t>
            </a:r>
            <a:endParaRPr lang="en-US" dirty="0"/>
          </a:p>
        </p:txBody>
      </p:sp>
      <p:sp>
        <p:nvSpPr>
          <p:cNvPr id="6" name="Text Placeholder 5"/>
          <p:cNvSpPr>
            <a:spLocks noGrp="1"/>
          </p:cNvSpPr>
          <p:nvPr>
            <p:ph type="body" sz="quarter" idx="16"/>
          </p:nvPr>
        </p:nvSpPr>
        <p:spPr>
          <a:xfrm>
            <a:off x="2876550" y="152401"/>
            <a:ext cx="6048376" cy="480131"/>
          </a:xfrm>
        </p:spPr>
        <p:txBody>
          <a:bodyPr>
            <a:normAutofit fontScale="77500" lnSpcReduction="20000"/>
          </a:bodyPr>
          <a:lstStyle/>
          <a:p>
            <a:pPr algn="ctr"/>
            <a:r>
              <a:rPr lang="bg-BG" sz="2800" i="1" dirty="0" smtClean="0"/>
              <a:t>Специализирани услуги към работодатели</a:t>
            </a:r>
            <a:endParaRPr lang="en-US" sz="2800" i="1" dirty="0"/>
          </a:p>
        </p:txBody>
      </p:sp>
      <p:sp>
        <p:nvSpPr>
          <p:cNvPr id="9" name="Rectangle 8"/>
          <p:cNvSpPr/>
          <p:nvPr/>
        </p:nvSpPr>
        <p:spPr>
          <a:xfrm>
            <a:off x="3291159" y="3204266"/>
            <a:ext cx="2537460" cy="182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6343650" y="2133600"/>
            <a:ext cx="2537460" cy="182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345343" y="2112066"/>
            <a:ext cx="2537460" cy="182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Slide Number Placeholder 41"/>
          <p:cNvSpPr>
            <a:spLocks noGrp="1"/>
          </p:cNvSpPr>
          <p:nvPr>
            <p:ph type="sldNum" sz="quarter" idx="4"/>
          </p:nvPr>
        </p:nvSpPr>
        <p:spPr>
          <a:xfrm>
            <a:off x="8574686" y="6316158"/>
            <a:ext cx="373802" cy="365125"/>
          </a:xfrm>
        </p:spPr>
        <p:txBody>
          <a:bodyPr/>
          <a:lstStyle/>
          <a:p>
            <a:fld id="{5AE1514C-5E56-4738-A1FF-4B1CFD2A3E36}" type="slidenum">
              <a:rPr lang="en-US"/>
              <a:pPr/>
              <a:t>8</a:t>
            </a:fld>
            <a:endParaRPr lang="en-US"/>
          </a:p>
        </p:txBody>
      </p:sp>
      <p:sp>
        <p:nvSpPr>
          <p:cNvPr id="12" name="TextBox 11"/>
          <p:cNvSpPr txBox="1"/>
          <p:nvPr/>
        </p:nvSpPr>
        <p:spPr>
          <a:xfrm>
            <a:off x="3667125" y="1295401"/>
            <a:ext cx="238125" cy="461665"/>
          </a:xfrm>
          <a:prstGeom prst="rect">
            <a:avLst/>
          </a:prstGeom>
          <a:solidFill>
            <a:schemeClr val="bg1"/>
          </a:solidFill>
        </p:spPr>
        <p:txBody>
          <a:bodyPr wrap="square" rtlCol="0">
            <a:spAutoFit/>
          </a:bodyPr>
          <a:lstStyle/>
          <a:p>
            <a:r>
              <a:rPr lang="bg-BG" sz="2400" b="1" dirty="0" smtClean="0">
                <a:solidFill>
                  <a:schemeClr val="bg1"/>
                </a:solidFill>
                <a:latin typeface="Segoe UI Semilight" panose="020B0402040204020203" pitchFamily="34" charset="0"/>
                <a:cs typeface="Segoe UI Semilight" panose="020B0402040204020203" pitchFamily="34" charset="0"/>
              </a:rPr>
              <a:t>1</a:t>
            </a:r>
            <a:endParaRPr lang="en-US" sz="2400" b="1" dirty="0" smtClean="0">
              <a:solidFill>
                <a:schemeClr val="bg1"/>
              </a:solidFill>
              <a:latin typeface="Segoe UI Semilight" panose="020B0402040204020203" pitchFamily="34" charset="0"/>
              <a:cs typeface="Segoe UI Semilight" panose="020B0402040204020203" pitchFamily="34" charset="0"/>
            </a:endParaRPr>
          </a:p>
        </p:txBody>
      </p:sp>
      <p:sp>
        <p:nvSpPr>
          <p:cNvPr id="16" name="Flowchart: Decision 15"/>
          <p:cNvSpPr/>
          <p:nvPr/>
        </p:nvSpPr>
        <p:spPr>
          <a:xfrm>
            <a:off x="2200275" y="914400"/>
            <a:ext cx="628650" cy="723900"/>
          </a:xfrm>
          <a:prstGeom prst="flowChartDecisi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3200" b="1" dirty="0" smtClean="0">
              <a:solidFill>
                <a:schemeClr val="bg1"/>
              </a:solidFill>
              <a:latin typeface="Segoe UI Semilight" panose="020B0402040204020203" pitchFamily="34" charset="0"/>
              <a:cs typeface="Segoe UI Semilight" panose="020B0402040204020203" pitchFamily="34" charset="0"/>
            </a:endParaRPr>
          </a:p>
          <a:p>
            <a:pPr algn="ctr"/>
            <a:r>
              <a:rPr lang="bg-BG" sz="3200" b="1" dirty="0" smtClean="0">
                <a:solidFill>
                  <a:schemeClr val="bg1"/>
                </a:solidFill>
                <a:latin typeface="Segoe UI Semilight" panose="020B0402040204020203" pitchFamily="34" charset="0"/>
                <a:cs typeface="Segoe UI Semilight" panose="020B0402040204020203" pitchFamily="34" charset="0"/>
              </a:rPr>
              <a:t>1</a:t>
            </a:r>
          </a:p>
          <a:p>
            <a:pPr algn="ctr"/>
            <a:endParaRPr lang="bg-BG" sz="3200" dirty="0" smtClean="0"/>
          </a:p>
        </p:txBody>
      </p:sp>
      <p:sp>
        <p:nvSpPr>
          <p:cNvPr id="17" name="Flowchart: Decision 16"/>
          <p:cNvSpPr/>
          <p:nvPr/>
        </p:nvSpPr>
        <p:spPr>
          <a:xfrm>
            <a:off x="4276725" y="1790700"/>
            <a:ext cx="628650" cy="723900"/>
          </a:xfrm>
          <a:prstGeom prst="flowChartDecisi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3200" b="1" dirty="0" smtClean="0">
              <a:solidFill>
                <a:schemeClr val="bg1"/>
              </a:solidFill>
              <a:latin typeface="Segoe UI Semilight" panose="020B0402040204020203" pitchFamily="34" charset="0"/>
              <a:cs typeface="Segoe UI Semilight" panose="020B0402040204020203" pitchFamily="34" charset="0"/>
            </a:endParaRPr>
          </a:p>
          <a:p>
            <a:pPr algn="ctr"/>
            <a:r>
              <a:rPr lang="bg-BG" sz="3200" b="1" dirty="0" smtClean="0">
                <a:solidFill>
                  <a:schemeClr val="bg1"/>
                </a:solidFill>
                <a:latin typeface="Segoe UI Semilight" panose="020B0402040204020203" pitchFamily="34" charset="0"/>
                <a:cs typeface="Segoe UI Semilight" panose="020B0402040204020203" pitchFamily="34" charset="0"/>
              </a:rPr>
              <a:t>2</a:t>
            </a:r>
          </a:p>
          <a:p>
            <a:pPr algn="ctr"/>
            <a:endParaRPr lang="bg-BG" sz="3200" dirty="0" smtClean="0"/>
          </a:p>
        </p:txBody>
      </p:sp>
      <p:sp>
        <p:nvSpPr>
          <p:cNvPr id="19" name="Flowchart: Decision 18"/>
          <p:cNvSpPr/>
          <p:nvPr/>
        </p:nvSpPr>
        <p:spPr>
          <a:xfrm>
            <a:off x="7962900" y="889000"/>
            <a:ext cx="628650" cy="723900"/>
          </a:xfrm>
          <a:prstGeom prst="flowChartDecision">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3200" b="1" dirty="0" smtClean="0">
              <a:solidFill>
                <a:schemeClr val="bg1"/>
              </a:solidFill>
              <a:latin typeface="Segoe UI Semilight" panose="020B0402040204020203" pitchFamily="34" charset="0"/>
              <a:cs typeface="Segoe UI Semilight" panose="020B0402040204020203" pitchFamily="34" charset="0"/>
            </a:endParaRPr>
          </a:p>
          <a:p>
            <a:pPr algn="ctr"/>
            <a:r>
              <a:rPr lang="bg-BG" sz="3200" b="1" dirty="0" smtClean="0">
                <a:solidFill>
                  <a:schemeClr val="bg1"/>
                </a:solidFill>
                <a:latin typeface="Segoe UI Semilight" panose="020B0402040204020203" pitchFamily="34" charset="0"/>
                <a:cs typeface="Segoe UI Semilight" panose="020B0402040204020203" pitchFamily="34" charset="0"/>
              </a:rPr>
              <a:t>3</a:t>
            </a:r>
          </a:p>
          <a:p>
            <a:pPr algn="ctr"/>
            <a:endParaRPr lang="bg-BG" sz="3200" dirty="0" smtClean="0"/>
          </a:p>
        </p:txBody>
      </p:sp>
    </p:spTree>
    <p:extLst>
      <p:ext uri="{BB962C8B-B14F-4D97-AF65-F5344CB8AC3E}">
        <p14:creationId xmlns:p14="http://schemas.microsoft.com/office/powerpoint/2010/main" xmlns="" val="311071683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8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8" dur="800" fill="hold"/>
                                        <p:tgtEl>
                                          <p:spTgt spid="10">
                                            <p:txEl>
                                              <p:pRg st="0" end="0"/>
                                            </p:txEl>
                                          </p:spTgt>
                                        </p:tgtEl>
                                        <p:attrNameLst>
                                          <p:attrName>ppt_y</p:attrName>
                                        </p:attrNameLst>
                                      </p:cBhvr>
                                      <p:tavLst>
                                        <p:tav tm="0">
                                          <p:val>
                                            <p:strVal val="1+#ppt_h/2"/>
                                          </p:val>
                                        </p:tav>
                                        <p:tav tm="100000">
                                          <p:val>
                                            <p:strVal val="#ppt_y"/>
                                          </p:val>
                                        </p:tav>
                                      </p:tavLst>
                                    </p:anim>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63" presetClass="path" presetSubtype="0" accel="50000" decel="50000" fill="hold" grpId="1" nodeType="withEffect">
                                  <p:stCondLst>
                                    <p:cond delay="0"/>
                                  </p:stCondLst>
                                  <p:childTnLst>
                                    <p:animMotion origin="layout" path="M -0.13932 -4.44444E-6 L 1.04167E-6 -4.44444E-6 " pathEditMode="relative" rAng="0" ptsTypes="AA">
                                      <p:cBhvr>
                                        <p:cTn id="12" dur="500" fill="hold"/>
                                        <p:tgtEl>
                                          <p:spTgt spid="13"/>
                                        </p:tgtEl>
                                        <p:attrNameLst>
                                          <p:attrName>ppt_x</p:attrName>
                                          <p:attrName>ppt_y</p:attrName>
                                        </p:attrNameLst>
                                      </p:cBhvr>
                                      <p:rCtr x="6966" y="0"/>
                                    </p:animMotion>
                                  </p:childTnLst>
                                </p:cTn>
                              </p:par>
                            </p:childTnLst>
                          </p:cTn>
                        </p:par>
                        <p:par>
                          <p:cTn id="13" fill="hold">
                            <p:stCondLst>
                              <p:cond delay="800"/>
                            </p:stCondLst>
                            <p:childTnLst>
                              <p:par>
                                <p:cTn id="14" presetID="2" presetClass="entr" presetSubtype="4" decel="100000" fill="hold" grpId="0" nodeType="afterEffect">
                                  <p:stCondLst>
                                    <p:cond delay="0"/>
                                  </p:stCondLst>
                                  <p:childTnLst>
                                    <p:set>
                                      <p:cBhvr>
                                        <p:cTn id="15" dur="1" fill="hold">
                                          <p:stCondLst>
                                            <p:cond delay="0"/>
                                          </p:stCondLst>
                                        </p:cTn>
                                        <p:tgtEl>
                                          <p:spTgt spid="11">
                                            <p:txEl>
                                              <p:pRg st="0" end="0"/>
                                            </p:txEl>
                                          </p:spTgt>
                                        </p:tgtEl>
                                        <p:attrNameLst>
                                          <p:attrName>style.visibility</p:attrName>
                                        </p:attrNameLst>
                                      </p:cBhvr>
                                      <p:to>
                                        <p:strVal val="visible"/>
                                      </p:to>
                                    </p:set>
                                    <p:anim calcmode="lin" valueType="num">
                                      <p:cBhvr additive="base">
                                        <p:cTn id="16" dur="8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7" dur="800" fill="hold"/>
                                        <p:tgtEl>
                                          <p:spTgt spid="11">
                                            <p:txEl>
                                              <p:pRg st="0" end="0"/>
                                            </p:txEl>
                                          </p:spTgt>
                                        </p:tgtEl>
                                        <p:attrNameLst>
                                          <p:attrName>ppt_y</p:attrName>
                                        </p:attrNameLst>
                                      </p:cBhvr>
                                      <p:tavLst>
                                        <p:tav tm="0">
                                          <p:val>
                                            <p:strVal val="1+#ppt_h/2"/>
                                          </p:val>
                                        </p:tav>
                                        <p:tav tm="100000">
                                          <p:val>
                                            <p:strVal val="#ppt_y"/>
                                          </p:val>
                                        </p:tav>
                                      </p:tavLst>
                                    </p:anim>
                                  </p:childTnLst>
                                </p:cTn>
                              </p:par>
                              <p:par>
                                <p:cTn id="18" presetID="1"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childTnLst>
                                </p:cTn>
                              </p:par>
                              <p:par>
                                <p:cTn id="20" presetID="63" presetClass="path" presetSubtype="0" accel="50000" decel="50000" fill="hold" grpId="1" nodeType="withEffect">
                                  <p:stCondLst>
                                    <p:cond delay="0"/>
                                  </p:stCondLst>
                                  <p:childTnLst>
                                    <p:animMotion origin="layout" path="M -0.13933 -4.44444E-6 L 3.95833E-6 -4.44444E-6 " pathEditMode="relative" rAng="0" ptsTypes="AA">
                                      <p:cBhvr>
                                        <p:cTn id="21" dur="500" fill="hold"/>
                                        <p:tgtEl>
                                          <p:spTgt spid="9"/>
                                        </p:tgtEl>
                                        <p:attrNameLst>
                                          <p:attrName>ppt_x</p:attrName>
                                          <p:attrName>ppt_y</p:attrName>
                                        </p:attrNameLst>
                                      </p:cBhvr>
                                      <p:rCtr x="6966" y="0"/>
                                    </p:animMotion>
                                  </p:childTnLst>
                                </p:cTn>
                              </p:par>
                              <p:par>
                                <p:cTn id="22" presetID="1"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childTnLst>
                                </p:cTn>
                              </p:par>
                              <p:par>
                                <p:cTn id="24" presetID="63" presetClass="path" presetSubtype="0" accel="50000" decel="50000" fill="hold" grpId="1" nodeType="withEffect">
                                  <p:stCondLst>
                                    <p:cond delay="0"/>
                                  </p:stCondLst>
                                  <p:childTnLst>
                                    <p:animMotion origin="layout" path="M -0.13932 -4.44444E-6 L -2.5E-6 -4.44444E-6 " pathEditMode="relative" rAng="0" ptsTypes="AA">
                                      <p:cBhvr>
                                        <p:cTn id="25" dur="500" fill="hold"/>
                                        <p:tgtEl>
                                          <p:spTgt spid="15"/>
                                        </p:tgtEl>
                                        <p:attrNameLst>
                                          <p:attrName>ppt_x</p:attrName>
                                          <p:attrName>ppt_y</p:attrName>
                                        </p:attrNameLst>
                                      </p:cBhvr>
                                      <p:rCtr x="6966"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P spid="11" grpId="0" build="p"/>
      <p:bldP spid="9" grpId="0" animBg="1"/>
      <p:bldP spid="9" grpId="1" animBg="1"/>
      <p:bldP spid="15" grpId="0" animBg="1"/>
      <p:bldP spid="15" grpId="1" animBg="1"/>
      <p:bldP spid="13" grpId="0" animBg="1"/>
      <p:bldP spid="13"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11560" y="1988840"/>
            <a:ext cx="8064500" cy="3477875"/>
          </a:xfrm>
          <a:prstGeom prst="rect">
            <a:avLst/>
          </a:prstGeom>
          <a:solidFill>
            <a:srgbClr val="9AD38D"/>
          </a:solidFill>
        </p:spPr>
        <p:style>
          <a:lnRef idx="1">
            <a:schemeClr val="accent3"/>
          </a:lnRef>
          <a:fillRef idx="3">
            <a:schemeClr val="accent3"/>
          </a:fillRef>
          <a:effectRef idx="2">
            <a:schemeClr val="accent3"/>
          </a:effectRef>
          <a:fontRef idx="minor">
            <a:schemeClr val="lt1"/>
          </a:fontRef>
        </p:style>
        <p:txBody>
          <a:bodyPr wrap="square">
            <a:spAutoFit/>
          </a:bodyPr>
          <a:lstStyle/>
          <a:p>
            <a:pPr algn="just">
              <a:defRPr/>
            </a:pPr>
            <a:r>
              <a:rPr lang="bg-BG" sz="2200" dirty="0">
                <a:solidFill>
                  <a:srgbClr val="002060"/>
                </a:solidFill>
                <a:latin typeface="Times New Roman" pitchFamily="18" charset="0"/>
                <a:ea typeface="Verdana" pitchFamily="34" charset="0"/>
                <a:cs typeface="Times New Roman" pitchFamily="18" charset="0"/>
              </a:rPr>
              <a:t>Агенцията по заетостта реализира програми, мерки</a:t>
            </a:r>
            <a:r>
              <a:rPr lang="en-US" sz="2200" dirty="0">
                <a:solidFill>
                  <a:srgbClr val="002060"/>
                </a:solidFill>
                <a:latin typeface="Times New Roman" pitchFamily="18" charset="0"/>
                <a:ea typeface="Verdana" pitchFamily="34" charset="0"/>
                <a:cs typeface="Times New Roman" pitchFamily="18" charset="0"/>
              </a:rPr>
              <a:t> </a:t>
            </a:r>
            <a:r>
              <a:rPr lang="bg-BG" sz="2200" dirty="0">
                <a:solidFill>
                  <a:srgbClr val="002060"/>
                </a:solidFill>
                <a:latin typeface="Times New Roman" pitchFamily="18" charset="0"/>
                <a:ea typeface="Verdana" pitchFamily="34" charset="0"/>
                <a:cs typeface="Times New Roman" pitchFamily="18" charset="0"/>
              </a:rPr>
              <a:t>и проекти за стимулиране на заетост и обучение, които ежегодно се регламентират с Националния план за действие по </a:t>
            </a:r>
            <a:r>
              <a:rPr lang="bg-BG" sz="2200" dirty="0" smtClean="0">
                <a:solidFill>
                  <a:srgbClr val="002060"/>
                </a:solidFill>
                <a:latin typeface="Times New Roman" pitchFamily="18" charset="0"/>
                <a:ea typeface="Verdana" pitchFamily="34" charset="0"/>
                <a:cs typeface="Times New Roman" pitchFamily="18" charset="0"/>
              </a:rPr>
              <a:t>заетостта (НПДЗ), </a:t>
            </a:r>
            <a:r>
              <a:rPr lang="ru-RU" sz="2200" dirty="0" smtClean="0">
                <a:solidFill>
                  <a:srgbClr val="002060"/>
                </a:solidFill>
                <a:latin typeface="Times New Roman" pitchFamily="18" charset="0"/>
                <a:ea typeface="Verdana" pitchFamily="34" charset="0"/>
                <a:cs typeface="Times New Roman" pitchFamily="18" charset="0"/>
              </a:rPr>
              <a:t>финансирани със средства от </a:t>
            </a:r>
            <a:r>
              <a:rPr lang="bg-BG" sz="2200" dirty="0" smtClean="0">
                <a:solidFill>
                  <a:srgbClr val="002060"/>
                </a:solidFill>
                <a:latin typeface="Times New Roman" pitchFamily="18" charset="0"/>
                <a:ea typeface="Verdana" pitchFamily="34" charset="0"/>
                <a:cs typeface="Times New Roman" pitchFamily="18" charset="0"/>
              </a:rPr>
              <a:t>държавния</a:t>
            </a:r>
            <a:r>
              <a:rPr lang="ru-RU" sz="2200" dirty="0" smtClean="0">
                <a:solidFill>
                  <a:srgbClr val="002060"/>
                </a:solidFill>
                <a:latin typeface="Times New Roman" pitchFamily="18" charset="0"/>
                <a:ea typeface="Verdana" pitchFamily="34" charset="0"/>
                <a:cs typeface="Times New Roman" pitchFamily="18" charset="0"/>
              </a:rPr>
              <a:t> бюджет</a:t>
            </a:r>
            <a:r>
              <a:rPr lang="bg-BG" sz="2200" dirty="0" smtClean="0">
                <a:solidFill>
                  <a:srgbClr val="002060"/>
                </a:solidFill>
                <a:latin typeface="Times New Roman" pitchFamily="18" charset="0"/>
                <a:ea typeface="Verdana" pitchFamily="34" charset="0"/>
                <a:cs typeface="Times New Roman" pitchFamily="18" charset="0"/>
              </a:rPr>
              <a:t> с насоченост към специфични целеви групи.</a:t>
            </a:r>
          </a:p>
          <a:p>
            <a:pPr algn="just">
              <a:defRPr/>
            </a:pPr>
            <a:endParaRPr lang="bg-BG" sz="2200" dirty="0" smtClean="0">
              <a:solidFill>
                <a:srgbClr val="002060"/>
              </a:solidFill>
              <a:latin typeface="Times New Roman" pitchFamily="18" charset="0"/>
              <a:ea typeface="Verdana" pitchFamily="34" charset="0"/>
              <a:cs typeface="Times New Roman" pitchFamily="18" charset="0"/>
            </a:endParaRPr>
          </a:p>
          <a:p>
            <a:pPr algn="just">
              <a:defRPr/>
            </a:pPr>
            <a:r>
              <a:rPr lang="bg-BG" sz="2200" dirty="0" smtClean="0">
                <a:solidFill>
                  <a:srgbClr val="002060"/>
                </a:solidFill>
                <a:latin typeface="Times New Roman" pitchFamily="18" charset="0"/>
                <a:ea typeface="Verdana" pitchFamily="34" charset="0"/>
                <a:cs typeface="Times New Roman" pitchFamily="18" charset="0"/>
              </a:rPr>
              <a:t>През 2018 г. в НПДЗ е включена за изпълнение </a:t>
            </a:r>
            <a:r>
              <a:rPr lang="bg-BG" sz="2200" b="1" dirty="0" smtClean="0">
                <a:solidFill>
                  <a:srgbClr val="002060"/>
                </a:solidFill>
                <a:latin typeface="Times New Roman" pitchFamily="18" charset="0"/>
                <a:ea typeface="Verdana" pitchFamily="34" charset="0"/>
                <a:cs typeface="Times New Roman" pitchFamily="18" charset="0"/>
              </a:rPr>
              <a:t>Програмата за обучение и заетост на бежанци (ПОЗБ)!</a:t>
            </a:r>
            <a:endParaRPr lang="bg-BG" sz="2200" b="1" dirty="0">
              <a:solidFill>
                <a:srgbClr val="002060"/>
              </a:solidFill>
              <a:latin typeface="Times New Roman" pitchFamily="18" charset="0"/>
              <a:ea typeface="Verdana" pitchFamily="34" charset="0"/>
              <a:cs typeface="Times New Roman" pitchFamily="18" charset="0"/>
            </a:endParaRPr>
          </a:p>
          <a:p>
            <a:pPr>
              <a:defRPr/>
            </a:pPr>
            <a:endParaRPr lang="ru-RU" sz="2200" b="1" dirty="0" smtClean="0"/>
          </a:p>
          <a:p>
            <a:pPr>
              <a:defRPr/>
            </a:pPr>
            <a:endParaRPr lang="ru-RU" sz="2200" b="1" dirty="0"/>
          </a:p>
        </p:txBody>
      </p:sp>
      <p:pic>
        <p:nvPicPr>
          <p:cNvPr id="4" name="Picture 17" descr="D:\My Documents\My Pictures\LogoAZ_en.jpg"/>
          <p:cNvPicPr>
            <a:picLocks noChangeAspect="1" noChangeArrowheads="1"/>
          </p:cNvPicPr>
          <p:nvPr/>
        </p:nvPicPr>
        <p:blipFill>
          <a:blip r:embed="rId3" cstate="print"/>
          <a:srcRect/>
          <a:stretch>
            <a:fillRect/>
          </a:stretch>
        </p:blipFill>
        <p:spPr bwMode="auto">
          <a:xfrm>
            <a:off x="275576" y="143555"/>
            <a:ext cx="1008112" cy="10081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Правоъгълник 2"/>
          <p:cNvSpPr/>
          <p:nvPr/>
        </p:nvSpPr>
        <p:spPr>
          <a:xfrm>
            <a:off x="1258888" y="647700"/>
            <a:ext cx="7273925" cy="1108075"/>
          </a:xfrm>
          <a:prstGeom prst="rect">
            <a:avLst/>
          </a:prstGeom>
        </p:spPr>
        <p:txBody>
          <a:bodyPr>
            <a:spAutoFit/>
          </a:bodyPr>
          <a:lstStyle/>
          <a:p>
            <a:pPr algn="ctr">
              <a:defRPr/>
            </a:pPr>
            <a:r>
              <a:rPr lang="ru-RU" sz="2200" b="1" dirty="0">
                <a:latin typeface="Times New Roman" panose="02020603050405020304" pitchFamily="18" charset="0"/>
                <a:cs typeface="Times New Roman" panose="02020603050405020304" pitchFamily="18" charset="0"/>
              </a:rPr>
              <a:t>ПРОГРАМИ, ПРОЕКТИ И МЕРКИ ЗА ЗАЕТОСТ И </a:t>
            </a:r>
            <a:r>
              <a:rPr lang="ru-RU" sz="2200" b="1" dirty="0" smtClean="0">
                <a:latin typeface="Times New Roman" panose="02020603050405020304" pitchFamily="18" charset="0"/>
                <a:cs typeface="Times New Roman" panose="02020603050405020304" pitchFamily="18" charset="0"/>
              </a:rPr>
              <a:t>ОБУЧЕНИЕ</a:t>
            </a:r>
            <a:r>
              <a:rPr lang="en-US" sz="2200" b="1" dirty="0" smtClean="0">
                <a:latin typeface="Times New Roman" panose="02020603050405020304" pitchFamily="18" charset="0"/>
                <a:cs typeface="Times New Roman" panose="02020603050405020304" pitchFamily="18" charset="0"/>
              </a:rPr>
              <a:t>, </a:t>
            </a:r>
            <a:r>
              <a:rPr lang="bg-BG" sz="2200" b="1" dirty="0" smtClean="0">
                <a:latin typeface="Times New Roman" panose="02020603050405020304" pitchFamily="18" charset="0"/>
                <a:cs typeface="Times New Roman" panose="02020603050405020304" pitchFamily="18" charset="0"/>
              </a:rPr>
              <a:t>НАСОЧЕНИ КЪМ ЦЕЛЕВИТЕ ГРУПИ</a:t>
            </a:r>
            <a:endParaRPr lang="ru-RU" sz="2200" b="1" dirty="0">
              <a:latin typeface="Constantia"/>
              <a:cs typeface="+mn-cs"/>
            </a:endParaRPr>
          </a:p>
          <a:p>
            <a:pPr>
              <a:defRPr/>
            </a:pPr>
            <a:endParaRPr lang="ru-RU" sz="2200" b="1" dirty="0">
              <a:latin typeface="Constantia"/>
              <a:cs typeface="+mn-cs"/>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90"/>
                                          </p:val>
                                        </p:tav>
                                        <p:tav tm="100000">
                                          <p:val>
                                            <p:fltVal val="0"/>
                                          </p:val>
                                        </p:tav>
                                      </p:tavLst>
                                    </p:anim>
                                    <p:animEffect transition="in" filter="fade">
                                      <p:cBhvr>
                                        <p:cTn id="1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11023</TotalTime>
  <Words>1371</Words>
  <Application>Microsoft Office PowerPoint</Application>
  <PresentationFormat>On-screen Show (4:3)</PresentationFormat>
  <Paragraphs>143</Paragraphs>
  <Slides>15</Slides>
  <Notes>14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Flow</vt:lpstr>
      <vt:lpstr>Трудова интеграция на бежанци</vt:lpstr>
      <vt:lpstr>  </vt:lpstr>
      <vt:lpstr>Slide 3</vt:lpstr>
      <vt:lpstr>  ЗаЗ </vt:lpstr>
      <vt:lpstr>Услуги по заетостта след регистрация в бюрото по труда</vt:lpstr>
      <vt:lpstr>Действия и мерки от страна на бюрата по труда за интегриране на лица, обект на международна закрила</vt:lpstr>
      <vt:lpstr>Slide 7</vt:lpstr>
      <vt:lpstr>ACTION</vt:lpstr>
      <vt:lpstr>Slide 9</vt:lpstr>
      <vt:lpstr>ПОЗБ</vt:lpstr>
      <vt:lpstr>Финансиране по програмите за заетост и обучение в т.ч. ПОЗБ</vt:lpstr>
      <vt:lpstr>УСЛОВИЯ ЗА ПОЛЗВАНЕ НА ПРОГРАМИ И ПРОЕКТИ ОТ РАБОТОДАТЕЛИ </vt:lpstr>
      <vt:lpstr>Slide 13</vt:lpstr>
      <vt:lpstr>  Изготвена информационна брошура  </vt:lpstr>
      <vt:lpstr>БЛАГОДАРЯ ЗА ВНИМАНИЕТО!</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TOSHKO</dc:creator>
  <cp:lastModifiedBy>vaverqnova</cp:lastModifiedBy>
  <cp:revision>792</cp:revision>
  <cp:lastPrinted>2017-03-30T06:18:02Z</cp:lastPrinted>
  <dcterms:created xsi:type="dcterms:W3CDTF">2006-09-28T08:26:28Z</dcterms:created>
  <dcterms:modified xsi:type="dcterms:W3CDTF">2018-09-25T10:53:38Z</dcterms:modified>
</cp:coreProperties>
</file>