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8" r:id="rId3"/>
    <p:sldId id="263" r:id="rId4"/>
    <p:sldId id="259" r:id="rId5"/>
    <p:sldId id="261" r:id="rId6"/>
    <p:sldId id="265" r:id="rId7"/>
    <p:sldId id="267" r:id="rId8"/>
    <p:sldId id="262" r:id="rId9"/>
    <p:sldId id="270" r:id="rId10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0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bg-BG" sz="1600" dirty="0" smtClean="0"/>
              <a:t>По</a:t>
            </a:r>
            <a:r>
              <a:rPr lang="bg-BG" sz="1600" baseline="0" dirty="0" smtClean="0"/>
              <a:t> данни на ДАБ при МС</a:t>
            </a:r>
            <a:endParaRPr lang="en-US" sz="1600" dirty="0"/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5"/>
            <c:bubble3D val="0"/>
            <c:spPr>
              <a:solidFill>
                <a:srgbClr val="FFFF00"/>
              </a:solidFill>
            </c:spPr>
          </c:dPt>
          <c:dPt>
            <c:idx val="6"/>
            <c:bubble3D val="0"/>
            <c:spPr>
              <a:solidFill>
                <a:srgbClr val="FF0000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Sheet1!$A$2:$A$9</c:f>
              <c:strCache>
                <c:ptCount val="8"/>
                <c:pt idx="0">
                  <c:v>Без образование</c:v>
                </c:pt>
                <c:pt idx="1">
                  <c:v>Начално</c:v>
                </c:pt>
                <c:pt idx="2">
                  <c:v>Основно</c:v>
                </c:pt>
                <c:pt idx="3">
                  <c:v>Средно</c:v>
                </c:pt>
                <c:pt idx="4">
                  <c:v>Средно-специално</c:v>
                </c:pt>
                <c:pt idx="5">
                  <c:v>Полувисше</c:v>
                </c:pt>
                <c:pt idx="6">
                  <c:v>Висше</c:v>
                </c:pt>
                <c:pt idx="7">
                  <c:v>По данни на ДАБ при МС</c:v>
                </c:pt>
              </c:strCache>
            </c:strRef>
          </c:cat>
          <c:val>
            <c:numRef>
              <c:f>Sheet1!$B$2:$B$9</c:f>
              <c:numCache>
                <c:formatCode>0%</c:formatCode>
                <c:ptCount val="8"/>
                <c:pt idx="0">
                  <c:v>0.28000000000000008</c:v>
                </c:pt>
                <c:pt idx="1">
                  <c:v>0.28000000000000008</c:v>
                </c:pt>
                <c:pt idx="2">
                  <c:v>0.24000000000000016</c:v>
                </c:pt>
                <c:pt idx="3">
                  <c:v>0.15000000000000016</c:v>
                </c:pt>
                <c:pt idx="4">
                  <c:v>0</c:v>
                </c:pt>
                <c:pt idx="5">
                  <c:v>2.0000000000000025E-2</c:v>
                </c:pt>
                <c:pt idx="6">
                  <c:v>3.0000000000000037E-2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egendEntry>
        <c:idx val="7"/>
        <c:delete val="1"/>
      </c:legendEntry>
      <c:layout>
        <c:manualLayout>
          <c:xMode val="edge"/>
          <c:yMode val="edge"/>
          <c:x val="0.62896785622853646"/>
          <c:y val="9.8865872429174231E-2"/>
          <c:w val="0.35952979862140932"/>
          <c:h val="0.85195943460575718"/>
        </c:manualLayout>
      </c:layout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/>
          <a:lstStyle>
            <a:lvl1pPr algn="r">
              <a:defRPr sz="1200"/>
            </a:lvl1pPr>
          </a:lstStyle>
          <a:p>
            <a:fld id="{C2F5E1FA-C62E-45AB-AB15-2498D4B8208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77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60" tIns="46680" rIns="93360" bIns="4668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60" tIns="46680" rIns="93360" bIns="4668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60" tIns="46680" rIns="93360" bIns="46680" rtlCol="0" anchor="b"/>
          <a:lstStyle>
            <a:lvl1pPr algn="r">
              <a:defRPr sz="1200"/>
            </a:lvl1pPr>
          </a:lstStyle>
          <a:p>
            <a:fld id="{6A6CF10C-A9EA-4685-9A61-C70A7CD8A1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718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6CF10C-A9EA-4685-9A61-C70A7CD8A17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25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8224C3-DCBF-4BCC-8396-BCA84575CF29}" type="datetimeFigureOut">
              <a:rPr lang="en-US" smtClean="0"/>
              <a:pPr/>
              <a:t>9/25/2018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75F8D-2113-4D50-BCD8-D137D9FAB2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redcross.bg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05064"/>
            <a:ext cx="6400800" cy="2016224"/>
          </a:xfrm>
        </p:spPr>
        <p:txBody>
          <a:bodyPr>
            <a:normAutofit/>
          </a:bodyPr>
          <a:lstStyle/>
          <a:p>
            <a:r>
              <a:rPr lang="bg-BG" dirty="0" smtClean="0">
                <a:solidFill>
                  <a:schemeClr val="tx1"/>
                </a:solidFill>
              </a:rPr>
              <a:t>Сесия 4: Практически примери от региона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40160"/>
          </a:xfrm>
        </p:spPr>
        <p:txBody>
          <a:bodyPr>
            <a:normAutofit fontScale="90000"/>
          </a:bodyPr>
          <a:lstStyle/>
          <a:p>
            <a:r>
              <a:rPr lang="bg-BG" sz="3100" smtClean="0"/>
              <a:t>Опитът </a:t>
            </a:r>
            <a:r>
              <a:rPr lang="bg-BG" sz="3100" dirty="0" smtClean="0"/>
              <a:t>на БМС на БЧК при съдействие за намиране на работа на бежанци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8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Logo_BRC_BUL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Нормативна база за работа с бежанци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55576" y="1556792"/>
            <a:ext cx="82089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>
                <a:solidFill>
                  <a:schemeClr val="tx1"/>
                </a:solidFill>
              </a:rPr>
              <a:t> От </a:t>
            </a:r>
            <a:r>
              <a:rPr lang="bg-BG" sz="1500" b="1" dirty="0">
                <a:solidFill>
                  <a:schemeClr val="tx1"/>
                </a:solidFill>
              </a:rPr>
              <a:t>1993 г. </a:t>
            </a:r>
            <a:r>
              <a:rPr lang="bg-BG" sz="1500" dirty="0">
                <a:solidFill>
                  <a:schemeClr val="tx1"/>
                </a:solidFill>
              </a:rPr>
              <a:t>– БЧК партньор на ВКБООН по проекти за социална адаптация на </a:t>
            </a:r>
            <a:r>
              <a:rPr lang="bg-BG" sz="1500" dirty="0" smtClean="0">
                <a:solidFill>
                  <a:schemeClr val="tx1"/>
                </a:solidFill>
              </a:rPr>
              <a:t>лица, </a:t>
            </a:r>
            <a:r>
              <a:rPr lang="bg-BG" sz="1500" dirty="0">
                <a:solidFill>
                  <a:schemeClr val="tx1"/>
                </a:solidFill>
              </a:rPr>
              <a:t>търсещи </a:t>
            </a:r>
            <a:r>
              <a:rPr lang="bg-BG" sz="1500" dirty="0" smtClean="0">
                <a:solidFill>
                  <a:schemeClr val="tx1"/>
                </a:solidFill>
              </a:rPr>
              <a:t>убежище и </a:t>
            </a:r>
            <a:r>
              <a:rPr lang="bg-BG" sz="1500" dirty="0">
                <a:solidFill>
                  <a:schemeClr val="tx1"/>
                </a:solidFill>
              </a:rPr>
              <a:t>интеграция на </a:t>
            </a:r>
            <a:r>
              <a:rPr lang="bg-BG" sz="1500" dirty="0" smtClean="0">
                <a:solidFill>
                  <a:schemeClr val="tx1"/>
                </a:solidFill>
              </a:rPr>
              <a:t>бенефициенти на международна </a:t>
            </a:r>
            <a:r>
              <a:rPr lang="bg-BG" sz="1500" dirty="0">
                <a:solidFill>
                  <a:schemeClr val="tx1"/>
                </a:solidFill>
              </a:rPr>
              <a:t>закрила в Р </a:t>
            </a:r>
            <a:r>
              <a:rPr lang="bg-BG" sz="1500" dirty="0" smtClean="0">
                <a:solidFill>
                  <a:schemeClr val="tx1"/>
                </a:solidFill>
              </a:rPr>
              <a:t>България</a:t>
            </a:r>
            <a:endParaRPr lang="bg-BG" sz="15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>
                <a:solidFill>
                  <a:schemeClr val="tx1"/>
                </a:solidFill>
              </a:rPr>
              <a:t> </a:t>
            </a:r>
            <a:r>
              <a:rPr lang="bg-BG" sz="1500" b="1" dirty="0">
                <a:solidFill>
                  <a:schemeClr val="tx1"/>
                </a:solidFill>
              </a:rPr>
              <a:t>1997 </a:t>
            </a:r>
            <a:r>
              <a:rPr lang="bg-BG" sz="1500" b="1" dirty="0" smtClean="0">
                <a:solidFill>
                  <a:schemeClr val="tx1"/>
                </a:solidFill>
              </a:rPr>
              <a:t>г. </a:t>
            </a:r>
            <a:r>
              <a:rPr lang="bg-BG" sz="1500" dirty="0" smtClean="0">
                <a:solidFill>
                  <a:schemeClr val="tx1"/>
                </a:solidFill>
              </a:rPr>
              <a:t>–</a:t>
            </a:r>
            <a:r>
              <a:rPr lang="bg-BG" sz="1500" b="1" dirty="0" smtClean="0">
                <a:solidFill>
                  <a:schemeClr val="tx1"/>
                </a:solidFill>
              </a:rPr>
              <a:t> </a:t>
            </a:r>
            <a:r>
              <a:rPr lang="bg-BG" sz="1500" dirty="0" smtClean="0">
                <a:solidFill>
                  <a:schemeClr val="tx1"/>
                </a:solidFill>
              </a:rPr>
              <a:t>създаване </a:t>
            </a:r>
            <a:r>
              <a:rPr lang="bg-BG" sz="1500" dirty="0">
                <a:solidFill>
                  <a:schemeClr val="tx1"/>
                </a:solidFill>
              </a:rPr>
              <a:t>на Бежанско-мигрантска </a:t>
            </a:r>
            <a:r>
              <a:rPr lang="bg-BG" sz="1500" dirty="0" smtClean="0">
                <a:solidFill>
                  <a:schemeClr val="tx1"/>
                </a:solidFill>
              </a:rPr>
              <a:t>служба</a:t>
            </a:r>
            <a:endParaRPr lang="bg-BG" sz="1500" dirty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>
                <a:solidFill>
                  <a:schemeClr val="tx1"/>
                </a:solidFill>
              </a:rPr>
              <a:t> </a:t>
            </a:r>
            <a:r>
              <a:rPr lang="bg-BG" sz="1500" b="1" dirty="0" smtClean="0">
                <a:solidFill>
                  <a:schemeClr val="tx1"/>
                </a:solidFill>
              </a:rPr>
              <a:t>Закон </a:t>
            </a:r>
            <a:r>
              <a:rPr lang="bg-BG" sz="1500" b="1" dirty="0">
                <a:solidFill>
                  <a:schemeClr val="tx1"/>
                </a:solidFill>
              </a:rPr>
              <a:t>за БЧК  </a:t>
            </a:r>
            <a:r>
              <a:rPr lang="bg-BG" sz="1500" dirty="0" smtClean="0">
                <a:solidFill>
                  <a:schemeClr val="tx1"/>
                </a:solidFill>
              </a:rPr>
              <a:t>/1995 </a:t>
            </a:r>
            <a:r>
              <a:rPr lang="bg-BG" sz="1500" dirty="0">
                <a:solidFill>
                  <a:schemeClr val="tx1"/>
                </a:solidFill>
              </a:rPr>
              <a:t>г./– чл.4 т.6 /1999 г./ - </a:t>
            </a:r>
            <a:r>
              <a:rPr lang="bg-BG" sz="1500" dirty="0" smtClean="0">
                <a:solidFill>
                  <a:schemeClr val="tx1"/>
                </a:solidFill>
              </a:rPr>
              <a:t>“БЧК подпомага чужденците, </a:t>
            </a:r>
            <a:r>
              <a:rPr lang="bg-BG" sz="1500" dirty="0">
                <a:solidFill>
                  <a:schemeClr val="tx1"/>
                </a:solidFill>
              </a:rPr>
              <a:t>търсещи и получили закрила в </a:t>
            </a:r>
            <a:r>
              <a:rPr lang="bg-BG" sz="1500" dirty="0" smtClean="0">
                <a:solidFill>
                  <a:schemeClr val="tx1"/>
                </a:solidFill>
              </a:rPr>
              <a:t>Р България </a:t>
            </a:r>
            <a:r>
              <a:rPr lang="bg-BG" sz="1500" dirty="0">
                <a:solidFill>
                  <a:schemeClr val="tx1"/>
                </a:solidFill>
              </a:rPr>
              <a:t>по </a:t>
            </a:r>
            <a:r>
              <a:rPr lang="bg-BG" sz="1500" dirty="0" smtClean="0">
                <a:solidFill>
                  <a:schemeClr val="tx1"/>
                </a:solidFill>
              </a:rPr>
              <a:t>ЗУБ”</a:t>
            </a:r>
            <a:r>
              <a:rPr lang="bg-BG" sz="1500" dirty="0">
                <a:solidFill>
                  <a:schemeClr val="tx1"/>
                </a:solidFill>
              </a:rPr>
              <a:t>	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b="1" dirty="0" smtClean="0">
                <a:solidFill>
                  <a:schemeClr val="tx1"/>
                </a:solidFill>
              </a:rPr>
              <a:t> Закон </a:t>
            </a:r>
            <a:r>
              <a:rPr lang="bg-BG" sz="1500" b="1" dirty="0">
                <a:solidFill>
                  <a:schemeClr val="tx1"/>
                </a:solidFill>
              </a:rPr>
              <a:t>за убежището и бежанците </a:t>
            </a:r>
            <a:r>
              <a:rPr lang="bg-BG" sz="1500" dirty="0">
                <a:solidFill>
                  <a:schemeClr val="tx1"/>
                </a:solidFill>
              </a:rPr>
              <a:t>– съгл</a:t>
            </a:r>
            <a:r>
              <a:rPr lang="bg-BG" sz="1500" dirty="0" smtClean="0">
                <a:solidFill>
                  <a:schemeClr val="tx1"/>
                </a:solidFill>
              </a:rPr>
              <a:t>. чл.53, 54,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bg-BG" sz="1500" dirty="0" smtClean="0">
                <a:solidFill>
                  <a:schemeClr val="tx1"/>
                </a:solidFill>
              </a:rPr>
              <a:t>56  </a:t>
            </a:r>
            <a:r>
              <a:rPr lang="bg-BG" sz="1500" dirty="0">
                <a:solidFill>
                  <a:schemeClr val="tx1"/>
                </a:solidFill>
              </a:rPr>
              <a:t>БЧК е основен партньор </a:t>
            </a:r>
            <a:r>
              <a:rPr lang="bg-BG" sz="1500" dirty="0" smtClean="0">
                <a:solidFill>
                  <a:schemeClr val="tx1"/>
                </a:solidFill>
              </a:rPr>
              <a:t>на </a:t>
            </a:r>
            <a:r>
              <a:rPr lang="bg-BG" sz="1500" dirty="0">
                <a:solidFill>
                  <a:schemeClr val="tx1"/>
                </a:solidFill>
              </a:rPr>
              <a:t>ДАБ при МС в областта на приемането на бежанците, обучението по български език и професионалната квалификация, достъп до образование, социална, медицинска и психологическа помощ   </a:t>
            </a:r>
            <a:endParaRPr lang="bg-BG" sz="15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>
                <a:solidFill>
                  <a:schemeClr val="tx1"/>
                </a:solidFill>
              </a:rPr>
              <a:t> От </a:t>
            </a:r>
            <a:r>
              <a:rPr lang="bg-BG" sz="1500" b="1" dirty="0">
                <a:solidFill>
                  <a:schemeClr val="tx1"/>
                </a:solidFill>
              </a:rPr>
              <a:t>1994 г</a:t>
            </a:r>
            <a:r>
              <a:rPr lang="bg-BG" sz="1500" b="1" dirty="0" smtClean="0">
                <a:solidFill>
                  <a:schemeClr val="tx1"/>
                </a:solidFill>
              </a:rPr>
              <a:t>.</a:t>
            </a:r>
            <a:r>
              <a:rPr lang="bg-BG" sz="1500" dirty="0" smtClean="0">
                <a:solidFill>
                  <a:schemeClr val="tx1"/>
                </a:solidFill>
              </a:rPr>
              <a:t> –  </a:t>
            </a:r>
            <a:r>
              <a:rPr lang="bg-BG" sz="1500" dirty="0">
                <a:solidFill>
                  <a:schemeClr val="tx1"/>
                </a:solidFill>
              </a:rPr>
              <a:t>основен партньор на ДАБ при </a:t>
            </a:r>
            <a:r>
              <a:rPr lang="bg-BG" sz="1500" dirty="0" smtClean="0">
                <a:solidFill>
                  <a:schemeClr val="tx1"/>
                </a:solidFill>
              </a:rPr>
              <a:t>МС, вкл. и при изпълнение на </a:t>
            </a:r>
          </a:p>
          <a:p>
            <a:pPr algn="just">
              <a:defRPr/>
            </a:pPr>
            <a:r>
              <a:rPr lang="bg-BG" sz="1500" dirty="0" smtClean="0">
                <a:solidFill>
                  <a:schemeClr val="tx1"/>
                </a:solidFill>
              </a:rPr>
              <a:t>НПИБ  2008-2010, 2011-2013 </a:t>
            </a:r>
            <a:endParaRPr lang="en-US" sz="1500" dirty="0" smtClean="0">
              <a:solidFill>
                <a:schemeClr val="tx1"/>
              </a:solidFill>
            </a:endParaRPr>
          </a:p>
          <a:p>
            <a:pPr algn="just">
              <a:buFont typeface="Arial" pitchFamily="34" charset="0"/>
              <a:buChar char="•"/>
              <a:defRPr/>
            </a:pPr>
            <a:endParaRPr lang="bg-BG" sz="2800" i="1" dirty="0">
              <a:solidFill>
                <a:srgbClr val="CC0000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CC0000"/>
              </a:buClr>
            </a:pPr>
            <a:endParaRPr lang="bg-BG" b="1" i="1" dirty="0">
              <a:solidFill>
                <a:srgbClr val="CC0000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endParaRPr lang="bg-BG" b="1" i="1" dirty="0">
              <a:solidFill>
                <a:srgbClr val="CC0000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CC0000"/>
              </a:buClr>
              <a:buFont typeface="Arial" charset="0"/>
              <a:buChar char="•"/>
            </a:pPr>
            <a:endParaRPr lang="bg-BG" b="1" i="1" dirty="0">
              <a:solidFill>
                <a:srgbClr val="CC0000"/>
              </a:solidFill>
              <a:latin typeface="Calibri" pitchFamily="34" charset="0"/>
            </a:endParaRPr>
          </a:p>
          <a:p>
            <a:pPr marL="342900" indent="-342900" algn="just">
              <a:spcBef>
                <a:spcPct val="20000"/>
              </a:spcBef>
              <a:buClr>
                <a:srgbClr val="CC0000"/>
              </a:buClr>
            </a:pPr>
            <a:endParaRPr lang="bg-BG" dirty="0">
              <a:solidFill>
                <a:srgbClr val="161616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Съдействие за намиране на работа на лицата, получили международна закрила в Република България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1520" y="1772816"/>
            <a:ext cx="856895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bg-BG" sz="1400" dirty="0" smtClean="0"/>
              <a:t> </a:t>
            </a:r>
            <a:r>
              <a:rPr lang="bg-BG" sz="1500" dirty="0" smtClean="0"/>
              <a:t>Информационни срещи и индивидуални консултации за трудови права на бежанците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Мотивиране и съдействие за включване в курсове по български език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Провеждане на курсове по български език (Информационен център за бежанци и РПЦ)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Консултации за търсене на работа и явяване на интервю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Съдействие за регистрация в бюро по труда; попълване на формуляри, с цел анализиране спецификата на търсената работа и наличните свободни места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Регистриране на търсещите работа и база данни за образователен профил и професионален опит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Връзка между бежанци, търсещи работа и потенциални работодатели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Съдействие на ДАБ за реализиране на трудови борси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500" dirty="0" smtClean="0"/>
              <a:t> Социална медиация (2009-2015 ЕБФ)</a:t>
            </a:r>
          </a:p>
        </p:txBody>
      </p:sp>
      <p:pic>
        <p:nvPicPr>
          <p:cNvPr id="10" name="Picture 9" descr="20150116_112814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4509120"/>
            <a:ext cx="3995937" cy="2204864"/>
          </a:xfrm>
          <a:prstGeom prst="rect">
            <a:avLst/>
          </a:prstGeom>
        </p:spPr>
      </p:pic>
      <p:pic>
        <p:nvPicPr>
          <p:cNvPr id="11" name="Picture 10" descr="IMG_049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509120"/>
            <a:ext cx="3888432" cy="2232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Дейности на БЧК за интеграция на лица, получили международна закрила в България на трудовия пазар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2051720" y="2708920"/>
            <a:ext cx="64807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2800" b="0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bg-BG" sz="3200" b="0" i="0" u="none" strike="noStrike" kern="1200" cap="none" spc="0" normalizeH="0" baseline="0" noProof="0" dirty="0" smtClean="0">
              <a:ln>
                <a:noFill/>
              </a:ln>
              <a:solidFill>
                <a:srgbClr val="161616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1556793"/>
            <a:ext cx="8712968" cy="3976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Предоставяне на ежедневни социални консултации, насочване, придружаване и превод  към институции, НПО и потенциални работодатели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Организиране на курсове по български език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Предоставяне на финансова и хуманитарна помощ 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Посредничество между бежанци и потенциални работодатели</a:t>
            </a:r>
            <a:endParaRPr lang="en-US" sz="1500" dirty="0" smtClean="0"/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Информационния център за бежанци – 65 лица, приемна на БМС – 73 лица, Областните съвети на БЧК – Сливен, Хасково, Пазарджик, Стара Загора – 34 лица. Общо 1</a:t>
            </a:r>
            <a:r>
              <a:rPr lang="en-US" sz="1500" dirty="0" smtClean="0"/>
              <a:t>7</a:t>
            </a:r>
            <a:r>
              <a:rPr lang="bg-BG" sz="1500" dirty="0" smtClean="0"/>
              <a:t>2 лица от Сирия, Ирак, Афганистан и Сомалия</a:t>
            </a:r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27 лица</a:t>
            </a:r>
            <a:r>
              <a:rPr lang="en-US" sz="1500" dirty="0" smtClean="0"/>
              <a:t>,</a:t>
            </a:r>
            <a:r>
              <a:rPr lang="bg-BG" sz="1500" dirty="0" smtClean="0"/>
              <a:t> започнали работа в сферата на ХВП, стоителството, ИТ</a:t>
            </a:r>
            <a:r>
              <a:rPr lang="en-US" sz="1500" dirty="0" smtClean="0"/>
              <a:t> </a:t>
            </a:r>
            <a:r>
              <a:rPr lang="bg-BG" sz="1500" dirty="0" smtClean="0"/>
              <a:t>компаниите и други </a:t>
            </a:r>
            <a:endParaRPr lang="en-US" sz="1500" dirty="0" smtClean="0"/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smtClean="0"/>
              <a:t>Поддържане мрежа от доброволци- българи, </a:t>
            </a:r>
            <a:r>
              <a:rPr lang="bg-BG" sz="1500" dirty="0" err="1" smtClean="0"/>
              <a:t>мигранти</a:t>
            </a:r>
            <a:r>
              <a:rPr lang="bg-BG" sz="1500" dirty="0" smtClean="0"/>
              <a:t> и бежанци</a:t>
            </a:r>
            <a:endParaRPr lang="en-US" sz="1500" dirty="0" smtClean="0"/>
          </a:p>
          <a:p>
            <a:pPr marL="342900" indent="-342900" algn="just">
              <a:spcBef>
                <a:spcPct val="20000"/>
              </a:spcBef>
              <a:buFontTx/>
              <a:buChar char="•"/>
            </a:pPr>
            <a:r>
              <a:rPr lang="bg-BG" sz="1500" dirty="0" err="1" smtClean="0"/>
              <a:t>Психо-социална</a:t>
            </a:r>
            <a:r>
              <a:rPr lang="bg-BG" sz="1500" dirty="0" smtClean="0"/>
              <a:t> подкрепа на настанените в приемателните центрове на ДАБ при МС</a:t>
            </a:r>
          </a:p>
          <a:p>
            <a:pPr algn="just">
              <a:buFont typeface="Arial" pitchFamily="34" charset="0"/>
              <a:buChar char="•"/>
              <a:defRPr/>
            </a:pPr>
            <a:endParaRPr lang="bg-BG" sz="1600" dirty="0" smtClean="0"/>
          </a:p>
          <a:p>
            <a:pPr marL="342900" indent="-342900" algn="just">
              <a:spcBef>
                <a:spcPct val="20000"/>
              </a:spcBef>
            </a:pPr>
            <a:endParaRPr lang="bg-BG" sz="1500" dirty="0" smtClean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bg-BG" sz="1200" dirty="0" smtClean="0"/>
          </a:p>
          <a:p>
            <a:pPr algn="ctr"/>
            <a:endParaRPr lang="bg-BG" b="1" dirty="0">
              <a:solidFill>
                <a:srgbClr val="CC0000"/>
              </a:solidFill>
            </a:endParaRPr>
          </a:p>
        </p:txBody>
      </p:sp>
      <p:pic>
        <p:nvPicPr>
          <p:cNvPr id="8" name="Picture 7" descr="8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725144"/>
            <a:ext cx="4248472" cy="1988840"/>
          </a:xfrm>
          <a:prstGeom prst="rect">
            <a:avLst/>
          </a:prstGeom>
        </p:spPr>
      </p:pic>
      <p:pic>
        <p:nvPicPr>
          <p:cNvPr id="9" name="Picture 8" descr="DSC_985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4725144"/>
            <a:ext cx="417646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Лобиране и застъпничество за подпомагане достъпа до пазара на труда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2051720" y="2708920"/>
            <a:ext cx="64807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2800" b="0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bg-BG" sz="3200" b="0" i="0" u="none" strike="noStrike" kern="1200" cap="none" spc="0" normalizeH="0" baseline="0" noProof="0" dirty="0" smtClean="0">
              <a:ln>
                <a:noFill/>
              </a:ln>
              <a:solidFill>
                <a:srgbClr val="161616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bg-BG" b="1" dirty="0">
              <a:solidFill>
                <a:srgbClr val="CC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5536" y="2132856"/>
            <a:ext cx="835292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bg-BG" sz="2000" dirty="0" smtClean="0"/>
              <a:t> </a:t>
            </a:r>
            <a:r>
              <a:rPr lang="bg-BG" sz="1600" dirty="0" smtClean="0"/>
              <a:t>Изграждане </a:t>
            </a:r>
            <a:r>
              <a:rPr lang="bg-BG" sz="1600" dirty="0"/>
              <a:t>на положителен образ на бежанеца в българското </a:t>
            </a:r>
            <a:r>
              <a:rPr lang="bg-BG" sz="1600" dirty="0" smtClean="0"/>
              <a:t>общество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Участие в </a:t>
            </a:r>
            <a:r>
              <a:rPr lang="bg-BG" sz="1600" dirty="0"/>
              <a:t>работни </a:t>
            </a:r>
            <a:r>
              <a:rPr lang="bg-BG" sz="1600" dirty="0" smtClean="0"/>
              <a:t>срещи и трудови борси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Участие </a:t>
            </a:r>
            <a:r>
              <a:rPr lang="bg-BG" sz="1600" dirty="0"/>
              <a:t>в работни </a:t>
            </a:r>
            <a:r>
              <a:rPr lang="bg-BG" sz="1600" dirty="0" smtClean="0"/>
              <a:t>групи, </a:t>
            </a:r>
            <a:r>
              <a:rPr lang="bg-BG" sz="1600" dirty="0"/>
              <a:t>комисии, конференции и при разработване на програмни документи и проекти  на национално и европейско </a:t>
            </a:r>
            <a:r>
              <a:rPr lang="bg-BG" sz="1600" dirty="0" smtClean="0"/>
              <a:t>ниво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Мониторинг </a:t>
            </a:r>
            <a:r>
              <a:rPr lang="bg-BG" sz="1600" dirty="0"/>
              <a:t>на условията за прием на </a:t>
            </a:r>
            <a:r>
              <a:rPr lang="bg-BG" sz="1600" dirty="0" smtClean="0"/>
              <a:t>лица, получили закрила </a:t>
            </a:r>
            <a:r>
              <a:rPr lang="bg-BG" sz="1600" dirty="0"/>
              <a:t>в </a:t>
            </a:r>
            <a:r>
              <a:rPr lang="bg-BG" sz="1600" dirty="0" smtClean="0"/>
              <a:t>България</a:t>
            </a:r>
            <a:endParaRPr lang="bg-BG" sz="1600" dirty="0"/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Активно </a:t>
            </a:r>
            <a:r>
              <a:rPr lang="bg-BG" sz="1600" dirty="0"/>
              <a:t>взаимодействие с държавни институции, местна </a:t>
            </a:r>
            <a:r>
              <a:rPr lang="bg-BG" sz="1600" dirty="0" smtClean="0"/>
              <a:t>власт </a:t>
            </a:r>
            <a:r>
              <a:rPr lang="bg-BG" sz="1600" dirty="0"/>
              <a:t>и </a:t>
            </a:r>
            <a:r>
              <a:rPr lang="bg-BG" sz="1600" dirty="0" smtClean="0"/>
              <a:t>НПО</a:t>
            </a:r>
          </a:p>
          <a:p>
            <a:pPr algn="just">
              <a:buFont typeface="Arial" pitchFamily="34" charset="0"/>
              <a:buChar char="•"/>
              <a:defRPr/>
            </a:pPr>
            <a:endParaRPr lang="bg-BG" sz="1400" dirty="0"/>
          </a:p>
        </p:txBody>
      </p:sp>
      <p:pic>
        <p:nvPicPr>
          <p:cNvPr id="8" name="Picture 7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4005064"/>
            <a:ext cx="3960440" cy="2647184"/>
          </a:xfrm>
          <a:prstGeom prst="rect">
            <a:avLst/>
          </a:prstGeom>
        </p:spPr>
      </p:pic>
      <p:pic>
        <p:nvPicPr>
          <p:cNvPr id="9" name="Picture 8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3933056"/>
            <a:ext cx="410445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Предизвикателства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5536" y="1916832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  <a:defRPr/>
            </a:pPr>
            <a:r>
              <a:rPr lang="bg-BG" dirty="0" smtClean="0"/>
              <a:t> </a:t>
            </a:r>
            <a:r>
              <a:rPr lang="bg-BG" sz="1600" dirty="0" smtClean="0"/>
              <a:t>Липса на действаща НПИБ/ Единствено НПО предлагат курсове по български език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България като транзитна страна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Мотивиране за установяване в България – изучаване на български език 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Работодателите изискват представяне на документи за образователен ценз и професионална квалификация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Образователен ценз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Културни особености – ролята на жените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bg-BG" sz="1600" dirty="0" smtClean="0"/>
              <a:t> Заетост в сивия сектор</a:t>
            </a:r>
          </a:p>
          <a:p>
            <a:pPr algn="just">
              <a:buFont typeface="Arial" pitchFamily="34" charset="0"/>
              <a:buChar char="•"/>
              <a:defRPr/>
            </a:pPr>
            <a:r>
              <a:rPr lang="ru-RU" sz="1600" dirty="0" smtClean="0"/>
              <a:t> Непознаване на трудови и осигурителни права и задължения</a:t>
            </a:r>
          </a:p>
          <a:p>
            <a:pPr algn="just">
              <a:buFont typeface="Arial" pitchFamily="34" charset="0"/>
              <a:buChar char="•"/>
              <a:defRPr/>
            </a:pPr>
            <a:endParaRPr lang="bg-BG" sz="1600" dirty="0" smtClean="0"/>
          </a:p>
        </p:txBody>
      </p:sp>
      <p:pic>
        <p:nvPicPr>
          <p:cNvPr id="7" name="Picture 6" descr="Picture1.jp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581128"/>
            <a:ext cx="4248472" cy="2088232"/>
          </a:xfrm>
          <a:prstGeom prst="rect">
            <a:avLst/>
          </a:prstGeom>
        </p:spPr>
      </p:pic>
      <p:pic>
        <p:nvPicPr>
          <p:cNvPr id="8" name="Picture 7" descr="11020225_627370424062145_331213677920020943_n.jp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4581128"/>
            <a:ext cx="3960440" cy="211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Образователен ценз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graphicFrame>
        <p:nvGraphicFramePr>
          <p:cNvPr id="4" name="Chart 3"/>
          <p:cNvGraphicFramePr/>
          <p:nvPr/>
        </p:nvGraphicFramePr>
        <p:xfrm>
          <a:off x="1115616" y="1397000"/>
          <a:ext cx="6624736" cy="448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Logo_BRC_BU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Добри практики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4" name="Line 5"/>
          <p:cNvSpPr>
            <a:spLocks noChangeShapeType="1"/>
          </p:cNvSpPr>
          <p:nvPr/>
        </p:nvSpPr>
        <p:spPr bwMode="auto">
          <a:xfrm>
            <a:off x="1403350" y="1412875"/>
            <a:ext cx="7561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" name="Rectangle 10"/>
          <p:cNvSpPr txBox="1">
            <a:spLocks noChangeArrowheads="1"/>
          </p:cNvSpPr>
          <p:nvPr/>
        </p:nvSpPr>
        <p:spPr bwMode="auto">
          <a:xfrm>
            <a:off x="2051720" y="2708920"/>
            <a:ext cx="6480720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2800" b="0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charset="0"/>
              <a:buChar char="•"/>
              <a:tabLst/>
              <a:defRPr/>
            </a:pPr>
            <a:endParaRPr kumimoji="0" lang="bg-BG" sz="3200" b="1" i="1" u="none" strike="noStrike" kern="1200" cap="none" spc="0" normalizeH="0" baseline="0" noProof="0" smtClean="0">
              <a:ln>
                <a:noFill/>
              </a:ln>
              <a:solidFill>
                <a:srgbClr val="CC0000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CC0000"/>
              </a:buClr>
              <a:buSzTx/>
              <a:buFont typeface="Arial" pitchFamily="34" charset="0"/>
              <a:buChar char="•"/>
              <a:tabLst/>
              <a:defRPr/>
            </a:pPr>
            <a:endParaRPr kumimoji="0" lang="bg-BG" sz="3200" b="0" i="0" u="none" strike="noStrike" kern="1200" cap="none" spc="0" normalizeH="0" baseline="0" noProof="0" dirty="0" smtClean="0">
              <a:ln>
                <a:noFill/>
              </a:ln>
              <a:solidFill>
                <a:srgbClr val="161616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59632" y="1844824"/>
            <a:ext cx="75608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/>
              <a:t>Подбор и обучение на бежанци за социални </a:t>
            </a:r>
            <a:r>
              <a:rPr lang="bg-BG" sz="1400" dirty="0" err="1"/>
              <a:t>медиатори</a:t>
            </a:r>
            <a:r>
              <a:rPr lang="bg-BG" sz="1400" dirty="0"/>
              <a:t>, </a:t>
            </a:r>
            <a:r>
              <a:rPr lang="bg-BG" sz="1400" dirty="0" err="1"/>
              <a:t>супервизия</a:t>
            </a:r>
            <a:r>
              <a:rPr lang="bg-BG" sz="1400" dirty="0"/>
              <a:t> при работата им на терен, координация с ДАБ при </a:t>
            </a:r>
            <a:r>
              <a:rPr lang="bg-BG" sz="1400" dirty="0" smtClean="0"/>
              <a:t>МС</a:t>
            </a:r>
            <a:endParaRPr lang="bg-BG" sz="1400" dirty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/>
              <a:t>Включване на бежанци </a:t>
            </a:r>
            <a:r>
              <a:rPr lang="bg-BG" sz="1400" dirty="0" smtClean="0"/>
              <a:t>в </a:t>
            </a:r>
            <a:r>
              <a:rPr lang="bg-BG" sz="1400" dirty="0"/>
              <a:t>екипите на </a:t>
            </a:r>
            <a:r>
              <a:rPr lang="bg-BG" sz="1400" dirty="0" smtClean="0"/>
              <a:t>проекти, </a:t>
            </a:r>
            <a:r>
              <a:rPr lang="bg-BG" sz="1400" dirty="0"/>
              <a:t>както и привличане за ключови </a:t>
            </a:r>
            <a:r>
              <a:rPr lang="bg-BG" sz="1400" dirty="0" smtClean="0"/>
              <a:t>сътрудници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Изготвяне </a:t>
            </a:r>
            <a:r>
              <a:rPr lang="bg-BG" sz="1400" dirty="0"/>
              <a:t>и поддържане на </a:t>
            </a:r>
            <a:r>
              <a:rPr lang="bg-BG" sz="1400" b="1" dirty="0" smtClean="0"/>
              <a:t>регистър на търсещите работа</a:t>
            </a:r>
            <a:r>
              <a:rPr lang="bg-BG" sz="1400" dirty="0" smtClean="0"/>
              <a:t>, с оглед предоставяне информацията на потенциални работодатели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ru-RU" sz="1400" dirty="0" smtClean="0"/>
              <a:t>Мониторинг на участието на трудовия пазар</a:t>
            </a:r>
            <a:endParaRPr lang="en-US" sz="14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Въвеждане на гъвкави и ефективни мерки за ранно идентифициране, оценка и </a:t>
            </a:r>
            <a:r>
              <a:rPr lang="bg-BG" sz="1400" dirty="0" err="1" smtClean="0"/>
              <a:t>валидация</a:t>
            </a:r>
            <a:r>
              <a:rPr lang="bg-BG" sz="1400" dirty="0" smtClean="0"/>
              <a:t> на уменията, компетентностите и квалификациите на бежанците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Включване на оценка на уменията и квалификациите като част от индивидуалните интеграционни програми или курсове по социална ориентация и професионално обучение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Развитие на уменията за търсене на работа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Включване като част от курсове за езиково обучение, развитие на основни умения за комуникация,които отговарят на индивидуалните търсения на бежанеца и досегашния му работен стаж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Разработване на схеми за наставничество и доброволна помощ, свързващи бежанци с хора от тяхната професия, които да им помогнат да се ориентират в специфични професионални сфери в страната, подкрепа при търсенето на работа и развитие на уменията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bg-BG" sz="1400" dirty="0" smtClean="0"/>
              <a:t>“Обучение на работното място”</a:t>
            </a:r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bg-BG" sz="14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bg-BG" sz="14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bg-BG" sz="1400" dirty="0" smtClean="0"/>
          </a:p>
          <a:p>
            <a:pPr marL="342900" indent="-342900" algn="just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400" dirty="0" smtClean="0"/>
          </a:p>
          <a:p>
            <a:pPr marL="342900" indent="-342900">
              <a:spcBef>
                <a:spcPct val="20000"/>
              </a:spcBef>
              <a:defRPr/>
            </a:pPr>
            <a:endParaRPr lang="bg-BG" dirty="0"/>
          </a:p>
          <a:p>
            <a:endParaRPr lang="bg-BG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5301207"/>
            <a:ext cx="5486400" cy="6612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700" dirty="0" smtClean="0">
                <a:solidFill>
                  <a:srgbClr val="FF0000"/>
                </a:solidFill>
                <a:hlinkClick r:id="rId2"/>
              </a:rPr>
              <a:t/>
            </a:r>
            <a:br>
              <a:rPr lang="en-US" sz="2700" dirty="0" smtClean="0">
                <a:solidFill>
                  <a:srgbClr val="FF0000"/>
                </a:solidFill>
                <a:hlinkClick r:id="rId2"/>
              </a:rPr>
            </a:br>
            <a:r>
              <a:rPr lang="en-US" sz="2700" dirty="0" smtClean="0">
                <a:solidFill>
                  <a:srgbClr val="FF0000"/>
                </a:solidFill>
                <a:hlinkClick r:id="rId2"/>
              </a:rPr>
              <a:t/>
            </a:r>
            <a:br>
              <a:rPr lang="en-US" sz="2700" dirty="0" smtClean="0">
                <a:solidFill>
                  <a:srgbClr val="FF0000"/>
                </a:solidFill>
                <a:hlinkClick r:id="rId2"/>
              </a:rPr>
            </a:br>
            <a:r>
              <a:rPr lang="en-US" sz="2700" dirty="0" smtClean="0">
                <a:solidFill>
                  <a:srgbClr val="FF0000"/>
                </a:solidFill>
                <a:hlinkClick r:id="rId2"/>
              </a:rPr>
              <a:t>www.redcross.bg</a:t>
            </a:r>
            <a:r>
              <a:rPr lang="en-US" sz="2700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pic>
        <p:nvPicPr>
          <p:cNvPr id="5" name="Picture Placeholder 4" descr="DSC_2607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l="5556" r="5556"/>
          <a:stretch>
            <a:fillRect/>
          </a:stretch>
        </p:blipFill>
        <p:spPr>
          <a:xfrm>
            <a:off x="539552" y="1556792"/>
            <a:ext cx="8136904" cy="4042792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17232"/>
            <a:ext cx="5486400" cy="654968"/>
          </a:xfrm>
        </p:spPr>
        <p:txBody>
          <a:bodyPr>
            <a:normAutofit/>
          </a:bodyPr>
          <a:lstStyle/>
          <a:p>
            <a:pPr algn="ctr"/>
            <a:r>
              <a:rPr lang="en-US" sz="2400" b="1" dirty="0" smtClean="0">
                <a:solidFill>
                  <a:srgbClr val="C00000"/>
                </a:solidFill>
              </a:rPr>
              <a:t>www.redcross.bg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03350" y="0"/>
            <a:ext cx="7740650" cy="954088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>
                <a:alpha val="82001"/>
              </a:srgbClr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bg-BG" sz="2400" b="1" dirty="0" smtClean="0">
                <a:solidFill>
                  <a:schemeClr val="bg1"/>
                </a:solidFill>
              </a:rPr>
              <a:t>БЛАГОДАРЯ ЗА ВНИМАНИЕТО!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pic>
        <p:nvPicPr>
          <p:cNvPr id="7" name="Picture 13" descr="Logo_BRC_BU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5888"/>
            <a:ext cx="1152525" cy="9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621</TotalTime>
  <Words>687</Words>
  <Application>Microsoft Office PowerPoint</Application>
  <PresentationFormat>On-screen Show (4:3)</PresentationFormat>
  <Paragraphs>78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Опитът на БМС на БЧК при съдействие за намиране на работа на бежанци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www.redcross.bg  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БЪЛГАРСКИ ЧЕРВЕН КРЪСТ</dc:title>
  <dc:creator>v.galabova</dc:creator>
  <cp:lastModifiedBy>Mariana Stoyanova</cp:lastModifiedBy>
  <cp:revision>57</cp:revision>
  <cp:lastPrinted>2017-11-22T15:51:09Z</cp:lastPrinted>
  <dcterms:created xsi:type="dcterms:W3CDTF">2015-10-15T12:33:34Z</dcterms:created>
  <dcterms:modified xsi:type="dcterms:W3CDTF">2018-09-25T13:12:16Z</dcterms:modified>
</cp:coreProperties>
</file>