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handoutMasterIdLst>
    <p:handoutMasterId r:id="rId19"/>
  </p:handoutMasterIdLst>
  <p:sldIdLst>
    <p:sldId id="256" r:id="rId2"/>
    <p:sldId id="309" r:id="rId3"/>
    <p:sldId id="305" r:id="rId4"/>
    <p:sldId id="302" r:id="rId5"/>
    <p:sldId id="306" r:id="rId6"/>
    <p:sldId id="275" r:id="rId7"/>
    <p:sldId id="310" r:id="rId8"/>
    <p:sldId id="303" r:id="rId9"/>
    <p:sldId id="311" r:id="rId10"/>
    <p:sldId id="304" r:id="rId11"/>
    <p:sldId id="277" r:id="rId12"/>
    <p:sldId id="278" r:id="rId13"/>
    <p:sldId id="299" r:id="rId14"/>
    <p:sldId id="300" r:id="rId15"/>
    <p:sldId id="307" r:id="rId16"/>
    <p:sldId id="301" r:id="rId17"/>
    <p:sldId id="308" r:id="rId18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A005E"/>
    <a:srgbClr val="7A007A"/>
    <a:srgbClr val="66005E"/>
    <a:srgbClr val="7A005F"/>
    <a:srgbClr val="FCFCF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2649" autoAdjust="0"/>
    <p:restoredTop sz="94660"/>
  </p:normalViewPr>
  <p:slideViewPr>
    <p:cSldViewPr snapToGrid="0">
      <p:cViewPr varScale="1">
        <p:scale>
          <a:sx n="73" d="100"/>
          <a:sy n="73" d="100"/>
        </p:scale>
        <p:origin x="-108" y="-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778B1FD-425A-4C45-BD03-3A9CC98BB4E0}" type="datetimeFigureOut">
              <a:rPr lang="bg-BG"/>
              <a:pPr>
                <a:defRPr/>
              </a:pPr>
              <a:t>03.6.2018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9584093-0025-4C31-AEEE-3BF77C6A2B3F}" type="slidenum">
              <a:rPr lang="bg-BG"/>
              <a:pPr>
                <a:defRPr/>
              </a:pPr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xmlns="" val="12551299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ен слайд, вариан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0725" y="4022725"/>
            <a:ext cx="639127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1980000" y="396000"/>
            <a:ext cx="10212000" cy="377825"/>
          </a:xfrm>
          <a:prstGeom prst="rect">
            <a:avLst/>
          </a:prstGeom>
          <a:solidFill>
            <a:srgbClr val="7A0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0" y="6370638"/>
            <a:ext cx="9917113" cy="346075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3000">
                <a:srgbClr val="7A005F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00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11930" y="2067200"/>
            <a:ext cx="9198320" cy="1324800"/>
          </a:xfrm>
        </p:spPr>
        <p:txBody>
          <a:bodyPr/>
          <a:lstStyle>
            <a:lvl1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 sz="4800" b="1" cap="all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altLang="en-US" dirty="0" smtClean="0"/>
              <a:t>Въведете заглавие на презентацията</a:t>
            </a:r>
            <a:endParaRPr lang="en-US" alt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5A7E9D5-EB29-4BA1-9211-313307DFE92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4A70C070-F159-4AC9-853C-A085328B4930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6000" y="0"/>
            <a:ext cx="1188000" cy="1916129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02730" y="3448038"/>
            <a:ext cx="9206742" cy="1109662"/>
          </a:xfrm>
        </p:spPr>
        <p:txBody>
          <a:bodyPr/>
          <a:lstStyle>
            <a:lvl1pPr marL="0" indent="0" algn="ctr">
              <a:buNone/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 dirty="0" smtClean="0"/>
              <a:t>Въведете подзаглавие на презентацията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936478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колони, вариан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3757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bg-BG" dirty="0" smtClean="0"/>
              <a:t>Първо ниво текст, колона едно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3757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bg-BG" dirty="0" smtClean="0"/>
              <a:t>Първо ниво текст, колона две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88000"/>
            <a:ext cx="10515600" cy="1325563"/>
          </a:xfrm>
          <a:noFill/>
        </p:spPr>
        <p:txBody>
          <a:bodyPr/>
          <a:lstStyle>
            <a:lvl1pPr>
              <a:defRPr>
                <a:solidFill>
                  <a:srgbClr val="7A005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75600" y="5583600"/>
            <a:ext cx="1864714" cy="1080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rgbClr val="7A0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6175883"/>
            <a:ext cx="6359328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11172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колони, вариант 3">
    <p:bg>
      <p:bgPr>
        <a:solidFill>
          <a:srgbClr val="7A0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3757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bg-BG" dirty="0" smtClean="0"/>
              <a:t>Първо ниво текст, колона едно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3757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bg-BG" dirty="0" smtClean="0"/>
              <a:t>Първо ниво текст, колона две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88000"/>
            <a:ext cx="10515600" cy="132556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92506" y="5583600"/>
            <a:ext cx="1830901" cy="108000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TextBox 11"/>
          <p:cNvSpPr txBox="1"/>
          <p:nvPr userDrawn="1"/>
        </p:nvSpPr>
        <p:spPr>
          <a:xfrm>
            <a:off x="3239396" y="6150690"/>
            <a:ext cx="67317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СОФИЙСКИ УНИВЕРСИТЕТ 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“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</a:t>
            </a:r>
            <a:r>
              <a:rPr lang="bg-BG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в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. КЛИМЕНТ ОХРИДСКИ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”</a:t>
            </a:r>
            <a:endParaRPr lang="en-US" sz="1500" dirty="0">
              <a:solidFill>
                <a:srgbClr val="7A005E"/>
              </a:solidFill>
              <a:latin typeface="SP Trajan2ML" panose="0200050507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906237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, вариан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2064190"/>
            <a:ext cx="5157787" cy="59752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 smtClean="0"/>
              <a:t>Подзаглавие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679826"/>
            <a:ext cx="5157787" cy="3509837"/>
          </a:xfrm>
        </p:spPr>
        <p:txBody>
          <a:bodyPr/>
          <a:lstStyle/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2064190"/>
            <a:ext cx="5183188" cy="6156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 smtClean="0"/>
              <a:t>Подзаглавие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679826"/>
            <a:ext cx="5183188" cy="3509837"/>
          </a:xfrm>
        </p:spPr>
        <p:txBody>
          <a:bodyPr/>
          <a:lstStyle/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C8371317-6240-4826-B33E-FC206F64A259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2CEC902-E1F8-4C04-921F-24D31A9D67F7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288000"/>
            <a:ext cx="9865423" cy="1325563"/>
          </a:xfrm>
          <a:noFill/>
        </p:spPr>
        <p:txBody>
          <a:bodyPr/>
          <a:lstStyle>
            <a:lvl1pPr>
              <a:defRPr>
                <a:solidFill>
                  <a:srgbClr val="7A005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60000" y="0"/>
            <a:ext cx="1116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46892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, вариан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 smtClean="0"/>
              <a:t>Подзаглавие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19860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 smtClean="0"/>
              <a:t>Подзаглавие 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198608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288000"/>
            <a:ext cx="10517188" cy="1325563"/>
          </a:xfrm>
          <a:noFill/>
        </p:spPr>
        <p:txBody>
          <a:bodyPr/>
          <a:lstStyle>
            <a:lvl1pPr>
              <a:defRPr>
                <a:solidFill>
                  <a:srgbClr val="7A005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75600" y="5583600"/>
            <a:ext cx="1864714" cy="1080000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rgbClr val="7A0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6175883"/>
            <a:ext cx="6359328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136027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, вариант 3">
    <p:bg>
      <p:bgPr>
        <a:solidFill>
          <a:srgbClr val="7A0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135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 smtClean="0"/>
              <a:t>Подзаглавие 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437475"/>
            <a:ext cx="5157787" cy="31986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135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bg-BG" dirty="0" smtClean="0"/>
              <a:t>Подзаглавие 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437475"/>
            <a:ext cx="5183188" cy="3198608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88000"/>
            <a:ext cx="10517188" cy="132556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92506" y="5583600"/>
            <a:ext cx="1830901" cy="1080000"/>
          </a:xfrm>
          <a:prstGeom prst="rect">
            <a:avLst/>
          </a:prstGeom>
        </p:spPr>
      </p:pic>
      <p:sp>
        <p:nvSpPr>
          <p:cNvPr id="22" name="Rectangle 21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TextBox 13"/>
          <p:cNvSpPr txBox="1"/>
          <p:nvPr userDrawn="1"/>
        </p:nvSpPr>
        <p:spPr>
          <a:xfrm>
            <a:off x="3239396" y="6150690"/>
            <a:ext cx="67317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СОФИЙСКИ УНИВЕРСИТЕТ 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“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</a:t>
            </a:r>
            <a:r>
              <a:rPr lang="bg-BG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в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. КЛИМЕНТ ОХРИДСКИ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”</a:t>
            </a:r>
            <a:endParaRPr lang="en-US" sz="1500" dirty="0">
              <a:solidFill>
                <a:srgbClr val="7A005E"/>
              </a:solidFill>
              <a:latin typeface="SP Trajan2ML" panose="0200050507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30106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амо заглавие, вариан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094CAF8-503C-47FB-86BA-0D1DFFCD6E53}" type="datetimeFigureOut">
              <a:rPr lang="en-US" smtClean="0"/>
              <a:pPr>
                <a:defRPr/>
              </a:pPr>
              <a:t>6/3/2018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2C75319-91FF-41E2-95BE-8339CC46B6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288000"/>
            <a:ext cx="9865423" cy="1325563"/>
          </a:xfrm>
          <a:noFill/>
        </p:spPr>
        <p:txBody>
          <a:bodyPr/>
          <a:lstStyle>
            <a:lvl1pPr>
              <a:defRPr>
                <a:solidFill>
                  <a:srgbClr val="7A005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60000" y="0"/>
            <a:ext cx="1116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513210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амо заглавие, вариан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88000"/>
            <a:ext cx="10487685" cy="1325563"/>
          </a:xfrm>
          <a:noFill/>
        </p:spPr>
        <p:txBody>
          <a:bodyPr/>
          <a:lstStyle>
            <a:lvl1pPr>
              <a:defRPr>
                <a:solidFill>
                  <a:srgbClr val="7A005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75600" y="5583600"/>
            <a:ext cx="1864714" cy="1080000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rgbClr val="7A0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6175883"/>
            <a:ext cx="6359328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79601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амо заглавие, вариант 3">
    <p:bg>
      <p:bgPr>
        <a:solidFill>
          <a:srgbClr val="7A0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288000"/>
            <a:ext cx="10487685" cy="132556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92506" y="5583600"/>
            <a:ext cx="1830901" cy="1080000"/>
          </a:xfrm>
          <a:prstGeom prst="rect">
            <a:avLst/>
          </a:prstGeom>
        </p:spPr>
      </p:pic>
      <p:sp>
        <p:nvSpPr>
          <p:cNvPr id="19" name="Rectangle 18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TextBox 13"/>
          <p:cNvSpPr txBox="1"/>
          <p:nvPr userDrawn="1"/>
        </p:nvSpPr>
        <p:spPr>
          <a:xfrm>
            <a:off x="3239396" y="6150690"/>
            <a:ext cx="67317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СОФИЙСКИ УНИВЕРСИТЕТ 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“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</a:t>
            </a:r>
            <a:r>
              <a:rPr lang="bg-BG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в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. КЛИМЕНТ ОХРИДСКИ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”</a:t>
            </a:r>
            <a:endParaRPr lang="en-US" sz="1500" dirty="0">
              <a:solidFill>
                <a:srgbClr val="7A005E"/>
              </a:solidFill>
              <a:latin typeface="SP Trajan2ML" panose="0200050507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35074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и заглавен надпис, вариан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457200"/>
            <a:ext cx="6172200" cy="512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dirty="0" smtClean="0"/>
              <a:t>Въведете текст</a:t>
            </a:r>
            <a:endParaRPr lang="en-US" dirty="0" smtClean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75600" y="5583600"/>
            <a:ext cx="1864714" cy="10800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rgbClr val="7A0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6175883"/>
            <a:ext cx="6359328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106315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Съдържание и заглавен надпис, вариант 2">
    <p:bg>
      <p:bgPr>
        <a:solidFill>
          <a:srgbClr val="7A0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457200"/>
            <a:ext cx="6172200" cy="5126400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</a:defRPr>
            </a:lvl1pPr>
            <a:lvl2pPr>
              <a:defRPr sz="28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bg-BG" dirty="0" smtClean="0"/>
              <a:t>Въведете текст</a:t>
            </a:r>
            <a:endParaRPr lang="en-US" dirty="0" smtClean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92506" y="5583600"/>
            <a:ext cx="1830901" cy="10800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6" name="TextBox 15"/>
          <p:cNvSpPr txBox="1"/>
          <p:nvPr userDrawn="1"/>
        </p:nvSpPr>
        <p:spPr>
          <a:xfrm>
            <a:off x="3239396" y="6150690"/>
            <a:ext cx="67317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СОФИЙСКИ УНИВЕРСИТЕТ 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“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</a:t>
            </a:r>
            <a:r>
              <a:rPr lang="bg-BG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в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. КЛИМЕНТ ОХРИДСКИ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”</a:t>
            </a:r>
            <a:endParaRPr lang="en-US" sz="1500" dirty="0">
              <a:solidFill>
                <a:srgbClr val="7A005E"/>
              </a:solidFill>
              <a:latin typeface="SP Trajan2ML" panose="0200050507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96946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Заглавен слайд, вариан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1980001" y="396000"/>
            <a:ext cx="10212000" cy="377825"/>
          </a:xfrm>
          <a:prstGeom prst="rect">
            <a:avLst/>
          </a:prstGeom>
          <a:solidFill>
            <a:srgbClr val="7A00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67664" y="2068038"/>
            <a:ext cx="9106373" cy="1701800"/>
          </a:xfrm>
        </p:spPr>
        <p:txBody>
          <a:bodyPr/>
          <a:lstStyle>
            <a:lvl1pPr algn="ctr">
              <a:defRPr sz="4800" b="1" cap="all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 на презентацията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67664" y="3861913"/>
            <a:ext cx="9105578" cy="1109662"/>
          </a:xfrm>
        </p:spPr>
        <p:txBody>
          <a:bodyPr/>
          <a:lstStyle>
            <a:lvl1pPr marL="0" indent="0" algn="ctr">
              <a:buNone/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 dirty="0" smtClean="0"/>
              <a:t>Въведете подзаглавие на презентацията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EC241BC1-5301-4EEE-8B05-8D7F51090A0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B2A40B2D-FD06-4F0F-924C-D3ADBDBAB051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6000" y="0"/>
            <a:ext cx="1188000" cy="19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23905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лавие и вертикален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2B7CAB73-F53A-45C4-8CBB-336032A861D6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245C7B92-A2BF-472D-9B9A-592914C494E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713598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ен слйа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/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4F3A7360-110C-4BF0-886E-AC180DCFE887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5CC68C64-99B7-4BAF-B12F-2CB823013D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1534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ен слайд, вариант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1502875" y="2073988"/>
            <a:ext cx="9165125" cy="1701800"/>
          </a:xfrm>
        </p:spPr>
        <p:txBody>
          <a:bodyPr/>
          <a:lstStyle>
            <a:lvl1pPr algn="ctr">
              <a:defRPr sz="4800" b="1" cap="all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 на презентацията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02875" y="3867863"/>
            <a:ext cx="9165125" cy="1109662"/>
          </a:xfrm>
        </p:spPr>
        <p:txBody>
          <a:bodyPr/>
          <a:lstStyle>
            <a:lvl1pPr marL="0" indent="0" algn="ctr">
              <a:buNone/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 dirty="0" smtClean="0"/>
              <a:t>Въведете подзаглавие на презентацията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7036627" y="1343474"/>
            <a:ext cx="5153025" cy="378308"/>
          </a:xfrm>
        </p:spPr>
        <p:txBody>
          <a:bodyPr/>
          <a:lstStyle>
            <a:lvl1pPr marL="0" indent="0" algn="ctr">
              <a:buNone/>
              <a:defRPr sz="1800">
                <a:solidFill>
                  <a:srgbClr val="7A005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bg-BG" dirty="0" smtClean="0"/>
              <a:t>Въведи факултет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67096990-C7C4-4A58-ADF0-508A4600D8F1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80348EC0-553A-4415-91F3-2829AECF395B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9200" y="468000"/>
            <a:ext cx="1864714" cy="1080000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2475448" y="1071495"/>
            <a:ext cx="9716552" cy="252000"/>
          </a:xfrm>
          <a:prstGeom prst="rect">
            <a:avLst/>
          </a:prstGeom>
          <a:solidFill>
            <a:srgbClr val="7A0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914" y="1072800"/>
            <a:ext cx="6359328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995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ен слайд, вариант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378663"/>
            <a:ext cx="9144000" cy="1701800"/>
          </a:xfrm>
        </p:spPr>
        <p:txBody>
          <a:bodyPr/>
          <a:lstStyle>
            <a:lvl1pPr algn="ctr">
              <a:defRPr sz="4800" b="1" cap="all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 на презентацията</a:t>
            </a:r>
            <a:endParaRPr lang="en-US" dirty="0"/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172538"/>
            <a:ext cx="9144000" cy="1109662"/>
          </a:xfrm>
        </p:spPr>
        <p:txBody>
          <a:bodyPr/>
          <a:lstStyle>
            <a:lvl1pPr marL="0" indent="0" algn="ctr">
              <a:buNone/>
              <a:defRPr sz="28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 dirty="0" smtClean="0"/>
              <a:t>Въведете подзаглавие на презентацията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75600" y="5583600"/>
            <a:ext cx="1864714" cy="1080000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rgbClr val="7A0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6175883"/>
            <a:ext cx="6359328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48881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ен слайд, вариант 5">
    <p:bg>
      <p:bgPr>
        <a:solidFill>
          <a:srgbClr val="7A005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306096" y="2486383"/>
            <a:ext cx="9603330" cy="1701800"/>
          </a:xfrm>
        </p:spPr>
        <p:txBody>
          <a:bodyPr/>
          <a:lstStyle>
            <a:lvl1pPr algn="ctr">
              <a:defRPr sz="4800" b="1" cap="all" baseline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 на презентацията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06096" y="4214324"/>
            <a:ext cx="9603330" cy="1109662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bg-BG" dirty="0" smtClean="0"/>
              <a:t>Въведете подзаглавие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EB5D6F64-6575-4CC4-85BB-6F9C36DA36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3397C399-7257-482B-B2AA-D505EAB30C0E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96000" y="468001"/>
            <a:ext cx="1188000" cy="1916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3034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лавие и съдържание, вариан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288000"/>
            <a:ext cx="9865423" cy="1325563"/>
          </a:xfrm>
          <a:noFill/>
        </p:spPr>
        <p:txBody>
          <a:bodyPr/>
          <a:lstStyle>
            <a:lvl1pPr>
              <a:defRPr>
                <a:solidFill>
                  <a:srgbClr val="7A005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60000" y="0"/>
            <a:ext cx="1116000" cy="1800000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2055137"/>
            <a:ext cx="10515600" cy="41218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65986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, вариан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288000"/>
            <a:ext cx="10515600" cy="1325563"/>
          </a:xfrm>
          <a:noFill/>
        </p:spPr>
        <p:txBody>
          <a:bodyPr/>
          <a:lstStyle>
            <a:lvl1pPr>
              <a:defRPr>
                <a:solidFill>
                  <a:srgbClr val="7A005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757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75600" y="5583600"/>
            <a:ext cx="1864714" cy="10800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rgbClr val="7A00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1400" y="6175883"/>
            <a:ext cx="6359328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65698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лавие и съдържание, вариант 3">
    <p:bg>
      <p:bgPr>
        <a:solidFill>
          <a:srgbClr val="7A0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1" y="288000"/>
            <a:ext cx="10515600" cy="1325563"/>
          </a:xfrm>
          <a:noFill/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3757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bg-BG" dirty="0" smtClean="0"/>
              <a:t>Първо ниво текст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6022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F34B481C-4FF9-4E35-B4D9-ADD47E13CAC5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26022"/>
            <a:ext cx="4114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26022"/>
            <a:ext cx="1360503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AD4CA714-9523-464B-9094-07CE2AC8297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92506" y="5583600"/>
            <a:ext cx="1830901" cy="1080000"/>
          </a:xfrm>
          <a:prstGeom prst="rect">
            <a:avLst/>
          </a:prstGeom>
        </p:spPr>
      </p:pic>
      <p:sp>
        <p:nvSpPr>
          <p:cNvPr id="15" name="Rectangle 14"/>
          <p:cNvSpPr/>
          <p:nvPr userDrawn="1"/>
        </p:nvSpPr>
        <p:spPr>
          <a:xfrm>
            <a:off x="0" y="6175883"/>
            <a:ext cx="9971103" cy="2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" name="TextBox 3"/>
          <p:cNvSpPr txBox="1"/>
          <p:nvPr userDrawn="1"/>
        </p:nvSpPr>
        <p:spPr>
          <a:xfrm>
            <a:off x="3239396" y="6150690"/>
            <a:ext cx="67317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СОФИЙСКИ УНИВЕРСИТЕТ 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“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С</a:t>
            </a:r>
            <a:r>
              <a:rPr lang="bg-BG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в</a:t>
            </a:r>
            <a:r>
              <a:rPr lang="ru-RU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. КЛИМЕНТ ОХРИДСКИ</a:t>
            </a:r>
            <a:r>
              <a:rPr lang="en-US" sz="1500" b="1" i="0" kern="1200" dirty="0" smtClean="0">
                <a:solidFill>
                  <a:srgbClr val="7A005E"/>
                </a:solidFill>
                <a:effectLst/>
                <a:latin typeface="SP Trajan2ML" panose="02000505070000020004" pitchFamily="50" charset="0"/>
                <a:ea typeface="+mn-ea"/>
                <a:cs typeface="+mn-cs"/>
              </a:rPr>
              <a:t>”</a:t>
            </a:r>
            <a:endParaRPr lang="en-US" sz="1500" dirty="0">
              <a:solidFill>
                <a:srgbClr val="7A005E"/>
              </a:solidFill>
              <a:latin typeface="SP Trajan2ML" panose="020005050700000200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9365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е колони, вариант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2055137"/>
            <a:ext cx="5181600" cy="41218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bg-BG" dirty="0" smtClean="0"/>
              <a:t>Първо ниво текст, колона едно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2055137"/>
            <a:ext cx="5181600" cy="412182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bg-BG" dirty="0" smtClean="0"/>
              <a:t>Първо ниво текст, колона две</a:t>
            </a:r>
            <a:endParaRPr lang="en-US" dirty="0" smtClean="0"/>
          </a:p>
          <a:p>
            <a:pPr lvl="1"/>
            <a:r>
              <a:rPr lang="bg-BG" dirty="0" smtClean="0"/>
              <a:t>Второ ниво текст</a:t>
            </a:r>
            <a:endParaRPr lang="en-US" dirty="0" smtClean="0"/>
          </a:p>
          <a:p>
            <a:pPr lvl="2"/>
            <a:r>
              <a:rPr lang="bg-BG" dirty="0" smtClean="0"/>
              <a:t>Трето ниво текст</a:t>
            </a:r>
            <a:endParaRPr lang="en-US" dirty="0" smtClean="0"/>
          </a:p>
          <a:p>
            <a:pPr lvl="3"/>
            <a:r>
              <a:rPr lang="bg-BG" dirty="0" smtClean="0"/>
              <a:t>Четвърто ниво текст</a:t>
            </a:r>
            <a:endParaRPr lang="en-US" dirty="0" smtClean="0"/>
          </a:p>
          <a:p>
            <a:pPr lvl="4"/>
            <a:r>
              <a:rPr lang="bg-BG" dirty="0" smtClean="0"/>
              <a:t>Пето ниво текст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C3200459-167C-4BD5-AF64-74955F0CFBA4}" type="datetimeFigureOut">
              <a:rPr lang="en-US" smtClean="0"/>
              <a:pPr>
                <a:defRPr/>
              </a:pPr>
              <a:t>6/3/2018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7A005E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>
              <a:defRPr/>
            </a:pPr>
            <a:fld id="{666E6706-76CD-4A18-A8A8-F61AA88AE4C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1800000" y="288000"/>
            <a:ext cx="9865423" cy="1325563"/>
          </a:xfrm>
          <a:noFill/>
        </p:spPr>
        <p:txBody>
          <a:bodyPr/>
          <a:lstStyle>
            <a:lvl1pPr>
              <a:defRPr>
                <a:solidFill>
                  <a:srgbClr val="7A005F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bg-BG" dirty="0" smtClean="0"/>
              <a:t>Въведете заглавие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60000" y="0"/>
            <a:ext cx="1116000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0588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  <a:p>
            <a:pPr lvl="3"/>
            <a:r>
              <a:rPr lang="en-US" altLang="en-US" dirty="0" smtClean="0"/>
              <a:t>Fourth level</a:t>
            </a:r>
          </a:p>
          <a:p>
            <a:pPr lvl="4"/>
            <a:r>
              <a:rPr lang="en-US" alt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38BD84-4C72-4D2D-8A48-54094362EAC5}" type="datetimeFigureOut">
              <a:rPr lang="en-US"/>
              <a:pPr>
                <a:defRPr/>
              </a:pPr>
              <a:t>6/3/2018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67ACBD-C771-4EA3-9D4D-0DECC3F3A6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6" r:id="rId2"/>
    <p:sldLayoutId id="2147483727" r:id="rId3"/>
    <p:sldLayoutId id="2147483739" r:id="rId4"/>
    <p:sldLayoutId id="2147483728" r:id="rId5"/>
    <p:sldLayoutId id="2147483743" r:id="rId6"/>
    <p:sldLayoutId id="2147483729" r:id="rId7"/>
    <p:sldLayoutId id="2147483757" r:id="rId8"/>
    <p:sldLayoutId id="2147483746" r:id="rId9"/>
    <p:sldLayoutId id="2147483756" r:id="rId10"/>
    <p:sldLayoutId id="2147483758" r:id="rId11"/>
    <p:sldLayoutId id="2147483749" r:id="rId12"/>
    <p:sldLayoutId id="2147483759" r:id="rId13"/>
    <p:sldLayoutId id="2147483760" r:id="rId14"/>
    <p:sldLayoutId id="2147483752" r:id="rId15"/>
    <p:sldLayoutId id="2147483755" r:id="rId16"/>
    <p:sldLayoutId id="2147483761" r:id="rId17"/>
    <p:sldLayoutId id="2147483753" r:id="rId18"/>
    <p:sldLayoutId id="2147483762" r:id="rId19"/>
    <p:sldLayoutId id="2147483723" r:id="rId20"/>
    <p:sldLayoutId id="2147483724" r:id="rId2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763486"/>
            <a:ext cx="11390811" cy="3618411"/>
          </a:xfrm>
        </p:spPr>
        <p:txBody>
          <a:bodyPr/>
          <a:lstStyle/>
          <a:p>
            <a:r>
              <a:rPr lang="en-US" dirty="0" smtClean="0"/>
              <a:t> </a:t>
            </a:r>
            <a:r>
              <a:rPr lang="bg-BG" dirty="0" smtClean="0"/>
              <a:t/>
            </a:r>
            <a:br>
              <a:rPr lang="bg-BG" dirty="0" smtClean="0"/>
            </a:b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6651" y="1097280"/>
            <a:ext cx="10559941" cy="4101737"/>
          </a:xfrm>
        </p:spPr>
        <p:txBody>
          <a:bodyPr/>
          <a:lstStyle/>
          <a:p>
            <a:endParaRPr lang="en-US" dirty="0" smtClean="0"/>
          </a:p>
          <a:p>
            <a:endParaRPr lang="bg-BG" sz="3200" b="1" dirty="0" smtClean="0"/>
          </a:p>
          <a:p>
            <a:r>
              <a:rPr lang="bg-BG" sz="3200" b="1" dirty="0" smtClean="0"/>
              <a:t>Опитът на СУ „Св. Климент Охридски“ в обучението на педагози и социални работници за работа с бежанци</a:t>
            </a:r>
          </a:p>
          <a:p>
            <a:endParaRPr lang="bg-BG" sz="3200" dirty="0" smtClean="0"/>
          </a:p>
          <a:p>
            <a:r>
              <a:rPr lang="bg-BG" sz="3200" dirty="0" smtClean="0"/>
              <a:t>Проф. дпн Сийка Чавдарова - Костова</a:t>
            </a:r>
            <a:endParaRPr lang="bg-BG" sz="3200" dirty="0"/>
          </a:p>
          <a:p>
            <a:r>
              <a:rPr lang="bg-BG" sz="3200" dirty="0" smtClean="0"/>
              <a:t>Факултет по педагогика</a:t>
            </a:r>
          </a:p>
        </p:txBody>
      </p:sp>
    </p:spTree>
    <p:extLst>
      <p:ext uri="{BB962C8B-B14F-4D97-AF65-F5344CB8AC3E}">
        <p14:creationId xmlns:p14="http://schemas.microsoft.com/office/powerpoint/2010/main" xmlns="" val="324939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652525"/>
          </a:xfrm>
        </p:spPr>
        <p:txBody>
          <a:bodyPr/>
          <a:lstStyle/>
          <a:p>
            <a:pPr algn="ctr"/>
            <a:r>
              <a:rPr lang="bg-BG" sz="3600" dirty="0" smtClean="0"/>
              <a:t>Опит в обучението по бежански въпроси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263" y="1306286"/>
            <a:ext cx="11011988" cy="4898570"/>
          </a:xfrm>
        </p:spPr>
        <p:txBody>
          <a:bodyPr/>
          <a:lstStyle/>
          <a:p>
            <a:pPr algn="just">
              <a:buFontTx/>
              <a:buChar char="-"/>
            </a:pPr>
            <a:r>
              <a:rPr lang="bg-BG" dirty="0" smtClean="0"/>
              <a:t>Разработени </a:t>
            </a:r>
            <a:r>
              <a:rPr lang="bg-BG" dirty="0" smtClean="0"/>
              <a:t>курсови работи</a:t>
            </a:r>
          </a:p>
          <a:p>
            <a:pPr algn="just">
              <a:buFontTx/>
              <a:buChar char="-"/>
            </a:pPr>
            <a:r>
              <a:rPr lang="bg-BG" dirty="0" smtClean="0"/>
              <a:t>Разработени дипломни работи</a:t>
            </a:r>
          </a:p>
          <a:p>
            <a:pPr algn="just">
              <a:buFontTx/>
              <a:buChar char="-"/>
            </a:pPr>
            <a:r>
              <a:rPr lang="bg-BG" dirty="0" smtClean="0"/>
              <a:t>Защитена дисертация на тема: Извънучилищна възпитателна дейност с деца бежанци в България (2011 г.), Албена Тодорова</a:t>
            </a:r>
          </a:p>
          <a:p>
            <a:pPr algn="just">
              <a:buFontTx/>
              <a:buChar char="-"/>
            </a:pPr>
            <a:r>
              <a:rPr lang="bg-BG" dirty="0" smtClean="0"/>
              <a:t>Включване в практически дейности – </a:t>
            </a:r>
            <a:r>
              <a:rPr lang="bg-BG" dirty="0" smtClean="0"/>
              <a:t>практики и практикуми по учебен план</a:t>
            </a:r>
            <a:r>
              <a:rPr lang="bg-BG" dirty="0" smtClean="0"/>
              <a:t>, посещения</a:t>
            </a:r>
            <a:r>
              <a:rPr lang="bg-BG" dirty="0" smtClean="0"/>
              <a:t>, наблюдения, с деца бежанци</a:t>
            </a:r>
          </a:p>
          <a:p>
            <a:pPr algn="just">
              <a:buFontTx/>
              <a:buChar char="-"/>
            </a:pPr>
            <a:r>
              <a:rPr lang="bg-BG" dirty="0" smtClean="0"/>
              <a:t>Студенти – доброволци 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b="1" dirty="0" smtClean="0"/>
              <a:t>Благодарност за осигурения достъп!</a:t>
            </a:r>
            <a:r>
              <a:rPr lang="bg-BG" dirty="0" smtClean="0"/>
              <a:t> – </a:t>
            </a:r>
            <a:r>
              <a:rPr lang="bg-BG" b="1" dirty="0" smtClean="0"/>
              <a:t>Държавна агенция за бежанците, БЧК, Каритас, Съвет на жените бежанки, БХК</a:t>
            </a:r>
            <a:endParaRPr lang="bg-BG" b="1" dirty="0" smtClean="0"/>
          </a:p>
          <a:p>
            <a:pPr algn="just">
              <a:buNone/>
            </a:pPr>
            <a:endParaRPr lang="bg-BG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1175040"/>
          </a:xfrm>
        </p:spPr>
        <p:txBody>
          <a:bodyPr/>
          <a:lstStyle/>
          <a:p>
            <a:pPr algn="ctr"/>
            <a:r>
              <a:rPr lang="bg-BG" sz="3600" dirty="0" smtClean="0"/>
              <a:t>Подготовката на магистърска програма “Социална работа с бежанци и мигранти”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4" y="1397726"/>
            <a:ext cx="10711544" cy="4624251"/>
          </a:xfrm>
        </p:spPr>
        <p:txBody>
          <a:bodyPr/>
          <a:lstStyle/>
          <a:p>
            <a:pPr algn="just"/>
            <a:endParaRPr lang="bg-BG" dirty="0" smtClean="0"/>
          </a:p>
          <a:p>
            <a:pPr algn="just"/>
            <a:r>
              <a:rPr lang="bg-BG" dirty="0" smtClean="0"/>
              <a:t>Определяне на структурата и съдъжанието на учебния план – редица обсъждания и съгласувания</a:t>
            </a:r>
          </a:p>
          <a:p>
            <a:pPr algn="just"/>
            <a:r>
              <a:rPr lang="bg-BG" dirty="0" smtClean="0"/>
              <a:t>Съгласуване с преподаватели от Факултета по педагогика, Философски факултет, Юридически факултет</a:t>
            </a:r>
          </a:p>
          <a:p>
            <a:pPr algn="just"/>
            <a:r>
              <a:rPr lang="bg-BG" dirty="0" smtClean="0"/>
              <a:t>Съгласувания с ВКБООН, БЧК, </a:t>
            </a:r>
            <a:r>
              <a:rPr lang="bg-BG" dirty="0" smtClean="0"/>
              <a:t>Каритас – Писма за подкрепа</a:t>
            </a:r>
            <a:endParaRPr lang="bg-BG" dirty="0" smtClean="0"/>
          </a:p>
          <a:p>
            <a:pPr algn="just"/>
            <a:r>
              <a:rPr lang="bg-BG" dirty="0" smtClean="0"/>
              <a:t>Преминаване през многостепенна процедура на ниво факултет и университет.</a:t>
            </a:r>
          </a:p>
          <a:p>
            <a:pPr algn="just"/>
            <a:r>
              <a:rPr lang="bg-BG" dirty="0" smtClean="0"/>
              <a:t>Одобрена от Академичен съвет, </a:t>
            </a:r>
            <a:r>
              <a:rPr lang="en-US" dirty="0" smtClean="0"/>
              <a:t>25.04.</a:t>
            </a:r>
            <a:r>
              <a:rPr lang="bg-BG" dirty="0" smtClean="0"/>
              <a:t>2018 г.</a:t>
            </a:r>
          </a:p>
          <a:p>
            <a:pPr algn="just"/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913782"/>
          </a:xfrm>
        </p:spPr>
        <p:txBody>
          <a:bodyPr/>
          <a:lstStyle/>
          <a:p>
            <a:pPr algn="ctr"/>
            <a:r>
              <a:rPr lang="bg-BG" sz="3600" dirty="0" smtClean="0"/>
              <a:t>Форми на обучение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4" y="1097280"/>
            <a:ext cx="10711544" cy="4924697"/>
          </a:xfrm>
        </p:spPr>
        <p:txBody>
          <a:bodyPr/>
          <a:lstStyle/>
          <a:p>
            <a:pPr algn="just"/>
            <a:endParaRPr lang="bg-BG" dirty="0" smtClean="0"/>
          </a:p>
          <a:p>
            <a:pPr algn="just"/>
            <a:endParaRPr lang="bg-BG" dirty="0" smtClean="0"/>
          </a:p>
          <a:p>
            <a:pPr algn="just"/>
            <a:r>
              <a:rPr lang="bg-BG" dirty="0" smtClean="0"/>
              <a:t>Задочно обучение, специалисти – 2 семестъра</a:t>
            </a:r>
          </a:p>
          <a:p>
            <a:pPr algn="just"/>
            <a:r>
              <a:rPr lang="bg-BG" dirty="0" smtClean="0"/>
              <a:t>Задочно обучение, неспециалисти (учили други бакалавърски програми, различни от Социални дейности) – 3 семестъра</a:t>
            </a:r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913782"/>
          </a:xfrm>
        </p:spPr>
        <p:txBody>
          <a:bodyPr/>
          <a:lstStyle/>
          <a:p>
            <a:pPr algn="ctr"/>
            <a:r>
              <a:rPr lang="bg-BG" sz="3600" dirty="0" smtClean="0"/>
              <a:t>Учебни дисциплини – задължителни, избираеми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4" y="1567543"/>
            <a:ext cx="10711544" cy="4140926"/>
          </a:xfrm>
        </p:spPr>
        <p:txBody>
          <a:bodyPr/>
          <a:lstStyle/>
          <a:p>
            <a:pPr>
              <a:buFontTx/>
              <a:buChar char="-"/>
            </a:pPr>
            <a:r>
              <a:rPr lang="bg-BG" dirty="0" smtClean="0"/>
              <a:t>Основи на социалната работа с бежанци и мигранти</a:t>
            </a:r>
          </a:p>
          <a:p>
            <a:pPr>
              <a:buFontTx/>
              <a:buChar char="-"/>
            </a:pPr>
            <a:r>
              <a:rPr lang="bg-BG" dirty="0" smtClean="0"/>
              <a:t>Бежанско право</a:t>
            </a:r>
          </a:p>
          <a:p>
            <a:pPr>
              <a:buFontTx/>
              <a:buChar char="-"/>
            </a:pPr>
            <a:r>
              <a:rPr lang="bg-BG" dirty="0" smtClean="0"/>
              <a:t>Интервюиране на бежанци</a:t>
            </a:r>
          </a:p>
          <a:p>
            <a:pPr>
              <a:buFontTx/>
              <a:buChar char="-"/>
            </a:pPr>
            <a:r>
              <a:rPr lang="bg-BG" dirty="0" smtClean="0"/>
              <a:t>Практикуми – в държавни структури, организации, работещи с бежанци</a:t>
            </a:r>
          </a:p>
          <a:p>
            <a:pPr>
              <a:buFontTx/>
              <a:buChar char="-"/>
            </a:pPr>
            <a:r>
              <a:rPr lang="bg-BG" dirty="0" smtClean="0"/>
              <a:t>История на социалната работа с бежанци</a:t>
            </a:r>
          </a:p>
          <a:p>
            <a:pPr>
              <a:buFontTx/>
              <a:buChar char="-"/>
            </a:pPr>
            <a:r>
              <a:rPr lang="bg-BG" dirty="0" smtClean="0"/>
              <a:t>Интеграционни политики</a:t>
            </a:r>
          </a:p>
          <a:p>
            <a:pPr>
              <a:buFontTx/>
              <a:buChar char="-"/>
            </a:pPr>
            <a:r>
              <a:rPr lang="bg-BG" dirty="0" smtClean="0"/>
              <a:t>Закрила и грижа за децата бежанци</a:t>
            </a:r>
          </a:p>
          <a:p>
            <a:pPr>
              <a:buNone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913782"/>
          </a:xfrm>
        </p:spPr>
        <p:txBody>
          <a:bodyPr/>
          <a:lstStyle/>
          <a:p>
            <a:pPr algn="ctr"/>
            <a:r>
              <a:rPr lang="bg-BG" sz="3600" dirty="0" smtClean="0"/>
              <a:t>Учебни дисциплини - избираеми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4" y="1254034"/>
            <a:ext cx="10711544" cy="4767943"/>
          </a:xfrm>
        </p:spPr>
        <p:txBody>
          <a:bodyPr/>
          <a:lstStyle/>
          <a:p>
            <a:pPr>
              <a:buFontTx/>
              <a:buChar char="-"/>
            </a:pPr>
            <a:r>
              <a:rPr lang="bg-BG" dirty="0" smtClean="0"/>
              <a:t>Социална работа в група и групова терапия с бежанци и мигранти</a:t>
            </a:r>
          </a:p>
          <a:p>
            <a:pPr>
              <a:buFontTx/>
              <a:buChar char="-"/>
            </a:pPr>
            <a:r>
              <a:rPr lang="bg-BG" dirty="0" smtClean="0"/>
              <a:t>Психотерапевтични подходи при социална работа с бежанци и мигранти</a:t>
            </a:r>
          </a:p>
          <a:p>
            <a:pPr>
              <a:buFontTx/>
              <a:buChar char="-"/>
            </a:pPr>
            <a:r>
              <a:rPr lang="bg-BG" dirty="0" smtClean="0"/>
              <a:t>Обучение по български език на бежанци</a:t>
            </a:r>
          </a:p>
          <a:p>
            <a:pPr>
              <a:buFontTx/>
              <a:buChar char="-"/>
            </a:pPr>
            <a:r>
              <a:rPr lang="bg-BG" dirty="0" smtClean="0"/>
              <a:t>Социална работа с непридружени малолетни и непълнолетни бежанци и мигранти</a:t>
            </a:r>
          </a:p>
          <a:p>
            <a:pPr>
              <a:buFontTx/>
              <a:buChar char="-"/>
            </a:pPr>
            <a:r>
              <a:rPr lang="bg-BG" dirty="0" smtClean="0"/>
              <a:t>Организационна култура в институции за социална работа с бежанци и мигранти</a:t>
            </a:r>
          </a:p>
          <a:p>
            <a:pPr>
              <a:buFontTx/>
              <a:buChar char="-"/>
            </a:pPr>
            <a:r>
              <a:rPr lang="bg-BG" dirty="0" smtClean="0"/>
              <a:t>Управление на качеството в организации са социална работа с бежанци и мигранти</a:t>
            </a:r>
          </a:p>
          <a:p>
            <a:pPr>
              <a:buFontTx/>
              <a:buChar char="-"/>
            </a:pPr>
            <a:endParaRPr lang="bg-BG" dirty="0" smtClean="0"/>
          </a:p>
          <a:p>
            <a:pPr>
              <a:buFontTx/>
              <a:buChar char="-"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913782"/>
          </a:xfrm>
        </p:spPr>
        <p:txBody>
          <a:bodyPr/>
          <a:lstStyle/>
          <a:p>
            <a:pPr algn="ctr"/>
            <a:r>
              <a:rPr lang="bg-BG" sz="3600" dirty="0" smtClean="0"/>
              <a:t>Учебни дисциплини – избираеми, факултативни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4" y="1254035"/>
            <a:ext cx="10711544" cy="4506686"/>
          </a:xfrm>
        </p:spPr>
        <p:txBody>
          <a:bodyPr/>
          <a:lstStyle/>
          <a:p>
            <a:pPr>
              <a:buFontTx/>
              <a:buChar char="-"/>
            </a:pPr>
            <a:endParaRPr lang="bg-BG" dirty="0" smtClean="0"/>
          </a:p>
          <a:p>
            <a:pPr>
              <a:buFontTx/>
              <a:buChar char="-"/>
            </a:pPr>
            <a:r>
              <a:rPr lang="bg-BG" dirty="0" smtClean="0"/>
              <a:t>Социална работа с бежанци в Германия и Австрия</a:t>
            </a:r>
          </a:p>
          <a:p>
            <a:pPr>
              <a:buFontTx/>
              <a:buChar char="-"/>
            </a:pPr>
            <a:r>
              <a:rPr lang="bg-BG" dirty="0" smtClean="0"/>
              <a:t>Фамилна социална работа</a:t>
            </a:r>
          </a:p>
          <a:p>
            <a:pPr>
              <a:buFontTx/>
              <a:buChar char="-"/>
            </a:pPr>
            <a:r>
              <a:rPr lang="bg-BG" dirty="0" smtClean="0"/>
              <a:t>Арттерапевтични аспекти на фотографията при социалната работа с бежанци</a:t>
            </a:r>
          </a:p>
          <a:p>
            <a:pPr>
              <a:buFontTx/>
              <a:buChar char="-"/>
            </a:pPr>
            <a:r>
              <a:rPr lang="bg-BG" dirty="0" smtClean="0"/>
              <a:t>Просоциално помагащо поведение</a:t>
            </a:r>
          </a:p>
          <a:p>
            <a:pPr>
              <a:buFontTx/>
              <a:buChar char="-"/>
            </a:pPr>
            <a:r>
              <a:rPr lang="bg-BG" dirty="0" smtClean="0"/>
              <a:t>Образование по правата на детето</a:t>
            </a:r>
          </a:p>
          <a:p>
            <a:pPr>
              <a:buFontTx/>
              <a:buChar char="-"/>
            </a:pPr>
            <a:r>
              <a:rPr lang="bg-BG" dirty="0" smtClean="0"/>
              <a:t>Методика на превантивната и корекционно-възпитателната дейност</a:t>
            </a:r>
          </a:p>
          <a:p>
            <a:pPr>
              <a:buNone/>
            </a:pPr>
            <a:endParaRPr lang="bg-BG" dirty="0" smtClean="0"/>
          </a:p>
          <a:p>
            <a:pPr>
              <a:buFontTx/>
              <a:buChar char="-"/>
            </a:pPr>
            <a:endParaRPr lang="bg-BG" dirty="0" smtClean="0"/>
          </a:p>
          <a:p>
            <a:pPr>
              <a:buFontTx/>
              <a:buChar char="-"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913782"/>
          </a:xfrm>
        </p:spPr>
        <p:txBody>
          <a:bodyPr/>
          <a:lstStyle/>
          <a:p>
            <a:pPr algn="ctr"/>
            <a:r>
              <a:rPr lang="bg-BG" sz="3600" dirty="0" smtClean="0"/>
              <a:t>Задължителни учебни дисциплини (за неспециалистите, първи семестър)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4" y="1476103"/>
            <a:ext cx="10711544" cy="4219303"/>
          </a:xfrm>
        </p:spPr>
        <p:txBody>
          <a:bodyPr/>
          <a:lstStyle/>
          <a:p>
            <a:pPr>
              <a:buFontTx/>
              <a:buChar char="-"/>
            </a:pPr>
            <a:endParaRPr lang="bg-BG" dirty="0" smtClean="0"/>
          </a:p>
          <a:p>
            <a:pPr>
              <a:buFontTx/>
              <a:buChar char="-"/>
            </a:pPr>
            <a:r>
              <a:rPr lang="bg-BG" dirty="0" smtClean="0"/>
              <a:t>Основи на социалната работа</a:t>
            </a:r>
          </a:p>
          <a:p>
            <a:pPr>
              <a:buFontTx/>
              <a:buChar char="-"/>
            </a:pPr>
            <a:r>
              <a:rPr lang="bg-BG" dirty="0" smtClean="0"/>
              <a:t>Методи на социалната работа</a:t>
            </a:r>
          </a:p>
          <a:p>
            <a:pPr>
              <a:buFontTx/>
              <a:buChar char="-"/>
            </a:pPr>
            <a:r>
              <a:rPr lang="bg-BG" dirty="0" smtClean="0"/>
              <a:t>Организация и управление на социалната работа</a:t>
            </a:r>
          </a:p>
          <a:p>
            <a:pPr>
              <a:buFontTx/>
              <a:buChar char="-"/>
            </a:pPr>
            <a:r>
              <a:rPr lang="bg-BG" dirty="0" smtClean="0"/>
              <a:t>Психология</a:t>
            </a:r>
          </a:p>
          <a:p>
            <a:pPr>
              <a:buFontTx/>
              <a:buChar char="-"/>
            </a:pPr>
            <a:r>
              <a:rPr lang="bg-BG" dirty="0" smtClean="0"/>
              <a:t>Правни аспекти на социалната работа</a:t>
            </a:r>
          </a:p>
          <a:p>
            <a:pPr>
              <a:buFontTx/>
              <a:buChar char="-"/>
            </a:pPr>
            <a:r>
              <a:rPr lang="bg-BG" dirty="0" smtClean="0"/>
              <a:t>Социална медицина</a:t>
            </a:r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404949"/>
            <a:ext cx="10661470" cy="1058090"/>
          </a:xfrm>
        </p:spPr>
        <p:txBody>
          <a:bodyPr/>
          <a:lstStyle/>
          <a:p>
            <a:pPr algn="ctr"/>
            <a:r>
              <a:rPr lang="bg-BG" sz="3600" dirty="0" smtClean="0"/>
              <a:t>Условия за прием и дипломиране  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4" y="1476103"/>
            <a:ext cx="10711544" cy="4323806"/>
          </a:xfrm>
        </p:spPr>
        <p:txBody>
          <a:bodyPr/>
          <a:lstStyle/>
          <a:p>
            <a:pPr>
              <a:buFontTx/>
              <a:buChar char="-"/>
            </a:pPr>
            <a:r>
              <a:rPr lang="bg-BG" dirty="0" smtClean="0"/>
              <a:t>Прием: по документи и събеседване</a:t>
            </a:r>
          </a:p>
          <a:p>
            <a:pPr>
              <a:buFontTx/>
              <a:buChar char="-"/>
            </a:pPr>
            <a:r>
              <a:rPr lang="bg-BG" dirty="0" smtClean="0"/>
              <a:t>Дипломиране: чрез дипломна работа или държавен изпит</a:t>
            </a:r>
          </a:p>
          <a:p>
            <a:pPr>
              <a:buFontTx/>
              <a:buChar char="-"/>
            </a:pPr>
            <a:r>
              <a:rPr lang="bg-BG" dirty="0" smtClean="0"/>
              <a:t>Стартиране на програмата: при минимум 6 кандидати</a:t>
            </a:r>
          </a:p>
          <a:p>
            <a:pPr>
              <a:buFontTx/>
              <a:buChar char="-"/>
            </a:pPr>
            <a:r>
              <a:rPr lang="bg-BG" dirty="0" smtClean="0"/>
              <a:t>Информация за кандидатстването – на сайта на Факултета по педагогика:</a:t>
            </a:r>
          </a:p>
          <a:p>
            <a:pPr>
              <a:buNone/>
            </a:pPr>
            <a:r>
              <a:rPr lang="bg-BG" sz="2400" dirty="0" smtClean="0"/>
              <a:t>https://www.uni-sofia.bg/index.php/bul/universitet_t/fakulteti/fakultet_po_pedagogika/uchebna_dejnost_bakalavri_magistri_doktoranti_sdk/</a:t>
            </a:r>
          </a:p>
          <a:p>
            <a:pPr>
              <a:buNone/>
            </a:pPr>
            <a:r>
              <a:rPr lang="bg-BG" sz="2400" dirty="0" smtClean="0"/>
              <a:t>magist_rski_programi/fakultet_po_pedagogika/socialni_dejnosti/socialna_rabota_s_bezhanci_i_migranti_zadochno_obuchenie</a:t>
            </a:r>
          </a:p>
          <a:p>
            <a:pPr>
              <a:buFontTx/>
              <a:buChar char="-"/>
            </a:pPr>
            <a:endParaRPr lang="bg-BG" dirty="0" smtClean="0"/>
          </a:p>
          <a:p>
            <a:pPr>
              <a:buFontTx/>
              <a:buChar char="-"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1175040"/>
          </a:xfrm>
        </p:spPr>
        <p:txBody>
          <a:bodyPr/>
          <a:lstStyle/>
          <a:p>
            <a:pPr algn="ctr"/>
            <a:r>
              <a:rPr lang="bg-BG" sz="3200" dirty="0" smtClean="0"/>
              <a:t>Професионално </a:t>
            </a:r>
            <a:r>
              <a:rPr lang="bg-BG" sz="3200" dirty="0" smtClean="0"/>
              <a:t>направление 3.4. Социални дейности в СУ “Св. Климент Охридски” (Факултет по педагогика)</a:t>
            </a:r>
            <a:endParaRPr lang="bg-BG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1606730"/>
            <a:ext cx="11155679" cy="4415247"/>
          </a:xfrm>
        </p:spPr>
        <p:txBody>
          <a:bodyPr/>
          <a:lstStyle/>
          <a:p>
            <a:pPr algn="just"/>
            <a:r>
              <a:rPr lang="bg-BG" dirty="0" smtClean="0"/>
              <a:t>Три </a:t>
            </a:r>
            <a:r>
              <a:rPr lang="bg-BG" dirty="0" smtClean="0"/>
              <a:t>основни </a:t>
            </a:r>
            <a:r>
              <a:rPr lang="bg-BG" dirty="0" smtClean="0"/>
              <a:t>специалности във Факултета по педагогика: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Педагогика, професионално направление 1.2. Педагогика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Социални </a:t>
            </a:r>
            <a:r>
              <a:rPr lang="bg-BG" dirty="0" smtClean="0"/>
              <a:t>дейности, професионално направление 3.4. Социални дейности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Неформално </a:t>
            </a:r>
            <a:r>
              <a:rPr lang="bg-BG" dirty="0" smtClean="0"/>
              <a:t>образование, професионално направление 1.2. Педагогика</a:t>
            </a:r>
          </a:p>
          <a:p>
            <a:pPr algn="just"/>
            <a:endParaRPr lang="bg-BG" dirty="0" smtClean="0"/>
          </a:p>
          <a:p>
            <a:pPr algn="just"/>
            <a:r>
              <a:rPr lang="bg-BG" dirty="0" smtClean="0"/>
              <a:t>20 </a:t>
            </a:r>
            <a:r>
              <a:rPr lang="bg-BG" dirty="0" smtClean="0"/>
              <a:t>години опит в подготовката на студенти в специалност Социални дейности</a:t>
            </a:r>
            <a:endParaRPr lang="en-US" dirty="0" smtClean="0"/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210728"/>
            <a:ext cx="11315377" cy="793824"/>
          </a:xfrm>
        </p:spPr>
        <p:txBody>
          <a:bodyPr/>
          <a:lstStyle/>
          <a:p>
            <a:pPr algn="ctr"/>
            <a:r>
              <a:rPr lang="bg-BG" sz="3200" dirty="0" smtClean="0"/>
              <a:t>Опит в обучението по бежански въпроси във Факултета по педагогика</a:t>
            </a:r>
            <a:endParaRPr lang="bg-BG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1" y="1313646"/>
            <a:ext cx="11207930" cy="4572000"/>
          </a:xfrm>
        </p:spPr>
        <p:txBody>
          <a:bodyPr/>
          <a:lstStyle/>
          <a:p>
            <a:pPr algn="just">
              <a:buNone/>
            </a:pPr>
            <a:r>
              <a:rPr lang="bg-BG" dirty="0" smtClean="0"/>
              <a:t>Началото – </a:t>
            </a:r>
            <a:r>
              <a:rPr lang="bg-BG" b="1" dirty="0" smtClean="0"/>
              <a:t>29.03.2004</a:t>
            </a:r>
            <a:r>
              <a:rPr lang="bg-BG" dirty="0" smtClean="0"/>
              <a:t> г. </a:t>
            </a:r>
          </a:p>
          <a:p>
            <a:pPr algn="just">
              <a:buNone/>
            </a:pPr>
            <a:r>
              <a:rPr lang="en-GB" dirty="0" smtClean="0"/>
              <a:t>5-</a:t>
            </a:r>
            <a:r>
              <a:rPr lang="bg-BG" dirty="0" smtClean="0"/>
              <a:t>годишен </a:t>
            </a:r>
            <a:r>
              <a:rPr lang="bg-BG" b="1" dirty="0" smtClean="0"/>
              <a:t>План </a:t>
            </a:r>
            <a:r>
              <a:rPr lang="bg-BG" b="1" dirty="0"/>
              <a:t>за действие</a:t>
            </a:r>
            <a:r>
              <a:rPr lang="bg-BG" dirty="0"/>
              <a:t> между </a:t>
            </a:r>
            <a:r>
              <a:rPr lang="bg-BG" b="1" dirty="0"/>
              <a:t>Представителството на Върховния комисар на ООН за бежанците в България</a:t>
            </a:r>
            <a:r>
              <a:rPr lang="bg-BG" dirty="0"/>
              <a:t>, </a:t>
            </a:r>
            <a:r>
              <a:rPr lang="bg-BG" b="1" dirty="0"/>
              <a:t>Държавната агенция за бежанците</a:t>
            </a:r>
            <a:r>
              <a:rPr lang="bg-BG" dirty="0"/>
              <a:t> </a:t>
            </a:r>
            <a:r>
              <a:rPr lang="bg-BG" b="1" dirty="0"/>
              <a:t>при Министерски съвет</a:t>
            </a:r>
            <a:r>
              <a:rPr lang="bg-BG" dirty="0"/>
              <a:t> и </a:t>
            </a:r>
            <a:r>
              <a:rPr lang="bg-BG" b="1" dirty="0"/>
              <a:t>Факултета по педагогика</a:t>
            </a:r>
            <a:r>
              <a:rPr lang="bg-BG" dirty="0"/>
              <a:t> на СУ “Св. Кл. Охридски”. </a:t>
            </a:r>
            <a:endParaRPr lang="bg-BG" dirty="0" smtClean="0"/>
          </a:p>
          <a:p>
            <a:pPr algn="just">
              <a:buNone/>
            </a:pPr>
            <a:r>
              <a:rPr lang="bg-BG" dirty="0" smtClean="0"/>
              <a:t>Поставяне на основите </a:t>
            </a:r>
            <a:r>
              <a:rPr lang="bg-BG" dirty="0"/>
              <a:t>на съвместното сътрудничество между трите институции. </a:t>
            </a:r>
            <a:endParaRPr lang="bg-BG" dirty="0" smtClean="0"/>
          </a:p>
          <a:p>
            <a:pPr algn="just">
              <a:buNone/>
            </a:pPr>
            <a:r>
              <a:rPr lang="bg-BG" dirty="0" smtClean="0"/>
              <a:t>Включване </a:t>
            </a:r>
            <a:r>
              <a:rPr lang="bg-BG" dirty="0"/>
              <a:t>в </a:t>
            </a:r>
            <a:r>
              <a:rPr lang="bg-BG" b="1" dirty="0"/>
              <a:t>Инициативата за академично обучение по бежански </a:t>
            </a:r>
            <a:r>
              <a:rPr lang="bg-BG" b="1" dirty="0" smtClean="0"/>
              <a:t>въпроси </a:t>
            </a:r>
            <a:r>
              <a:rPr lang="bg-BG" dirty="0" smtClean="0"/>
              <a:t>на Представителството на Върховния комисар за бежанците в България, </a:t>
            </a:r>
            <a:r>
              <a:rPr lang="bg-BG" dirty="0"/>
              <a:t>стартирала през 2002 </a:t>
            </a:r>
            <a:r>
              <a:rPr lang="bg-BG" dirty="0" smtClean="0"/>
              <a:t>г.</a:t>
            </a:r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47897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887656"/>
          </a:xfrm>
        </p:spPr>
        <p:txBody>
          <a:bodyPr/>
          <a:lstStyle/>
          <a:p>
            <a:pPr algn="ctr"/>
            <a:r>
              <a:rPr lang="bg-BG" sz="3200" dirty="0" smtClean="0"/>
              <a:t>Опит в обучението по бежански въпроси във Факултета по педагогика</a:t>
            </a:r>
            <a:endParaRPr lang="bg-BG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1" y="1390918"/>
            <a:ext cx="11207930" cy="4631061"/>
          </a:xfrm>
        </p:spPr>
        <p:txBody>
          <a:bodyPr/>
          <a:lstStyle/>
          <a:p>
            <a:pPr algn="just">
              <a:buNone/>
            </a:pPr>
            <a:r>
              <a:rPr lang="bg-BG" dirty="0" smtClean="0"/>
              <a:t>Основна насоченост на сътрудничеството:</a:t>
            </a:r>
          </a:p>
          <a:p>
            <a:pPr algn="just">
              <a:buNone/>
            </a:pPr>
            <a:r>
              <a:rPr lang="bg-BG" dirty="0" smtClean="0"/>
              <a:t>- осъществяване </a:t>
            </a:r>
            <a:r>
              <a:rPr lang="bg-BG" dirty="0"/>
              <a:t>на координирани дейности</a:t>
            </a:r>
            <a:r>
              <a:rPr lang="bg-BG" b="1" dirty="0"/>
              <a:t> </a:t>
            </a:r>
            <a:r>
              <a:rPr lang="bg-BG" dirty="0" smtClean="0"/>
              <a:t>за </a:t>
            </a:r>
            <a:r>
              <a:rPr lang="bg-BG" b="1" dirty="0" smtClean="0"/>
              <a:t>увеличаване на информираността и подготовката на специалисти</a:t>
            </a:r>
            <a:r>
              <a:rPr lang="bg-BG" dirty="0" smtClean="0"/>
              <a:t> в областта на закрила </a:t>
            </a:r>
            <a:r>
              <a:rPr lang="bg-BG" dirty="0"/>
              <a:t>и подпомагане на бежанци и лица, търсещи убежище, в частност - уязвими групи като </a:t>
            </a:r>
            <a:r>
              <a:rPr lang="bg-BG" dirty="0" smtClean="0"/>
              <a:t>деца, </a:t>
            </a:r>
            <a:r>
              <a:rPr lang="bg-BG" dirty="0"/>
              <a:t>жени бежанки, </a:t>
            </a:r>
            <a:r>
              <a:rPr lang="bg-BG" dirty="0" smtClean="0"/>
              <a:t>непридружени </a:t>
            </a:r>
            <a:r>
              <a:rPr lang="bg-BG" dirty="0"/>
              <a:t>малолетни и непълнолетни, жертви на </a:t>
            </a:r>
            <a:r>
              <a:rPr lang="bg-BG" dirty="0" smtClean="0"/>
              <a:t>изтезание и др., </a:t>
            </a:r>
            <a:r>
              <a:rPr lang="bg-BG" dirty="0"/>
              <a:t>чрез </a:t>
            </a:r>
            <a:r>
              <a:rPr lang="bg-BG" b="1" dirty="0"/>
              <a:t>работа в мрежа</a:t>
            </a:r>
            <a:r>
              <a:rPr lang="bg-BG" dirty="0"/>
              <a:t>, включваща </a:t>
            </a:r>
            <a:r>
              <a:rPr lang="bg-BG" dirty="0" smtClean="0"/>
              <a:t>университетски преподаватели, представители на ДАБ, неправителствени организации – БЧК, Каритас, БХК, Съвет на жените бежанки, АСЕТ.</a:t>
            </a:r>
            <a:endParaRPr lang="en-GB" dirty="0"/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288001"/>
            <a:ext cx="10661470" cy="887656"/>
          </a:xfrm>
        </p:spPr>
        <p:txBody>
          <a:bodyPr/>
          <a:lstStyle/>
          <a:p>
            <a:pPr algn="ctr"/>
            <a:r>
              <a:rPr lang="bg-BG" sz="3200" dirty="0" smtClean="0"/>
              <a:t>Опит в обучението по бежански въпроси във Факултета по педагогика</a:t>
            </a:r>
            <a:endParaRPr lang="bg-BG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1" y="1241523"/>
            <a:ext cx="11207930" cy="4741819"/>
          </a:xfrm>
        </p:spPr>
        <p:txBody>
          <a:bodyPr/>
          <a:lstStyle/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r>
              <a:rPr lang="bg-BG" dirty="0" smtClean="0"/>
              <a:t>Въвеждане на дисциплини в обучението на социални работници и педагози, свързани с работата с бежанци – почти 15-годишен опит.</a:t>
            </a:r>
          </a:p>
          <a:p>
            <a:pPr algn="just">
              <a:buNone/>
            </a:pPr>
            <a:r>
              <a:rPr lang="bg-BG" dirty="0" smtClean="0"/>
              <a:t>Първоначално – като отделни дисциплини:</a:t>
            </a:r>
          </a:p>
          <a:p>
            <a:pPr algn="just">
              <a:buFontTx/>
              <a:buChar char="-"/>
            </a:pPr>
            <a:r>
              <a:rPr lang="bg-BG" dirty="0" smtClean="0"/>
              <a:t>Учебна дисциплина за специалност Педагогика (бакалавърска степен)</a:t>
            </a:r>
          </a:p>
          <a:p>
            <a:pPr algn="just">
              <a:buFontTx/>
              <a:buChar char="-"/>
            </a:pPr>
            <a:r>
              <a:rPr lang="bg-BG" dirty="0" smtClean="0"/>
              <a:t>Учебна дисциплина (Социална работа с бежанци) в три магистърски програми, специалност Социални дейности (Социална работа с деца и семейства, Клинична социална работа, Социална работа в общински/локални структури)</a:t>
            </a:r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  <a:p>
            <a:pPr algn="just">
              <a:buNone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12787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300880"/>
            <a:ext cx="10661470" cy="935492"/>
          </a:xfrm>
        </p:spPr>
        <p:txBody>
          <a:bodyPr/>
          <a:lstStyle/>
          <a:p>
            <a:pPr algn="ctr"/>
            <a:r>
              <a:rPr lang="bg-BG" sz="3600" dirty="0" smtClean="0"/>
              <a:t>Опит в обучението по бежански въпроси - бакалаври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263" y="1397726"/>
            <a:ext cx="11011988" cy="4415245"/>
          </a:xfrm>
        </p:spPr>
        <p:txBody>
          <a:bodyPr/>
          <a:lstStyle/>
          <a:p>
            <a:pPr algn="just">
              <a:buNone/>
            </a:pPr>
            <a:r>
              <a:rPr lang="bg-BG" dirty="0" smtClean="0"/>
              <a:t>Интегриране на съдържание, свързано с бежански въпроси в </a:t>
            </a:r>
            <a:r>
              <a:rPr lang="bg-BG" dirty="0" smtClean="0"/>
              <a:t>учебни дисциплини, професионално направление 1.2. Педагогика:</a:t>
            </a:r>
          </a:p>
          <a:p>
            <a:pPr algn="just">
              <a:buNone/>
            </a:pPr>
            <a:r>
              <a:rPr lang="bg-BG" dirty="0" smtClean="0"/>
              <a:t>Специалност Педагогика: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Интеркултурно възпитание </a:t>
            </a:r>
          </a:p>
          <a:p>
            <a:pPr algn="just">
              <a:buFontTx/>
              <a:buChar char="-"/>
            </a:pPr>
            <a:r>
              <a:rPr lang="bg-BG" dirty="0" smtClean="0"/>
              <a:t>Семейна педагогика</a:t>
            </a:r>
          </a:p>
          <a:p>
            <a:pPr algn="just">
              <a:buFontTx/>
              <a:buChar char="-"/>
            </a:pPr>
            <a:r>
              <a:rPr lang="bg-BG" dirty="0" smtClean="0"/>
              <a:t>Теория </a:t>
            </a:r>
            <a:r>
              <a:rPr lang="bg-BG" dirty="0" smtClean="0"/>
              <a:t>на </a:t>
            </a:r>
            <a:r>
              <a:rPr lang="bg-BG" dirty="0" smtClean="0"/>
              <a:t>възпитанието  </a:t>
            </a:r>
          </a:p>
          <a:p>
            <a:pPr algn="just">
              <a:buNone/>
            </a:pPr>
            <a:r>
              <a:rPr lang="bg-BG" dirty="0" smtClean="0"/>
              <a:t>Специалност Неформално образование: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Европейски </a:t>
            </a:r>
            <a:r>
              <a:rPr lang="bg-BG" dirty="0" smtClean="0"/>
              <a:t>интеркултурен диалог чрез образование </a:t>
            </a:r>
          </a:p>
          <a:p>
            <a:pPr algn="just">
              <a:buFontTx/>
              <a:buChar char="-"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300881"/>
            <a:ext cx="10661470" cy="613520"/>
          </a:xfrm>
        </p:spPr>
        <p:txBody>
          <a:bodyPr/>
          <a:lstStyle/>
          <a:p>
            <a:pPr algn="ctr"/>
            <a:r>
              <a:rPr lang="bg-BG" sz="3600" dirty="0" smtClean="0"/>
              <a:t>Опит в обучението по бежански въпроси - бакалаври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263" y="1097280"/>
            <a:ext cx="11011988" cy="4963886"/>
          </a:xfrm>
        </p:spPr>
        <p:txBody>
          <a:bodyPr/>
          <a:lstStyle/>
          <a:p>
            <a:pPr algn="just">
              <a:buNone/>
            </a:pPr>
            <a:r>
              <a:rPr lang="bg-BG" dirty="0" smtClean="0"/>
              <a:t>Интегриране на съдържание, свързано с бежански въпроси в </a:t>
            </a:r>
            <a:r>
              <a:rPr lang="bg-BG" dirty="0" smtClean="0"/>
              <a:t>учебни </a:t>
            </a:r>
            <a:r>
              <a:rPr lang="bg-BG" dirty="0" smtClean="0"/>
              <a:t>дисциплини в бакалавърска </a:t>
            </a:r>
            <a:r>
              <a:rPr lang="bg-BG" dirty="0" smtClean="0"/>
              <a:t>степен, специалност Социални дейности: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Социална </a:t>
            </a:r>
            <a:r>
              <a:rPr lang="bg-BG" dirty="0" smtClean="0"/>
              <a:t>работа с </a:t>
            </a:r>
            <a:r>
              <a:rPr lang="bg-BG" dirty="0" smtClean="0"/>
              <a:t>общност</a:t>
            </a:r>
          </a:p>
          <a:p>
            <a:pPr algn="just">
              <a:buFontTx/>
              <a:buChar char="-"/>
            </a:pPr>
            <a:r>
              <a:rPr lang="bg-BG" dirty="0" smtClean="0"/>
              <a:t>Методи </a:t>
            </a:r>
            <a:r>
              <a:rPr lang="bg-BG" dirty="0" smtClean="0"/>
              <a:t>на социалната </a:t>
            </a:r>
            <a:r>
              <a:rPr lang="bg-BG" dirty="0" smtClean="0"/>
              <a:t>работа </a:t>
            </a:r>
          </a:p>
          <a:p>
            <a:pPr algn="just">
              <a:buFontTx/>
              <a:buChar char="-"/>
            </a:pPr>
            <a:r>
              <a:rPr lang="bg-BG" dirty="0" smtClean="0"/>
              <a:t>Методи на социалната работа с безработни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Техники на интервюиране в социалната работа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Медико-социална </a:t>
            </a:r>
            <a:r>
              <a:rPr lang="bg-BG" dirty="0" smtClean="0"/>
              <a:t>работа с приоритетни групи от </a:t>
            </a:r>
            <a:r>
              <a:rPr lang="bg-BG" dirty="0" smtClean="0"/>
              <a:t>населението</a:t>
            </a:r>
          </a:p>
          <a:p>
            <a:pPr algn="just">
              <a:buFontTx/>
              <a:buChar char="-"/>
            </a:pPr>
            <a:r>
              <a:rPr lang="bg-BG" dirty="0" smtClean="0"/>
              <a:t>Геронтологична социална работа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Организация </a:t>
            </a:r>
            <a:r>
              <a:rPr lang="bg-BG" dirty="0" smtClean="0"/>
              <a:t>и управление на социалната </a:t>
            </a:r>
            <a:r>
              <a:rPr lang="bg-BG" dirty="0" smtClean="0"/>
              <a:t>работа</a:t>
            </a:r>
          </a:p>
          <a:p>
            <a:pPr algn="just">
              <a:buFontTx/>
              <a:buChar char="-"/>
            </a:pPr>
            <a:r>
              <a:rPr lang="bg-BG" dirty="0" smtClean="0"/>
              <a:t>Семейна педагогика</a:t>
            </a:r>
            <a:endParaRPr lang="bg-BG" dirty="0" smtClean="0"/>
          </a:p>
          <a:p>
            <a:pPr algn="just">
              <a:buNone/>
            </a:pP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141669"/>
            <a:ext cx="10661470" cy="566669"/>
          </a:xfrm>
        </p:spPr>
        <p:txBody>
          <a:bodyPr/>
          <a:lstStyle/>
          <a:p>
            <a:pPr algn="ctr"/>
            <a:r>
              <a:rPr lang="bg-BG" sz="3600" dirty="0" smtClean="0"/>
              <a:t>Опит в обучението по бежански въпроси - магистри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2" y="849086"/>
            <a:ext cx="11468115" cy="5410046"/>
          </a:xfrm>
        </p:spPr>
        <p:txBody>
          <a:bodyPr/>
          <a:lstStyle/>
          <a:p>
            <a:pPr algn="just">
              <a:buNone/>
            </a:pPr>
            <a:r>
              <a:rPr lang="bg-BG" dirty="0" smtClean="0"/>
              <a:t>Професионално направление 1.1.Теория и управление на образованието, магистърска програма “Образователен мениджмънт”:</a:t>
            </a:r>
          </a:p>
          <a:p>
            <a:pPr algn="just">
              <a:buFontTx/>
              <a:buChar char="-"/>
            </a:pPr>
            <a:r>
              <a:rPr lang="bg-BG" dirty="0" smtClean="0"/>
              <a:t>Равен </a:t>
            </a:r>
            <a:r>
              <a:rPr lang="bg-BG" dirty="0" smtClean="0"/>
              <a:t>достъп до образование – управленски </a:t>
            </a:r>
            <a:r>
              <a:rPr lang="bg-BG" dirty="0" smtClean="0"/>
              <a:t>аспекти</a:t>
            </a:r>
          </a:p>
          <a:p>
            <a:pPr algn="just">
              <a:buFontTx/>
              <a:buChar char="-"/>
            </a:pPr>
            <a:r>
              <a:rPr lang="bg-BG" dirty="0" smtClean="0"/>
              <a:t>Интеркултурно </a:t>
            </a:r>
            <a:r>
              <a:rPr lang="bg-BG" dirty="0" smtClean="0"/>
              <a:t>образование и </a:t>
            </a:r>
            <a:r>
              <a:rPr lang="bg-BG" dirty="0" smtClean="0"/>
              <a:t>възпитание</a:t>
            </a:r>
          </a:p>
          <a:p>
            <a:pPr algn="just">
              <a:buFontTx/>
              <a:buChar char="-"/>
            </a:pPr>
            <a:r>
              <a:rPr lang="bg-BG" dirty="0" smtClean="0"/>
              <a:t>Включващо образование</a:t>
            </a:r>
          </a:p>
          <a:p>
            <a:pPr algn="just">
              <a:buNone/>
            </a:pPr>
            <a:r>
              <a:rPr lang="bg-BG" dirty="0" smtClean="0"/>
              <a:t>Професионално направление </a:t>
            </a:r>
            <a:r>
              <a:rPr lang="bg-BG" dirty="0" smtClean="0"/>
              <a:t>1.2 Педагогика, магистърска програма “Съвременни образователни технологии</a:t>
            </a:r>
            <a:r>
              <a:rPr lang="bg-BG" dirty="0" smtClean="0"/>
              <a:t>”: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Приобщаващо образование </a:t>
            </a:r>
            <a:endParaRPr lang="bg-BG" dirty="0" smtClean="0"/>
          </a:p>
          <a:p>
            <a:pPr algn="just">
              <a:buNone/>
            </a:pPr>
            <a:r>
              <a:rPr lang="bg-BG" dirty="0" smtClean="0"/>
              <a:t>Специалност Европеистика, магистърска програма “Европейски проекти”, Философски факултет: </a:t>
            </a:r>
          </a:p>
          <a:p>
            <a:pPr algn="just">
              <a:buNone/>
            </a:pPr>
            <a:r>
              <a:rPr lang="bg-BG" dirty="0" smtClean="0"/>
              <a:t>- Проекти </a:t>
            </a:r>
            <a:r>
              <a:rPr lang="bg-BG" dirty="0"/>
              <a:t>и програми за работа с </a:t>
            </a:r>
            <a:r>
              <a:rPr lang="bg-BG" dirty="0" smtClean="0"/>
              <a:t>малцинства</a:t>
            </a:r>
            <a:endParaRPr lang="bg-BG" dirty="0"/>
          </a:p>
          <a:p>
            <a:pPr algn="just">
              <a:buFontTx/>
              <a:buChar char="-"/>
            </a:pPr>
            <a:endParaRPr lang="bg-BG" dirty="0" smtClean="0"/>
          </a:p>
          <a:p>
            <a:pPr algn="just">
              <a:buFontTx/>
              <a:buChar char="-"/>
            </a:pPr>
            <a:endParaRPr lang="bg-BG" dirty="0" smtClean="0"/>
          </a:p>
          <a:p>
            <a:pPr algn="just">
              <a:buNone/>
            </a:pPr>
            <a:endParaRPr lang="bg-BG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331" y="141669"/>
            <a:ext cx="10661470" cy="566669"/>
          </a:xfrm>
        </p:spPr>
        <p:txBody>
          <a:bodyPr/>
          <a:lstStyle/>
          <a:p>
            <a:pPr algn="ctr"/>
            <a:r>
              <a:rPr lang="bg-BG" sz="3600" dirty="0" smtClean="0"/>
              <a:t>Опит в обучението по бежански въпроси - магистри</a:t>
            </a:r>
            <a:endParaRPr lang="bg-BG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2" y="708338"/>
            <a:ext cx="11468115" cy="5550794"/>
          </a:xfrm>
        </p:spPr>
        <p:txBody>
          <a:bodyPr/>
          <a:lstStyle/>
          <a:p>
            <a:pPr algn="just">
              <a:buNone/>
            </a:pPr>
            <a:r>
              <a:rPr lang="bg-BG" dirty="0" smtClean="0"/>
              <a:t>Професионално направление 3.4. Социални дейности:</a:t>
            </a:r>
          </a:p>
          <a:p>
            <a:pPr algn="just">
              <a:buNone/>
            </a:pPr>
            <a:r>
              <a:rPr lang="bg-BG" dirty="0" smtClean="0"/>
              <a:t>- Социална работа с бежанци (магистърска програма “Клинична социална работа” и магистърска програма “Социална работа с деца и семейства”)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Просоциално </a:t>
            </a:r>
            <a:r>
              <a:rPr lang="bg-BG" dirty="0" smtClean="0"/>
              <a:t>помагащо поведение (магистърска програма “Клинична социална работа</a:t>
            </a:r>
            <a:r>
              <a:rPr lang="bg-BG" dirty="0" smtClean="0"/>
              <a:t>”)</a:t>
            </a:r>
          </a:p>
          <a:p>
            <a:pPr algn="just">
              <a:buFontTx/>
              <a:buChar char="-"/>
            </a:pPr>
            <a:r>
              <a:rPr lang="bg-BG" dirty="0" smtClean="0"/>
              <a:t>Социална работа с група и групова </a:t>
            </a:r>
            <a:r>
              <a:rPr lang="bg-BG" dirty="0" smtClean="0"/>
              <a:t>терапия (магистърска програма “Клинична социална работа)</a:t>
            </a:r>
            <a:endParaRPr lang="bg-BG" dirty="0" smtClean="0"/>
          </a:p>
          <a:p>
            <a:pPr algn="just">
              <a:buFontTx/>
              <a:buChar char="-"/>
            </a:pPr>
            <a:r>
              <a:rPr lang="bg-BG" dirty="0" smtClean="0"/>
              <a:t>Семейството в България – етнокултурни особености </a:t>
            </a:r>
            <a:r>
              <a:rPr lang="bg-BG" dirty="0" smtClean="0"/>
              <a:t>(магистърска програма “Социална </a:t>
            </a:r>
            <a:r>
              <a:rPr lang="bg-BG" dirty="0" smtClean="0"/>
              <a:t>работа с деца и </a:t>
            </a:r>
            <a:r>
              <a:rPr lang="bg-BG" dirty="0" smtClean="0"/>
              <a:t>семейства”)</a:t>
            </a:r>
          </a:p>
          <a:p>
            <a:pPr algn="just">
              <a:buFontTx/>
              <a:buChar char="-"/>
            </a:pPr>
            <a:r>
              <a:rPr lang="bg-BG" dirty="0" smtClean="0"/>
              <a:t>Социална работа с </a:t>
            </a:r>
            <a:r>
              <a:rPr lang="bg-BG" dirty="0" smtClean="0"/>
              <a:t>безработни (магистърска програма “Квалификация и пренасочване на работната сила”)</a:t>
            </a:r>
          </a:p>
          <a:p>
            <a:pPr algn="just">
              <a:buFontTx/>
              <a:buChar char="-"/>
            </a:pPr>
            <a:endParaRPr lang="bg-BG" dirty="0" smtClean="0"/>
          </a:p>
          <a:p>
            <a:pPr algn="just">
              <a:buFontTx/>
              <a:buChar char="-"/>
            </a:pPr>
            <a:endParaRPr lang="bg-BG" dirty="0" smtClean="0"/>
          </a:p>
          <a:p>
            <a:pPr algn="just">
              <a:buFontTx/>
              <a:buChar char="-"/>
            </a:pPr>
            <a:endParaRPr lang="bg-BG" dirty="0" smtClean="0"/>
          </a:p>
          <a:p>
            <a:pPr algn="just">
              <a:buNone/>
            </a:pPr>
            <a:endParaRPr lang="bg-BG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20923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1311</TotalTime>
  <Words>1019</Words>
  <Application>Microsoft Office PowerPoint</Application>
  <PresentationFormat>Custom</PresentationFormat>
  <Paragraphs>130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  </vt:lpstr>
      <vt:lpstr>Професионално направление 3.4. Социални дейности в СУ “Св. Климент Охридски” (Факултет по педагогика)</vt:lpstr>
      <vt:lpstr>Опит в обучението по бежански въпроси във Факултета по педагогика</vt:lpstr>
      <vt:lpstr>Опит в обучението по бежански въпроси във Факултета по педагогика</vt:lpstr>
      <vt:lpstr>Опит в обучението по бежански въпроси във Факултета по педагогика</vt:lpstr>
      <vt:lpstr>Опит в обучението по бежански въпроси - бакалаври</vt:lpstr>
      <vt:lpstr>Опит в обучението по бежански въпроси - бакалаври</vt:lpstr>
      <vt:lpstr>Опит в обучението по бежански въпроси - магистри</vt:lpstr>
      <vt:lpstr>Опит в обучението по бежански въпроси - магистри</vt:lpstr>
      <vt:lpstr>Опит в обучението по бежански въпроси</vt:lpstr>
      <vt:lpstr>Подготовката на магистърска програма “Социална работа с бежанци и мигранти”</vt:lpstr>
      <vt:lpstr>Форми на обучение</vt:lpstr>
      <vt:lpstr>Учебни дисциплини – задължителни, избираеми</vt:lpstr>
      <vt:lpstr>Учебни дисциплини - избираеми</vt:lpstr>
      <vt:lpstr>Учебни дисциплини – избираеми, факултативни</vt:lpstr>
      <vt:lpstr>Задължителни учебни дисциплини (за неспециалистите, първи семестър)</vt:lpstr>
      <vt:lpstr>Условия за прием и дипломиране  </vt:lpstr>
    </vt:vector>
  </TitlesOfParts>
  <Company>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Gorok</dc:creator>
  <cp:lastModifiedBy>kostova</cp:lastModifiedBy>
  <cp:revision>253</cp:revision>
  <dcterms:created xsi:type="dcterms:W3CDTF">2016-03-29T08:52:53Z</dcterms:created>
  <dcterms:modified xsi:type="dcterms:W3CDTF">2018-06-03T10:41:06Z</dcterms:modified>
</cp:coreProperties>
</file>