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0" r:id="rId3"/>
    <p:sldMasterId id="2147483693" r:id="rId4"/>
  </p:sldMasterIdLst>
  <p:notesMasterIdLst>
    <p:notesMasterId r:id="rId21"/>
  </p:notesMasterIdLst>
  <p:handoutMasterIdLst>
    <p:handoutMasterId r:id="rId22"/>
  </p:handoutMasterIdLst>
  <p:sldIdLst>
    <p:sldId id="297" r:id="rId5"/>
    <p:sldId id="298" r:id="rId6"/>
    <p:sldId id="310" r:id="rId7"/>
    <p:sldId id="275" r:id="rId8"/>
    <p:sldId id="258" r:id="rId9"/>
    <p:sldId id="293" r:id="rId10"/>
    <p:sldId id="259" r:id="rId11"/>
    <p:sldId id="301" r:id="rId12"/>
    <p:sldId id="260" r:id="rId13"/>
    <p:sldId id="302" r:id="rId14"/>
    <p:sldId id="304" r:id="rId15"/>
    <p:sldId id="305" r:id="rId16"/>
    <p:sldId id="308" r:id="rId17"/>
    <p:sldId id="263" r:id="rId18"/>
    <p:sldId id="282" r:id="rId19"/>
    <p:sldId id="309" r:id="rId20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3ACC46-C5DA-4F9C-933E-472178A60ECD}" type="datetimeFigureOut">
              <a:rPr lang="de-DE" smtClean="0"/>
              <a:pPr/>
              <a:t>07.04.2017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4FA35C-7C6A-403C-968C-D420C382F0E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5417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7051D1-0C94-44E7-A4F8-FAAEEE3DBE78}" type="datetimeFigureOut">
              <a:rPr lang="de-DE" smtClean="0"/>
              <a:pPr/>
              <a:t>07.04.2017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1A61F0-21DA-498F-A1AB-C0672A4CADE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98681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0B423F-982C-40C1-AB3C-D1B7B885C576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8568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jpe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l"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1F0196B2-A7A0-499C-B3E5-05722BF942C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9192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l"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E3E433A6-77B2-4CE7-BBF2-EAD6941DD10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4164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102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102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l"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B740D29A-EFF9-4082-8768-61485FAC092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15291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4_AiKo-klein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902" y="236582"/>
            <a:ext cx="1949912" cy="1392794"/>
          </a:xfrm>
          <a:prstGeom prst="rect">
            <a:avLst/>
          </a:prstGeom>
        </p:spPr>
      </p:pic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1165C2-0290-4752-AB2A-8CF8FE0217CF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2078038" y="935038"/>
            <a:ext cx="6524625" cy="0"/>
          </a:xfrm>
          <a:prstGeom prst="line">
            <a:avLst/>
          </a:prstGeom>
          <a:ln w="19050">
            <a:solidFill>
              <a:srgbClr val="5A80A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051721" y="387922"/>
            <a:ext cx="6552727" cy="1096862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ct val="120000"/>
              </a:lnSpc>
              <a:defRPr sz="2400" i="0" spc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0" name="Inhaltsplatzhalter 2"/>
          <p:cNvSpPr>
            <a:spLocks noGrp="1"/>
          </p:cNvSpPr>
          <p:nvPr>
            <p:ph idx="11" hasCustomPrompt="1"/>
          </p:nvPr>
        </p:nvSpPr>
        <p:spPr>
          <a:xfrm>
            <a:off x="899592" y="1484784"/>
            <a:ext cx="7704856" cy="4824536"/>
          </a:xfrm>
        </p:spPr>
        <p:txBody>
          <a:bodyPr>
            <a:normAutofit/>
          </a:bodyPr>
          <a:lstStyle>
            <a:lvl1pPr marL="457200" indent="-457200"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2200" kern="1200">
                <a:latin typeface="+mn-lt"/>
                <a:cs typeface="Arial" pitchFamily="34" charset="0"/>
              </a:defRPr>
            </a:lvl1pPr>
            <a:lvl2pPr marL="914400" indent="-457200">
              <a:spcBef>
                <a:spcPts val="0"/>
              </a:spcBef>
              <a:spcAft>
                <a:spcPts val="800"/>
              </a:spcAft>
              <a:buFont typeface="Symbol" charset="2"/>
              <a:buChar char="-"/>
              <a:defRPr sz="2200" kern="1200">
                <a:latin typeface="+mn-lt"/>
                <a:cs typeface="Arial" pitchFamily="34" charset="0"/>
              </a:defRPr>
            </a:lvl2pPr>
            <a:lvl3pPr marL="1371600" indent="-457200"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2200" kern="1200">
                <a:latin typeface="+mn-lt"/>
                <a:cs typeface="Arial" pitchFamily="34" charset="0"/>
              </a:defRPr>
            </a:lvl3pPr>
            <a:lvl4pPr marL="1828800" indent="-457200">
              <a:spcBef>
                <a:spcPts val="0"/>
              </a:spcBef>
              <a:spcAft>
                <a:spcPts val="800"/>
              </a:spcAft>
              <a:buFont typeface="Symbol" charset="2"/>
              <a:buChar char="-"/>
              <a:defRPr sz="2200" kern="1200">
                <a:latin typeface="+mn-lt"/>
                <a:cs typeface="Arial" pitchFamily="34" charset="0"/>
              </a:defRPr>
            </a:lvl4pPr>
            <a:lvl5pPr marL="2286000" indent="-457200">
              <a:spcBef>
                <a:spcPts val="0"/>
              </a:spcBef>
              <a:spcAft>
                <a:spcPts val="800"/>
              </a:spcAft>
              <a:buFont typeface="Lucida Grande"/>
              <a:buChar char="»"/>
              <a:defRPr sz="2200" kern="1200">
                <a:latin typeface="+mn-lt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41" y="6220112"/>
            <a:ext cx="804051" cy="550140"/>
          </a:xfrm>
          <a:prstGeom prst="rect">
            <a:avLst/>
          </a:prstGeom>
        </p:spPr>
      </p:pic>
      <p:sp>
        <p:nvSpPr>
          <p:cNvPr id="5" name="Textfeld 4"/>
          <p:cNvSpPr txBox="1"/>
          <p:nvPr userDrawn="1"/>
        </p:nvSpPr>
        <p:spPr>
          <a:xfrm>
            <a:off x="3491880" y="6400920"/>
            <a:ext cx="20162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+mn-lt"/>
              </a:rPr>
              <a:t>©</a:t>
            </a:r>
            <a:r>
              <a:rPr lang="de-DE" sz="1100" dirty="0" err="1" smtClean="0">
                <a:latin typeface="+mn-lt"/>
              </a:rPr>
              <a:t>AgenturQ</a:t>
            </a:r>
            <a:endParaRPr lang="de-DE" sz="11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0827644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Gerade Verbindung 2"/>
          <p:cNvCxnSpPr/>
          <p:nvPr/>
        </p:nvCxnSpPr>
        <p:spPr>
          <a:xfrm>
            <a:off x="2051050" y="423863"/>
            <a:ext cx="0" cy="5992812"/>
          </a:xfrm>
          <a:prstGeom prst="line">
            <a:avLst/>
          </a:prstGeom>
          <a:ln w="19050">
            <a:solidFill>
              <a:srgbClr val="5A80A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Bild 7" descr="3_AiKoPlus-mitte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1125538"/>
            <a:ext cx="5240337" cy="492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Bild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6165850"/>
            <a:ext cx="80391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 8" descr="121008_Logoleiste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649413"/>
            <a:ext cx="1462088" cy="475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Bild 9" descr="AfF-Logo-CMYK.jp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88" y="417513"/>
            <a:ext cx="17303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Untertitel 2"/>
          <p:cNvSpPr>
            <a:spLocks noGrp="1"/>
          </p:cNvSpPr>
          <p:nvPr>
            <p:ph type="subTitle" idx="1"/>
          </p:nvPr>
        </p:nvSpPr>
        <p:spPr>
          <a:xfrm>
            <a:off x="2051720" y="309563"/>
            <a:ext cx="7092280" cy="1175221"/>
          </a:xfrm>
        </p:spPr>
        <p:txBody>
          <a:bodyPr lIns="0" tIns="0" rIns="0" bIns="0"/>
          <a:lstStyle>
            <a:lvl1pPr marL="0" indent="0" algn="ctr">
              <a:buNone/>
              <a:defRPr sz="28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913909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1" descr="4_AiKo-klein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25" y="236538"/>
            <a:ext cx="1951038" cy="139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Gerade Verbindung 4"/>
          <p:cNvCxnSpPr/>
          <p:nvPr userDrawn="1"/>
        </p:nvCxnSpPr>
        <p:spPr>
          <a:xfrm>
            <a:off x="2078038" y="935038"/>
            <a:ext cx="6524625" cy="0"/>
          </a:xfrm>
          <a:prstGeom prst="line">
            <a:avLst/>
          </a:prstGeom>
          <a:ln w="19050">
            <a:solidFill>
              <a:srgbClr val="5A80A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Grafik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6219825"/>
            <a:ext cx="804863" cy="55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6"/>
          <p:cNvSpPr txBox="1">
            <a:spLocks noChangeArrowheads="1"/>
          </p:cNvSpPr>
          <p:nvPr userDrawn="1"/>
        </p:nvSpPr>
        <p:spPr bwMode="auto">
          <a:xfrm>
            <a:off x="3492500" y="6400800"/>
            <a:ext cx="201612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de-DE" altLang="de-DE" sz="1100" smtClean="0">
                <a:solidFill>
                  <a:srgbClr val="000000"/>
                </a:solidFill>
              </a:rPr>
              <a:t>©AgenturQ</a:t>
            </a: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051721" y="387922"/>
            <a:ext cx="6552727" cy="1096862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ct val="120000"/>
              </a:lnSpc>
              <a:defRPr sz="2400" i="0" spc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0" name="Inhaltsplatzhalter 2"/>
          <p:cNvSpPr>
            <a:spLocks noGrp="1"/>
          </p:cNvSpPr>
          <p:nvPr>
            <p:ph idx="11"/>
          </p:nvPr>
        </p:nvSpPr>
        <p:spPr>
          <a:xfrm>
            <a:off x="899592" y="1484784"/>
            <a:ext cx="7704856" cy="4824536"/>
          </a:xfrm>
        </p:spPr>
        <p:txBody>
          <a:bodyPr>
            <a:normAutofit/>
          </a:bodyPr>
          <a:lstStyle>
            <a:lvl1pPr marL="457200" indent="-457200"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2200" kern="1200">
                <a:latin typeface="+mn-lt"/>
                <a:cs typeface="Arial" pitchFamily="34" charset="0"/>
              </a:defRPr>
            </a:lvl1pPr>
            <a:lvl2pPr marL="914400" indent="-457200">
              <a:spcBef>
                <a:spcPts val="0"/>
              </a:spcBef>
              <a:spcAft>
                <a:spcPts val="800"/>
              </a:spcAft>
              <a:buFont typeface="Symbol" charset="2"/>
              <a:buChar char="-"/>
              <a:defRPr sz="2200" kern="1200">
                <a:latin typeface="+mn-lt"/>
                <a:cs typeface="Arial" pitchFamily="34" charset="0"/>
              </a:defRPr>
            </a:lvl2pPr>
            <a:lvl3pPr marL="1371600" indent="-457200"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2200" kern="1200">
                <a:latin typeface="+mn-lt"/>
                <a:cs typeface="Arial" pitchFamily="34" charset="0"/>
              </a:defRPr>
            </a:lvl3pPr>
            <a:lvl4pPr marL="1828800" indent="-457200">
              <a:spcBef>
                <a:spcPts val="0"/>
              </a:spcBef>
              <a:spcAft>
                <a:spcPts val="800"/>
              </a:spcAft>
              <a:buFont typeface="Symbol" charset="2"/>
              <a:buChar char="-"/>
              <a:defRPr sz="2200" kern="1200">
                <a:latin typeface="+mn-lt"/>
                <a:cs typeface="Arial" pitchFamily="34" charset="0"/>
              </a:defRPr>
            </a:lvl4pPr>
            <a:lvl5pPr marL="2286000" indent="-457200">
              <a:spcBef>
                <a:spcPts val="0"/>
              </a:spcBef>
              <a:spcAft>
                <a:spcPts val="800"/>
              </a:spcAft>
              <a:buFont typeface="Lucida Grande"/>
              <a:buChar char="»"/>
              <a:defRPr sz="2200" kern="1200">
                <a:latin typeface="+mn-lt"/>
                <a:cs typeface="Arial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8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B6C66-5C3D-4975-8206-8B26F778104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186068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12" descr="4_AiKo-klein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25" y="236538"/>
            <a:ext cx="1951038" cy="139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Gerade Verbindung 4"/>
          <p:cNvCxnSpPr/>
          <p:nvPr userDrawn="1"/>
        </p:nvCxnSpPr>
        <p:spPr>
          <a:xfrm>
            <a:off x="2078038" y="935038"/>
            <a:ext cx="6524625" cy="0"/>
          </a:xfrm>
          <a:prstGeom prst="line">
            <a:avLst/>
          </a:prstGeom>
          <a:ln w="19050">
            <a:solidFill>
              <a:srgbClr val="5A80A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itel 1"/>
          <p:cNvSpPr>
            <a:spLocks noGrp="1"/>
          </p:cNvSpPr>
          <p:nvPr>
            <p:ph type="title"/>
          </p:nvPr>
        </p:nvSpPr>
        <p:spPr>
          <a:xfrm>
            <a:off x="2051721" y="387922"/>
            <a:ext cx="6552727" cy="1096862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ct val="120000"/>
              </a:lnSpc>
              <a:defRPr sz="2400" i="0" spc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7" name="Inhaltsplatzhalter 2"/>
          <p:cNvSpPr>
            <a:spLocks noGrp="1"/>
          </p:cNvSpPr>
          <p:nvPr>
            <p:ph idx="11"/>
          </p:nvPr>
        </p:nvSpPr>
        <p:spPr>
          <a:xfrm>
            <a:off x="899592" y="1484784"/>
            <a:ext cx="7753417" cy="4824536"/>
          </a:xfrm>
        </p:spPr>
        <p:txBody>
          <a:bodyPr>
            <a:normAutofit/>
          </a:bodyPr>
          <a:lstStyle>
            <a:lvl1pPr marL="457200" indent="-457200">
              <a:spcBef>
                <a:spcPts val="0"/>
              </a:spcBef>
              <a:spcAft>
                <a:spcPts val="800"/>
              </a:spcAft>
              <a:buSzPct val="340000"/>
              <a:buFontTx/>
              <a:buBlip>
                <a:blip r:embed="rId3"/>
              </a:buBlip>
              <a:defRPr sz="2200" kern="1200">
                <a:latin typeface="+mn-lt"/>
                <a:cs typeface="Arial" pitchFamily="34" charset="0"/>
              </a:defRPr>
            </a:lvl1pPr>
            <a:lvl2pPr marL="914400" indent="-457200">
              <a:spcBef>
                <a:spcPts val="0"/>
              </a:spcBef>
              <a:spcAft>
                <a:spcPts val="800"/>
              </a:spcAft>
              <a:buSzPct val="340000"/>
              <a:buFontTx/>
              <a:buBlip>
                <a:blip r:embed="rId3"/>
              </a:buBlip>
              <a:defRPr sz="2200" kern="1200">
                <a:latin typeface="+mn-lt"/>
                <a:cs typeface="Arial" pitchFamily="34" charset="0"/>
              </a:defRPr>
            </a:lvl2pPr>
            <a:lvl3pPr marL="1371600" indent="-457200">
              <a:spcBef>
                <a:spcPts val="0"/>
              </a:spcBef>
              <a:spcAft>
                <a:spcPts val="800"/>
              </a:spcAft>
              <a:buSzPct val="340000"/>
              <a:buFontTx/>
              <a:buBlip>
                <a:blip r:embed="rId3"/>
              </a:buBlip>
              <a:defRPr sz="2200" kern="1200">
                <a:latin typeface="+mn-lt"/>
                <a:cs typeface="Arial" pitchFamily="34" charset="0"/>
              </a:defRPr>
            </a:lvl3pPr>
            <a:lvl4pPr marL="1828800" indent="-457200">
              <a:spcBef>
                <a:spcPts val="0"/>
              </a:spcBef>
              <a:spcAft>
                <a:spcPts val="800"/>
              </a:spcAft>
              <a:buSzPct val="340000"/>
              <a:buFontTx/>
              <a:buBlip>
                <a:blip r:embed="rId3"/>
              </a:buBlip>
              <a:defRPr sz="2200" kern="1200">
                <a:latin typeface="+mn-lt"/>
                <a:cs typeface="Arial" pitchFamily="34" charset="0"/>
              </a:defRPr>
            </a:lvl4pPr>
            <a:lvl5pPr marL="2286000" indent="-457200">
              <a:spcBef>
                <a:spcPts val="0"/>
              </a:spcBef>
              <a:spcAft>
                <a:spcPts val="800"/>
              </a:spcAft>
              <a:buSzPct val="340000"/>
              <a:buFontTx/>
              <a:buBlip>
                <a:blip r:embed="rId3"/>
              </a:buBlip>
              <a:defRPr sz="2200" kern="1200">
                <a:latin typeface="+mn-lt"/>
                <a:cs typeface="Arial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887A84-D6C5-4C4C-B629-7536AC1403C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068023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>
            <a:spLocks noChangeArrowheads="1"/>
          </p:cNvSpPr>
          <p:nvPr userDrawn="1"/>
        </p:nvSpPr>
        <p:spPr bwMode="auto">
          <a:xfrm>
            <a:off x="4067175" y="6405563"/>
            <a:ext cx="8588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de-DE" altLang="de-DE" sz="1100" smtClean="0">
                <a:solidFill>
                  <a:srgbClr val="000000"/>
                </a:solidFill>
              </a:rPr>
              <a:t>©AgenturQ</a:t>
            </a:r>
          </a:p>
        </p:txBody>
      </p:sp>
      <p:pic>
        <p:nvPicPr>
          <p:cNvPr id="5" name="Grafik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6219825"/>
            <a:ext cx="804863" cy="55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el 1"/>
          <p:cNvSpPr>
            <a:spLocks noGrp="1"/>
          </p:cNvSpPr>
          <p:nvPr>
            <p:ph type="title"/>
          </p:nvPr>
        </p:nvSpPr>
        <p:spPr>
          <a:xfrm>
            <a:off x="2051721" y="387922"/>
            <a:ext cx="6552727" cy="1096862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ct val="120000"/>
              </a:lnSpc>
              <a:defRPr sz="2400" i="0" spc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7" name="Inhaltsplatzhalter 2"/>
          <p:cNvSpPr>
            <a:spLocks noGrp="1"/>
          </p:cNvSpPr>
          <p:nvPr>
            <p:ph idx="11"/>
          </p:nvPr>
        </p:nvSpPr>
        <p:spPr>
          <a:xfrm>
            <a:off x="899592" y="1484784"/>
            <a:ext cx="7753417" cy="4824536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800"/>
              </a:spcAft>
              <a:buSzPct val="340000"/>
              <a:buFontTx/>
              <a:buNone/>
              <a:defRPr sz="2200" kern="1200">
                <a:latin typeface="+mn-lt"/>
                <a:cs typeface="Arial" pitchFamily="34" charset="0"/>
              </a:defRPr>
            </a:lvl1pPr>
            <a:lvl2pPr marL="914400" indent="-457200">
              <a:spcBef>
                <a:spcPts val="0"/>
              </a:spcBef>
              <a:spcAft>
                <a:spcPts val="800"/>
              </a:spcAft>
              <a:buSzPct val="340000"/>
              <a:buFontTx/>
              <a:buBlip>
                <a:blip r:embed="rId3"/>
              </a:buBlip>
              <a:defRPr sz="2200" kern="1200">
                <a:latin typeface="+mn-lt"/>
                <a:cs typeface="Arial" pitchFamily="34" charset="0"/>
              </a:defRPr>
            </a:lvl2pPr>
            <a:lvl3pPr marL="1371600" indent="-457200">
              <a:spcBef>
                <a:spcPts val="0"/>
              </a:spcBef>
              <a:spcAft>
                <a:spcPts val="800"/>
              </a:spcAft>
              <a:buSzPct val="340000"/>
              <a:buFontTx/>
              <a:buBlip>
                <a:blip r:embed="rId3"/>
              </a:buBlip>
              <a:defRPr sz="2200" kern="1200">
                <a:latin typeface="+mn-lt"/>
                <a:cs typeface="Arial" pitchFamily="34" charset="0"/>
              </a:defRPr>
            </a:lvl3pPr>
            <a:lvl4pPr marL="1828800" indent="-457200">
              <a:spcBef>
                <a:spcPts val="0"/>
              </a:spcBef>
              <a:spcAft>
                <a:spcPts val="800"/>
              </a:spcAft>
              <a:buSzPct val="340000"/>
              <a:buFontTx/>
              <a:buBlip>
                <a:blip r:embed="rId3"/>
              </a:buBlip>
              <a:defRPr sz="2200" kern="1200">
                <a:latin typeface="+mn-lt"/>
                <a:cs typeface="Arial" pitchFamily="34" charset="0"/>
              </a:defRPr>
            </a:lvl4pPr>
            <a:lvl5pPr marL="2286000" indent="-457200">
              <a:spcBef>
                <a:spcPts val="0"/>
              </a:spcBef>
              <a:spcAft>
                <a:spcPts val="800"/>
              </a:spcAft>
              <a:buSzPct val="340000"/>
              <a:buFontTx/>
              <a:buBlip>
                <a:blip r:embed="rId3"/>
              </a:buBlip>
              <a:defRPr sz="2200" kern="1200">
                <a:latin typeface="+mn-lt"/>
                <a:cs typeface="Arial" pitchFamily="34" charset="0"/>
              </a:defRPr>
            </a:lvl5pPr>
          </a:lstStyle>
          <a:p>
            <a:pPr lvl="0"/>
            <a:endParaRPr lang="de-DE" dirty="0"/>
          </a:p>
        </p:txBody>
      </p:sp>
      <p:sp>
        <p:nvSpPr>
          <p:cNvPr id="6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A81A3-3FC3-4A16-B42A-F870C6FDAF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57828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 Verbindung 3"/>
          <p:cNvCxnSpPr/>
          <p:nvPr/>
        </p:nvCxnSpPr>
        <p:spPr>
          <a:xfrm>
            <a:off x="2051050" y="423863"/>
            <a:ext cx="0" cy="5992812"/>
          </a:xfrm>
          <a:prstGeom prst="line">
            <a:avLst/>
          </a:prstGeom>
          <a:ln w="19050">
            <a:solidFill>
              <a:srgbClr val="5A80A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Bild 7" descr="3_AiKoPlus-mitte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1989138"/>
            <a:ext cx="3425825" cy="321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 8" descr="121008_Logoleiste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649413"/>
            <a:ext cx="1462088" cy="475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Bild 9" descr="AfF-Logo-CMYK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88" y="417513"/>
            <a:ext cx="17303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Untertitel 2"/>
          <p:cNvSpPr>
            <a:spLocks noGrp="1"/>
          </p:cNvSpPr>
          <p:nvPr>
            <p:ph type="subTitle" idx="1"/>
          </p:nvPr>
        </p:nvSpPr>
        <p:spPr>
          <a:xfrm>
            <a:off x="2051720" y="309563"/>
            <a:ext cx="7092280" cy="1175221"/>
          </a:xfrm>
        </p:spPr>
        <p:txBody>
          <a:bodyPr lIns="0" tIns="0" rIns="0" bIns="0"/>
          <a:lstStyle>
            <a:lvl1pPr marL="0" indent="0" algn="ctr">
              <a:buNone/>
              <a:defRPr sz="28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2484438" y="6165850"/>
            <a:ext cx="5975350" cy="241300"/>
          </a:xfrm>
        </p:spPr>
        <p:txBody>
          <a:bodyPr lIns="0" anchor="ctr"/>
          <a:lstStyle>
            <a:lvl5pPr marL="72000" marR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 b="1" baseline="0">
                <a:solidFill>
                  <a:srgbClr val="5A80A3"/>
                </a:solidFill>
              </a:defRPr>
            </a:lvl5pPr>
          </a:lstStyle>
          <a:p>
            <a:pPr lvl="4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445800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AB5B86-5D18-45BC-A521-A60AF314BF9B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dt" sz="half" idx="11"/>
          </p:nvPr>
        </p:nvSpPr>
        <p:spPr>
          <a:xfrm>
            <a:off x="3378200" y="625475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  <a:p>
            <a:pPr>
              <a:defRPr/>
            </a:pPr>
            <a:fld id="{490E4877-152D-437D-A0BF-93B8C11B4E76}" type="datetime1">
              <a:rPr lang="de-DE" altLang="de-DE"/>
              <a:pPr>
                <a:defRPr/>
              </a:pPr>
              <a:t>07.04.2017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9090240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1" y="2130426"/>
            <a:ext cx="7772400" cy="147002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566CB4F0-DD3A-4DE9-A017-5EF47363B3D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8714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77724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l"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4AFB5354-23A8-4E17-9D26-49735F22504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00318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65B2CE34-7FE4-49B8-B449-21F967CCB7E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92946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0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8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3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BCF4CC26-F2A8-43FB-8414-72402041962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28881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5A994E13-DCA3-48BF-B9F6-C0E834827CC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14589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1" indent="0">
              <a:buNone/>
              <a:defRPr sz="1600" b="1"/>
            </a:lvl4pPr>
            <a:lvl5pPr marL="1828708" indent="0">
              <a:buNone/>
              <a:defRPr sz="1600" b="1"/>
            </a:lvl5pPr>
            <a:lvl6pPr marL="2285885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39" indent="0">
              <a:buNone/>
              <a:defRPr sz="1600" b="1"/>
            </a:lvl8pPr>
            <a:lvl9pPr marL="3657416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1" indent="0">
              <a:buNone/>
              <a:defRPr sz="1600" b="1"/>
            </a:lvl4pPr>
            <a:lvl5pPr marL="1828708" indent="0">
              <a:buNone/>
              <a:defRPr sz="1600" b="1"/>
            </a:lvl5pPr>
            <a:lvl6pPr marL="2285885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39" indent="0">
              <a:buNone/>
              <a:defRPr sz="1600" b="1"/>
            </a:lvl8pPr>
            <a:lvl9pPr marL="3657416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61BDD055-0136-4B73-9FEF-3AFBF8870AD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3013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B2EBE03C-C921-4E47-8CDE-75BDCA39317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612150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FD4FBCD3-4020-43A2-B324-B70EBD8F4A2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35077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77" indent="0">
              <a:buNone/>
              <a:defRPr sz="1200"/>
            </a:lvl2pPr>
            <a:lvl3pPr marL="914354" indent="0">
              <a:buNone/>
              <a:defRPr sz="1000"/>
            </a:lvl3pPr>
            <a:lvl4pPr marL="1371531" indent="0">
              <a:buNone/>
              <a:defRPr sz="900"/>
            </a:lvl4pPr>
            <a:lvl5pPr marL="1828708" indent="0">
              <a:buNone/>
              <a:defRPr sz="900"/>
            </a:lvl5pPr>
            <a:lvl6pPr marL="2285885" indent="0">
              <a:buNone/>
              <a:defRPr sz="900"/>
            </a:lvl6pPr>
            <a:lvl7pPr marL="2743062" indent="0">
              <a:buNone/>
              <a:defRPr sz="900"/>
            </a:lvl7pPr>
            <a:lvl8pPr marL="3200239" indent="0">
              <a:buNone/>
              <a:defRPr sz="900"/>
            </a:lvl8pPr>
            <a:lvl9pPr marL="3657416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CF17B076-7D95-4B51-B1C2-FEC05089B3A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79662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77" indent="0">
              <a:buNone/>
              <a:defRPr sz="2800"/>
            </a:lvl2pPr>
            <a:lvl3pPr marL="914354" indent="0">
              <a:buNone/>
              <a:defRPr sz="2400"/>
            </a:lvl3pPr>
            <a:lvl4pPr marL="1371531" indent="0">
              <a:buNone/>
              <a:defRPr sz="2000"/>
            </a:lvl4pPr>
            <a:lvl5pPr marL="1828708" indent="0">
              <a:buNone/>
              <a:defRPr sz="2000"/>
            </a:lvl5pPr>
            <a:lvl6pPr marL="2285885" indent="0">
              <a:buNone/>
              <a:defRPr sz="2000"/>
            </a:lvl6pPr>
            <a:lvl7pPr marL="2743062" indent="0">
              <a:buNone/>
              <a:defRPr sz="2000"/>
            </a:lvl7pPr>
            <a:lvl8pPr marL="3200239" indent="0">
              <a:buNone/>
              <a:defRPr sz="2000"/>
            </a:lvl8pPr>
            <a:lvl9pPr marL="3657416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77" indent="0">
              <a:buNone/>
              <a:defRPr sz="1200"/>
            </a:lvl2pPr>
            <a:lvl3pPr marL="914354" indent="0">
              <a:buNone/>
              <a:defRPr sz="1000"/>
            </a:lvl3pPr>
            <a:lvl4pPr marL="1371531" indent="0">
              <a:buNone/>
              <a:defRPr sz="900"/>
            </a:lvl4pPr>
            <a:lvl5pPr marL="1828708" indent="0">
              <a:buNone/>
              <a:defRPr sz="900"/>
            </a:lvl5pPr>
            <a:lvl6pPr marL="2285885" indent="0">
              <a:buNone/>
              <a:defRPr sz="900"/>
            </a:lvl6pPr>
            <a:lvl7pPr marL="2743062" indent="0">
              <a:buNone/>
              <a:defRPr sz="900"/>
            </a:lvl7pPr>
            <a:lvl8pPr marL="3200239" indent="0">
              <a:buNone/>
              <a:defRPr sz="900"/>
            </a:lvl8pPr>
            <a:lvl9pPr marL="3657416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A88F2D50-3422-4EC2-AF81-A33037F6C53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68580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9ACCBFDC-7446-402F-8150-0CD86B53E1E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05954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1" y="274639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A288AEB5-36A4-4731-94CC-11F33A97730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3512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l"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7C9C586C-7CA7-4580-8E4B-D848D626E1D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86547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12" descr="4_AiKo-klein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25" y="236538"/>
            <a:ext cx="1951038" cy="139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Gerade Verbindung 4"/>
          <p:cNvCxnSpPr/>
          <p:nvPr userDrawn="1"/>
        </p:nvCxnSpPr>
        <p:spPr>
          <a:xfrm>
            <a:off x="2078038" y="935038"/>
            <a:ext cx="6524625" cy="0"/>
          </a:xfrm>
          <a:prstGeom prst="line">
            <a:avLst/>
          </a:prstGeom>
          <a:ln w="19050">
            <a:solidFill>
              <a:srgbClr val="5A80A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itel 1"/>
          <p:cNvSpPr>
            <a:spLocks noGrp="1"/>
          </p:cNvSpPr>
          <p:nvPr>
            <p:ph type="title"/>
          </p:nvPr>
        </p:nvSpPr>
        <p:spPr>
          <a:xfrm>
            <a:off x="2051721" y="387922"/>
            <a:ext cx="6552727" cy="1096862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ct val="120000"/>
              </a:lnSpc>
              <a:defRPr sz="2400" i="0" spc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7" name="Inhaltsplatzhalter 2"/>
          <p:cNvSpPr>
            <a:spLocks noGrp="1"/>
          </p:cNvSpPr>
          <p:nvPr>
            <p:ph idx="11"/>
          </p:nvPr>
        </p:nvSpPr>
        <p:spPr>
          <a:xfrm>
            <a:off x="899592" y="1484784"/>
            <a:ext cx="7753417" cy="4824536"/>
          </a:xfrm>
        </p:spPr>
        <p:txBody>
          <a:bodyPr>
            <a:normAutofit/>
          </a:bodyPr>
          <a:lstStyle>
            <a:lvl1pPr marL="457200" indent="-457200">
              <a:spcBef>
                <a:spcPts val="0"/>
              </a:spcBef>
              <a:spcAft>
                <a:spcPts val="800"/>
              </a:spcAft>
              <a:buSzPct val="340000"/>
              <a:buFontTx/>
              <a:buBlip>
                <a:blip r:embed="rId3"/>
              </a:buBlip>
              <a:defRPr sz="2200" kern="1200">
                <a:latin typeface="+mn-lt"/>
                <a:cs typeface="Arial" pitchFamily="34" charset="0"/>
              </a:defRPr>
            </a:lvl1pPr>
            <a:lvl2pPr marL="914400" indent="-457200">
              <a:spcBef>
                <a:spcPts val="0"/>
              </a:spcBef>
              <a:spcAft>
                <a:spcPts val="800"/>
              </a:spcAft>
              <a:buSzPct val="340000"/>
              <a:buFontTx/>
              <a:buBlip>
                <a:blip r:embed="rId3"/>
              </a:buBlip>
              <a:defRPr sz="2200" kern="1200">
                <a:latin typeface="+mn-lt"/>
                <a:cs typeface="Arial" pitchFamily="34" charset="0"/>
              </a:defRPr>
            </a:lvl2pPr>
            <a:lvl3pPr marL="1371600" indent="-457200">
              <a:spcBef>
                <a:spcPts val="0"/>
              </a:spcBef>
              <a:spcAft>
                <a:spcPts val="800"/>
              </a:spcAft>
              <a:buSzPct val="340000"/>
              <a:buFontTx/>
              <a:buBlip>
                <a:blip r:embed="rId3"/>
              </a:buBlip>
              <a:defRPr sz="2200" kern="1200">
                <a:latin typeface="+mn-lt"/>
                <a:cs typeface="Arial" pitchFamily="34" charset="0"/>
              </a:defRPr>
            </a:lvl3pPr>
            <a:lvl4pPr marL="1828800" indent="-457200">
              <a:spcBef>
                <a:spcPts val="0"/>
              </a:spcBef>
              <a:spcAft>
                <a:spcPts val="800"/>
              </a:spcAft>
              <a:buSzPct val="340000"/>
              <a:buFontTx/>
              <a:buBlip>
                <a:blip r:embed="rId3"/>
              </a:buBlip>
              <a:defRPr sz="2200" kern="1200">
                <a:latin typeface="+mn-lt"/>
                <a:cs typeface="Arial" pitchFamily="34" charset="0"/>
              </a:defRPr>
            </a:lvl4pPr>
            <a:lvl5pPr marL="2286000" indent="-457200">
              <a:spcBef>
                <a:spcPts val="0"/>
              </a:spcBef>
              <a:spcAft>
                <a:spcPts val="800"/>
              </a:spcAft>
              <a:buSzPct val="340000"/>
              <a:buFontTx/>
              <a:buBlip>
                <a:blip r:embed="rId3"/>
              </a:buBlip>
              <a:defRPr sz="2200" kern="1200">
                <a:latin typeface="+mn-lt"/>
                <a:cs typeface="Arial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89766102-A8A7-496C-9BBF-C5BDC22C34B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6991093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6"/>
          <p:cNvSpPr>
            <a:spLocks/>
          </p:cNvSpPr>
          <p:nvPr/>
        </p:nvSpPr>
        <p:spPr bwMode="auto">
          <a:xfrm>
            <a:off x="592138" y="1752600"/>
            <a:ext cx="7958137" cy="109538"/>
          </a:xfrm>
          <a:custGeom>
            <a:avLst/>
            <a:gdLst>
              <a:gd name="T0" fmla="*/ 2147483647 w 1000"/>
              <a:gd name="T1" fmla="*/ 0 h 1000"/>
              <a:gd name="T2" fmla="*/ 2147483647 w 1000"/>
              <a:gd name="T3" fmla="*/ 2147483647 h 1000"/>
              <a:gd name="T4" fmla="*/ 2147483647 w 1000"/>
              <a:gd name="T5" fmla="*/ 2147483647 h 1000"/>
              <a:gd name="T6" fmla="*/ 0 w 1000"/>
              <a:gd name="T7" fmla="*/ 2147483647 h 1000"/>
              <a:gd name="T8" fmla="*/ 0 w 1000"/>
              <a:gd name="T9" fmla="*/ 0 h 1000"/>
              <a:gd name="T10" fmla="*/ 2147483647 w 1000"/>
              <a:gd name="T11" fmla="*/ 0 h 1000"/>
              <a:gd name="T12" fmla="*/ 2147483647 w 1000"/>
              <a:gd name="T13" fmla="*/ 2147483647 h 1000"/>
              <a:gd name="T14" fmla="*/ 0 w 1000"/>
              <a:gd name="T15" fmla="*/ 2147483647 h 1000"/>
              <a:gd name="T16" fmla="*/ 0 w 1000"/>
              <a:gd name="T17" fmla="*/ 0 h 1000"/>
              <a:gd name="T18" fmla="*/ 2147483647 w 1000"/>
              <a:gd name="T19" fmla="*/ 0 h 1000"/>
              <a:gd name="T20" fmla="*/ 17694720 60000 65536"/>
              <a:gd name="T21" fmla="*/ 0 60000 65536"/>
              <a:gd name="T22" fmla="*/ 5898240 60000 65536"/>
              <a:gd name="T23" fmla="*/ 1179648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000"/>
              <a:gd name="T31" fmla="*/ 0 h 1000"/>
              <a:gd name="T32" fmla="*/ 1000 w 1000"/>
              <a:gd name="T33" fmla="*/ 1000 h 10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rgbClr val="0033CC"/>
          </a:solidFill>
          <a:ln w="15873">
            <a:solidFill>
              <a:srgbClr val="3366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</a:endParaRPr>
          </a:p>
        </p:txBody>
      </p:sp>
      <p:sp>
        <p:nvSpPr>
          <p:cNvPr id="7" name="Line 7"/>
          <p:cNvSpPr>
            <a:spLocks/>
          </p:cNvSpPr>
          <p:nvPr/>
        </p:nvSpPr>
        <p:spPr bwMode="auto">
          <a:xfrm flipV="1">
            <a:off x="550863" y="6172200"/>
            <a:ext cx="7924800" cy="0"/>
          </a:xfrm>
          <a:custGeom>
            <a:avLst/>
            <a:gdLst>
              <a:gd name="T0" fmla="*/ 3962385 w 7924803"/>
              <a:gd name="T1" fmla="*/ 7924755 w 7924803"/>
              <a:gd name="T2" fmla="*/ 3962385 w 7924803"/>
              <a:gd name="T3" fmla="*/ 0 w 7924803"/>
              <a:gd name="T4" fmla="*/ 0 w 7924803"/>
              <a:gd name="T5" fmla="*/ 7924755 w 7924803"/>
              <a:gd name="T6" fmla="*/ 17694720 60000 65536"/>
              <a:gd name="T7" fmla="*/ 0 60000 65536"/>
              <a:gd name="T8" fmla="*/ 5898240 60000 65536"/>
              <a:gd name="T9" fmla="*/ 11796480 60000 65536"/>
              <a:gd name="T10" fmla="*/ 5898240 60000 65536"/>
              <a:gd name="T11" fmla="*/ 17694720 60000 65536"/>
              <a:gd name="T12" fmla="*/ 0 w 7924803"/>
              <a:gd name="T13" fmla="*/ 7924803 w 7924803"/>
            </a:gdLst>
            <a:ahLst/>
            <a:cxnLst>
              <a:cxn ang="T6">
                <a:pos x="T0" y="0"/>
              </a:cxn>
              <a:cxn ang="T7">
                <a:pos x="T1" y="0"/>
              </a:cxn>
              <a:cxn ang="T8">
                <a:pos x="T2" y="0"/>
              </a:cxn>
              <a:cxn ang="T9">
                <a:pos x="T3" y="0"/>
              </a:cxn>
              <a:cxn ang="T10">
                <a:pos x="T4" y="0"/>
              </a:cxn>
              <a:cxn ang="T11">
                <a:pos x="T5" y="0"/>
              </a:cxn>
            </a:cxnLst>
            <a:rect l="T12" t="0" r="T13" b="0"/>
            <a:pathLst>
              <a:path w="7924803">
                <a:moveTo>
                  <a:pt x="0" y="0"/>
                </a:moveTo>
                <a:lnTo>
                  <a:pt x="7924803" y="1"/>
                </a:lnTo>
              </a:path>
            </a:pathLst>
          </a:custGeom>
          <a:noFill/>
          <a:ln w="15873">
            <a:solidFill>
              <a:srgbClr val="0033C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Ctr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</a:endParaRPr>
          </a:p>
        </p:txBody>
      </p:sp>
      <p:pic>
        <p:nvPicPr>
          <p:cNvPr id="8" name="Picture 8" descr="G:\Allgemeines AQ\Logo u. Signet\signet\signet_farbe.t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988" y="6245225"/>
            <a:ext cx="685800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Grp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Klicken Sie, um das Titelformat zu bearbeiten</a:t>
            </a:r>
          </a:p>
        </p:txBody>
      </p:sp>
      <p:sp>
        <p:nvSpPr>
          <p:cNvPr id="6" name="Rectangle 3"/>
          <p:cNvSpPr txBox="1"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3"/>
          </a:xfrm>
        </p:spPr>
        <p:txBody>
          <a:bodyPr anchorCtr="1"/>
          <a:lstStyle>
            <a:lvl1pPr marL="0" indent="0" algn="ctr">
              <a:buNone/>
              <a:defRPr/>
            </a:lvl1pPr>
          </a:lstStyle>
          <a:p>
            <a:pPr lvl="0"/>
            <a:r>
              <a:rPr lang="de-DE"/>
              <a:t>Klicken Sie, um das Format des Untertitelmasters zu bearbeiten</a:t>
            </a:r>
          </a:p>
        </p:txBody>
      </p:sp>
      <p:sp>
        <p:nvSpPr>
          <p:cNvPr id="9" name="Rectangle 4"/>
          <p:cNvSpPr txBox="1"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 anchorCtr="0"/>
          <a:lstStyle>
            <a:lvl1pPr algn="l"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10" name="Rectangle 5"/>
          <p:cNvSpPr txBox="1"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0564C-F3F4-45FA-86A4-BAAABEEEBAB8}" type="slidenum">
              <a:rPr/>
              <a:pPr>
                <a:defRPr/>
              </a:pPr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20599346"/>
      </p:ext>
    </p:extLst>
  </p:cSld>
  <p:clrMapOvr>
    <a:masterClrMapping/>
  </p:clrMapOvr>
  <p:transition spd="slow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 txBox="1">
            <a:spLocks noGrp="1"/>
          </p:cNvSpPr>
          <p:nvPr>
            <p:ph type="dt" sz="half" idx="10"/>
          </p:nvPr>
        </p:nvSpPr>
        <p:spPr/>
        <p:txBody>
          <a:bodyPr anchorCtr="0"/>
          <a:lstStyle>
            <a:lvl1pPr algn="l"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Rectangle 5"/>
          <p:cNvSpPr txBox="1"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DB6512-16CD-4E3B-ABDA-7E942345D523}" type="slidenum">
              <a:rPr/>
              <a:pPr>
                <a:defRPr/>
              </a:pPr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77205778"/>
      </p:ext>
    </p:extLst>
  </p:cSld>
  <p:clrMapOvr>
    <a:masterClrMapping/>
  </p:clrMapOvr>
  <p:transition spd="slow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>
          <a:xfrm>
            <a:off x="722311" y="4406899"/>
            <a:ext cx="7772400" cy="1362071"/>
          </a:xfrm>
        </p:spPr>
        <p:txBody>
          <a:bodyPr anchor="t" anchorCtr="0"/>
          <a:lstStyle>
            <a:lvl1pPr algn="l">
              <a:defRPr sz="4000" b="1" cap="all"/>
            </a:lvl1pPr>
          </a:lstStyle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 txBox="1">
            <a:spLocks noGrp="1"/>
          </p:cNvSpPr>
          <p:nvPr>
            <p:ph type="body" idx="1"/>
          </p:nvPr>
        </p:nvSpPr>
        <p:spPr>
          <a:xfrm>
            <a:off x="722311" y="2906713"/>
            <a:ext cx="7772400" cy="1500182"/>
          </a:xfrm>
        </p:spPr>
        <p:txBody>
          <a:bodyPr anchor="b"/>
          <a:lstStyle>
            <a:lvl1pPr marL="0" indent="0">
              <a:spcBef>
                <a:spcPts val="500"/>
              </a:spcBef>
              <a:buNone/>
              <a:defRPr sz="2000"/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Rectangle 4"/>
          <p:cNvSpPr txBox="1">
            <a:spLocks noGrp="1"/>
          </p:cNvSpPr>
          <p:nvPr>
            <p:ph type="dt" sz="half" idx="10"/>
          </p:nvPr>
        </p:nvSpPr>
        <p:spPr/>
        <p:txBody>
          <a:bodyPr anchorCtr="0"/>
          <a:lstStyle>
            <a:lvl1pPr algn="l"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Rectangle 5"/>
          <p:cNvSpPr txBox="1"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34EE3-591E-465C-A1F1-EEE70C0E95C8}" type="slidenum">
              <a:rPr/>
              <a:pPr>
                <a:defRPr/>
              </a:pPr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44459283"/>
      </p:ext>
    </p:extLst>
  </p:cSld>
  <p:clrMapOvr>
    <a:masterClrMapping/>
  </p:clrMapOvr>
  <p:transition spd="slow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 txBox="1">
            <a:spLocks noGrp="1"/>
          </p:cNvSpPr>
          <p:nvPr>
            <p:ph idx="1"/>
          </p:nvPr>
        </p:nvSpPr>
        <p:spPr>
          <a:xfrm>
            <a:off x="685800" y="2286001"/>
            <a:ext cx="3810003" cy="3733796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 txBox="1">
            <a:spLocks noGrp="1"/>
          </p:cNvSpPr>
          <p:nvPr>
            <p:ph idx="2"/>
          </p:nvPr>
        </p:nvSpPr>
        <p:spPr>
          <a:xfrm>
            <a:off x="4648197" y="2286001"/>
            <a:ext cx="3810003" cy="3733796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4"/>
          <p:cNvSpPr txBox="1">
            <a:spLocks noGrp="1"/>
          </p:cNvSpPr>
          <p:nvPr>
            <p:ph type="dt" sz="half" idx="10"/>
          </p:nvPr>
        </p:nvSpPr>
        <p:spPr/>
        <p:txBody>
          <a:bodyPr anchorCtr="0"/>
          <a:lstStyle>
            <a:lvl1pPr algn="l"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5"/>
          <p:cNvSpPr txBox="1"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1C779-B731-461D-AA02-4194384FB09A}" type="slidenum">
              <a:rPr/>
              <a:pPr>
                <a:defRPr/>
              </a:pPr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1609914"/>
      </p:ext>
    </p:extLst>
  </p:cSld>
  <p:clrMapOvr>
    <a:masterClrMapping/>
  </p:clrMapOvr>
  <p:transition spd="slow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>
          <a:xfrm>
            <a:off x="457200" y="27464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 txBox="1">
            <a:spLocks noGrp="1"/>
          </p:cNvSpPr>
          <p:nvPr>
            <p:ph type="body" idx="1"/>
          </p:nvPr>
        </p:nvSpPr>
        <p:spPr>
          <a:xfrm>
            <a:off x="457200" y="1535114"/>
            <a:ext cx="4040184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 txBox="1">
            <a:spLocks noGrp="1"/>
          </p:cNvSpPr>
          <p:nvPr>
            <p:ph idx="2"/>
          </p:nvPr>
        </p:nvSpPr>
        <p:spPr>
          <a:xfrm>
            <a:off x="457200" y="2174874"/>
            <a:ext cx="4040184" cy="3951286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 txBox="1">
            <a:spLocks noGrp="1"/>
          </p:cNvSpPr>
          <p:nvPr>
            <p:ph type="body" idx="3"/>
          </p:nvPr>
        </p:nvSpPr>
        <p:spPr>
          <a:xfrm>
            <a:off x="4645023" y="1535114"/>
            <a:ext cx="4041776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 txBox="1">
            <a:spLocks noGrp="1"/>
          </p:cNvSpPr>
          <p:nvPr>
            <p:ph idx="4"/>
          </p:nvPr>
        </p:nvSpPr>
        <p:spPr>
          <a:xfrm>
            <a:off x="4645023" y="2174874"/>
            <a:ext cx="4041776" cy="3951286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4"/>
          <p:cNvSpPr txBox="1">
            <a:spLocks noGrp="1"/>
          </p:cNvSpPr>
          <p:nvPr>
            <p:ph type="dt" sz="half" idx="10"/>
          </p:nvPr>
        </p:nvSpPr>
        <p:spPr/>
        <p:txBody>
          <a:bodyPr anchorCtr="0"/>
          <a:lstStyle>
            <a:lvl1pPr algn="l"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8" name="Rectangle 5"/>
          <p:cNvSpPr txBox="1"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2478C-D616-4B85-A468-7A52B9CD5593}" type="slidenum">
              <a:rPr/>
              <a:pPr>
                <a:defRPr/>
              </a:pPr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61384615"/>
      </p:ext>
    </p:extLst>
  </p:cSld>
  <p:clrMapOvr>
    <a:masterClrMapping/>
  </p:clrMapOvr>
  <p:transition spd="slow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3" name="Rectangle 4"/>
          <p:cNvSpPr txBox="1">
            <a:spLocks noGrp="1"/>
          </p:cNvSpPr>
          <p:nvPr>
            <p:ph type="dt" sz="half" idx="10"/>
          </p:nvPr>
        </p:nvSpPr>
        <p:spPr/>
        <p:txBody>
          <a:bodyPr anchorCtr="0"/>
          <a:lstStyle>
            <a:lvl1pPr algn="l"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Rectangle 5"/>
          <p:cNvSpPr txBox="1"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E6869-1AB5-4C16-B776-08A75F3CE5DB}" type="slidenum">
              <a:rPr/>
              <a:pPr>
                <a:defRPr/>
              </a:pPr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98153513"/>
      </p:ext>
    </p:extLst>
  </p:cSld>
  <p:clrMapOvr>
    <a:masterClrMapping/>
  </p:clrMapOvr>
  <p:transition spd="slow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Grp="1"/>
          </p:cNvSpPr>
          <p:nvPr>
            <p:ph type="dt" sz="half" idx="10"/>
          </p:nvPr>
        </p:nvSpPr>
        <p:spPr/>
        <p:txBody>
          <a:bodyPr anchorCtr="0"/>
          <a:lstStyle>
            <a:lvl1pPr algn="l"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3" name="Rectangle 5"/>
          <p:cNvSpPr txBox="1"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3BB3E-B830-41CE-AD6A-FF8924B6EB61}" type="slidenum">
              <a:rPr/>
              <a:pPr>
                <a:defRPr/>
              </a:pPr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55699018"/>
      </p:ext>
    </p:extLst>
  </p:cSld>
  <p:clrMapOvr>
    <a:masterClrMapping/>
  </p:clrMapOvr>
  <p:transition spd="slow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>
          <a:xfrm>
            <a:off x="457206" y="273049"/>
            <a:ext cx="3008311" cy="1162046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 txBox="1">
            <a:spLocks noGrp="1"/>
          </p:cNvSpPr>
          <p:nvPr>
            <p:ph idx="1"/>
          </p:nvPr>
        </p:nvSpPr>
        <p:spPr>
          <a:xfrm>
            <a:off x="3575047" y="273049"/>
            <a:ext cx="5111752" cy="585311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 txBox="1">
            <a:spLocks noGrp="1"/>
          </p:cNvSpPr>
          <p:nvPr>
            <p:ph type="body" idx="2"/>
          </p:nvPr>
        </p:nvSpPr>
        <p:spPr>
          <a:xfrm>
            <a:off x="457206" y="1435095"/>
            <a:ext cx="3008311" cy="46910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4"/>
          <p:cNvSpPr txBox="1">
            <a:spLocks noGrp="1"/>
          </p:cNvSpPr>
          <p:nvPr>
            <p:ph type="dt" sz="half" idx="10"/>
          </p:nvPr>
        </p:nvSpPr>
        <p:spPr/>
        <p:txBody>
          <a:bodyPr anchorCtr="0"/>
          <a:lstStyle>
            <a:lvl1pPr algn="l"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5"/>
          <p:cNvSpPr txBox="1"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3E53D2-24D8-47E4-A563-9E6B828A4017}" type="slidenum">
              <a:rPr/>
              <a:pPr>
                <a:defRPr/>
              </a:pPr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79020971"/>
      </p:ext>
    </p:extLst>
  </p:cSld>
  <p:clrMapOvr>
    <a:masterClrMapping/>
  </p:clrMapOvr>
  <p:transition spd="slow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>
          <a:xfrm>
            <a:off x="1792288" y="4800604"/>
            <a:ext cx="5486400" cy="566735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 txBox="1"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 txBox="1">
            <a:spLocks noGrp="1"/>
          </p:cNvSpPr>
          <p:nvPr>
            <p:ph type="body" idx="2"/>
          </p:nvPr>
        </p:nvSpPr>
        <p:spPr>
          <a:xfrm>
            <a:off x="1792288" y="5367335"/>
            <a:ext cx="5486400" cy="8048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4"/>
          <p:cNvSpPr txBox="1">
            <a:spLocks noGrp="1"/>
          </p:cNvSpPr>
          <p:nvPr>
            <p:ph type="dt" sz="half" idx="10"/>
          </p:nvPr>
        </p:nvSpPr>
        <p:spPr/>
        <p:txBody>
          <a:bodyPr anchorCtr="0"/>
          <a:lstStyle>
            <a:lvl1pPr algn="l"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5"/>
          <p:cNvSpPr txBox="1"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1F0F6-D23F-4CA9-B934-1AF400A88F9B}" type="slidenum">
              <a:rPr/>
              <a:pPr>
                <a:defRPr/>
              </a:pPr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03734437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2286000"/>
            <a:ext cx="3810000" cy="3733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2286000"/>
            <a:ext cx="3810000" cy="3733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l"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65B4A105-08B9-4BF1-AFAD-4E5D532B838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052544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 txBox="1">
            <a:spLocks noGrp="1"/>
          </p:cNvSpPr>
          <p:nvPr>
            <p:ph type="dt" sz="half" idx="10"/>
          </p:nvPr>
        </p:nvSpPr>
        <p:spPr/>
        <p:txBody>
          <a:bodyPr anchorCtr="0"/>
          <a:lstStyle>
            <a:lvl1pPr algn="l"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Rectangle 5"/>
          <p:cNvSpPr txBox="1"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261216-DEE7-453B-81AE-540881EAF0B5}" type="slidenum">
              <a:rPr/>
              <a:pPr>
                <a:defRPr/>
              </a:pPr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13471976"/>
      </p:ext>
    </p:extLst>
  </p:cSld>
  <p:clrMapOvr>
    <a:masterClrMapping/>
  </p:clrMapOvr>
  <p:transition spd="slow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 txBox="1">
            <a:spLocks noGrp="1"/>
          </p:cNvSpPr>
          <p:nvPr>
            <p:ph type="title" orient="vert"/>
          </p:nvPr>
        </p:nvSpPr>
        <p:spPr>
          <a:xfrm>
            <a:off x="6515099" y="609605"/>
            <a:ext cx="1943100" cy="5410203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 txBox="1">
            <a:spLocks noGrp="1"/>
          </p:cNvSpPr>
          <p:nvPr>
            <p:ph type="body" orient="vert" idx="1"/>
          </p:nvPr>
        </p:nvSpPr>
        <p:spPr>
          <a:xfrm>
            <a:off x="685800" y="609605"/>
            <a:ext cx="5676896" cy="5410203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 txBox="1">
            <a:spLocks noGrp="1"/>
          </p:cNvSpPr>
          <p:nvPr>
            <p:ph type="dt" sz="half" idx="10"/>
          </p:nvPr>
        </p:nvSpPr>
        <p:spPr/>
        <p:txBody>
          <a:bodyPr anchorCtr="0"/>
          <a:lstStyle>
            <a:lvl1pPr algn="l"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Rectangle 5"/>
          <p:cNvSpPr txBox="1"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6AA9FE-063C-45F5-A4B5-9DF21D2B290C}" type="slidenum">
              <a:rPr/>
              <a:pPr>
                <a:defRPr/>
              </a:pPr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81871204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l"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8BE7C278-54E3-4D29-8748-0B957364863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9381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l"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DE28B9C4-836C-4DE5-9546-96F1B909F31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3411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l"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4B91AE79-4686-42F3-8834-08C58E72ED9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3952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l"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137A93CF-91D7-4BFD-B7D4-3629C22800A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4978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l"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B72D3B28-E44C-48A4-841E-43E78464531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4512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image" Target="../media/image10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Klicken Sie, um das Titelformat zu bearbeiten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286000"/>
            <a:ext cx="777240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Klicken Sie, um die Formate des Vorlagentextes zu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6195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2B838BB-6780-47E2-A362-723E99DCDAB4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de-DE"/>
          </a:p>
        </p:txBody>
      </p:sp>
      <p:sp>
        <p:nvSpPr>
          <p:cNvPr id="6150" name="AutoShape 6"/>
          <p:cNvSpPr>
            <a:spLocks noChangeArrowheads="1"/>
          </p:cNvSpPr>
          <p:nvPr/>
        </p:nvSpPr>
        <p:spPr bwMode="auto">
          <a:xfrm>
            <a:off x="592138" y="1752600"/>
            <a:ext cx="7958137" cy="109538"/>
          </a:xfrm>
          <a:custGeom>
            <a:avLst/>
            <a:gdLst>
              <a:gd name="T0" fmla="*/ 0 w 1000"/>
              <a:gd name="T1" fmla="*/ 0 h 1000"/>
              <a:gd name="T2" fmla="*/ 2147483647 w 1000"/>
              <a:gd name="T3" fmla="*/ 0 h 1000"/>
              <a:gd name="T4" fmla="*/ 2147483647 w 1000"/>
              <a:gd name="T5" fmla="*/ 2147483647 h 1000"/>
              <a:gd name="T6" fmla="*/ 0 w 1000"/>
              <a:gd name="T7" fmla="*/ 2147483647 h 1000"/>
              <a:gd name="T8" fmla="*/ 0 w 1000"/>
              <a:gd name="T9" fmla="*/ 0 h 1000"/>
              <a:gd name="T10" fmla="*/ 2147483647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rgbClr val="0033CC"/>
          </a:solidFill>
          <a:ln w="158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15875">
            <a:solidFill>
              <a:srgbClr val="00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</a:endParaRPr>
          </a:p>
        </p:txBody>
      </p:sp>
      <p:pic>
        <p:nvPicPr>
          <p:cNvPr id="6152" name="Picture 8" descr="G:\Allgemeines AQ\Logo u. Signet\signet\signet_farbe.tif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988" y="6245225"/>
            <a:ext cx="685800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6161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705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333FF"/>
        </a:buClr>
        <a:buFont typeface="Wingdings" pitchFamily="2" charset="2"/>
        <a:buChar char="ü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3333FF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3333FF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3333FF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3333FF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3333FF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3333FF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1258888" y="274638"/>
            <a:ext cx="742791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101013" y="6419850"/>
            <a:ext cx="836612" cy="365125"/>
          </a:xfrm>
          <a:prstGeom prst="rect">
            <a:avLst/>
          </a:prstGeo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600">
                <a:solidFill>
                  <a:prstClr val="black"/>
                </a:solidFill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fld id="{EC878663-A711-4C0A-BFD6-BCB16DCE4F8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6995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731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chemeClr val="tx1"/>
          </a:solidFill>
          <a:latin typeface="+mj-lt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ts val="80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0"/>
        </a:spcBef>
        <a:spcAft>
          <a:spcPts val="80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0"/>
        </a:spcBef>
        <a:spcAft>
          <a:spcPts val="80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0"/>
        </a:spcBef>
        <a:spcAft>
          <a:spcPts val="80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0"/>
        </a:spcBef>
        <a:spcAft>
          <a:spcPts val="80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5" tIns="45718" rIns="91435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Mastertitelformat bearbeiten</a:t>
            </a:r>
          </a:p>
        </p:txBody>
      </p:sp>
      <p:sp>
        <p:nvSpPr>
          <p:cNvPr id="819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Mastertextformat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35" tIns="45718" rIns="91435" bIns="45718" rtlCol="0" anchor="ctr"/>
          <a:lstStyle>
            <a:lvl1pPr algn="l" defTabSz="457177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35" tIns="45718" rIns="91435" bIns="45718" rtlCol="0" anchor="ctr"/>
          <a:lstStyle>
            <a:lvl1pPr algn="ctr" defTabSz="457177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35" tIns="45718" rIns="91435" bIns="45718" rtlCol="0" anchor="ctr"/>
          <a:lstStyle>
            <a:lvl1pPr algn="r" defTabSz="457177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4BE39143-95C0-4D5B-9A48-68AF60CF5D8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pic>
        <p:nvPicPr>
          <p:cNvPr id="8199" name="Grafik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6237288"/>
            <a:ext cx="731838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322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</p:sldLayoutIdLst>
  <p:hf hdr="0" ftr="0" dt="0"/>
  <p:txStyles>
    <p:titleStyle>
      <a:lvl1pPr algn="ctr" defTabSz="455613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561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561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561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561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56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56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56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56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1313" indent="-341313" algn="l" defTabSz="45561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defTabSz="45561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413" indent="-227013" algn="l" defTabSz="45561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613" indent="-227013" algn="l" defTabSz="45561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813" indent="-227013" algn="l" defTabSz="45561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3" indent="-228589" algn="l" defTabSz="45717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1" indent="-228589" algn="l" defTabSz="45717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7" indent="-228589" algn="l" defTabSz="45717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4" indent="-228589" algn="l" defTabSz="45717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1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8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5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9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6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 txBox="1">
            <a:spLocks noGrp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Klicken Sie, um das Titelformat zu bearbeiten</a:t>
            </a:r>
          </a:p>
        </p:txBody>
      </p:sp>
      <p:sp>
        <p:nvSpPr>
          <p:cNvPr id="1027" name="Rectangle 3"/>
          <p:cNvSpPr txBox="1">
            <a:spLocks noGrp="1"/>
          </p:cNvSpPr>
          <p:nvPr>
            <p:ph type="body" idx="1"/>
          </p:nvPr>
        </p:nvSpPr>
        <p:spPr bwMode="auto">
          <a:xfrm>
            <a:off x="685800" y="2286000"/>
            <a:ext cx="777240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Klicken Sie, um die Formate des Vorlagentextes zu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4" name="Rectangle 4"/>
          <p:cNvSpPr txBox="1">
            <a:spLocks noGrp="1"/>
          </p:cNvSpPr>
          <p:nvPr>
            <p:ph type="dt" sz="half" idx="2"/>
          </p:nvPr>
        </p:nvSpPr>
        <p:spPr>
          <a:xfrm>
            <a:off x="36195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1" compatLnSpc="1"/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Rectangle 5"/>
          <p:cNvSpPr txBox="1">
            <a:spLocks noGrp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>
              <a:defRPr/>
            </a:pPr>
            <a:fld id="{96EAC294-8F6D-4479-8DB2-117C5E869172}" type="slidenum">
              <a:rPr/>
              <a:pPr>
                <a:defRPr/>
              </a:pPr>
              <a:t>‹Nr.›</a:t>
            </a:fld>
            <a:endParaRPr/>
          </a:p>
        </p:txBody>
      </p:sp>
      <p:sp>
        <p:nvSpPr>
          <p:cNvPr id="1030" name="AutoShape 6"/>
          <p:cNvSpPr>
            <a:spLocks/>
          </p:cNvSpPr>
          <p:nvPr/>
        </p:nvSpPr>
        <p:spPr bwMode="auto">
          <a:xfrm>
            <a:off x="592138" y="1752600"/>
            <a:ext cx="7958137" cy="109538"/>
          </a:xfrm>
          <a:custGeom>
            <a:avLst/>
            <a:gdLst>
              <a:gd name="T0" fmla="*/ 2147483647 w 1000"/>
              <a:gd name="T1" fmla="*/ 0 h 1000"/>
              <a:gd name="T2" fmla="*/ 2147483647 w 1000"/>
              <a:gd name="T3" fmla="*/ 2147483647 h 1000"/>
              <a:gd name="T4" fmla="*/ 2147483647 w 1000"/>
              <a:gd name="T5" fmla="*/ 2147483647 h 1000"/>
              <a:gd name="T6" fmla="*/ 0 w 1000"/>
              <a:gd name="T7" fmla="*/ 2147483647 h 1000"/>
              <a:gd name="T8" fmla="*/ 0 w 1000"/>
              <a:gd name="T9" fmla="*/ 0 h 1000"/>
              <a:gd name="T10" fmla="*/ 2147483647 w 1000"/>
              <a:gd name="T11" fmla="*/ 0 h 1000"/>
              <a:gd name="T12" fmla="*/ 2147483647 w 1000"/>
              <a:gd name="T13" fmla="*/ 2147483647 h 1000"/>
              <a:gd name="T14" fmla="*/ 0 w 1000"/>
              <a:gd name="T15" fmla="*/ 2147483647 h 1000"/>
              <a:gd name="T16" fmla="*/ 0 w 1000"/>
              <a:gd name="T17" fmla="*/ 0 h 1000"/>
              <a:gd name="T18" fmla="*/ 2147483647 w 1000"/>
              <a:gd name="T19" fmla="*/ 0 h 1000"/>
              <a:gd name="T20" fmla="*/ 17694720 60000 65536"/>
              <a:gd name="T21" fmla="*/ 0 60000 65536"/>
              <a:gd name="T22" fmla="*/ 5898240 60000 65536"/>
              <a:gd name="T23" fmla="*/ 1179648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000"/>
              <a:gd name="T31" fmla="*/ 0 h 1000"/>
              <a:gd name="T32" fmla="*/ 1000 w 1000"/>
              <a:gd name="T33" fmla="*/ 1000 h 10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rgbClr val="0033CC"/>
          </a:solidFill>
          <a:ln w="15873">
            <a:solidFill>
              <a:srgbClr val="3366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</a:endParaRPr>
          </a:p>
        </p:txBody>
      </p:sp>
      <p:sp>
        <p:nvSpPr>
          <p:cNvPr id="1031" name="Line 7"/>
          <p:cNvSpPr>
            <a:spLocks/>
          </p:cNvSpPr>
          <p:nvPr/>
        </p:nvSpPr>
        <p:spPr bwMode="auto">
          <a:xfrm flipV="1">
            <a:off x="550863" y="6172200"/>
            <a:ext cx="7924800" cy="0"/>
          </a:xfrm>
          <a:custGeom>
            <a:avLst/>
            <a:gdLst>
              <a:gd name="T0" fmla="*/ 3962385 w 7924803"/>
              <a:gd name="T1" fmla="*/ 7924755 w 7924803"/>
              <a:gd name="T2" fmla="*/ 3962385 w 7924803"/>
              <a:gd name="T3" fmla="*/ 0 w 7924803"/>
              <a:gd name="T4" fmla="*/ 0 w 7924803"/>
              <a:gd name="T5" fmla="*/ 7924755 w 7924803"/>
              <a:gd name="T6" fmla="*/ 17694720 60000 65536"/>
              <a:gd name="T7" fmla="*/ 0 60000 65536"/>
              <a:gd name="T8" fmla="*/ 5898240 60000 65536"/>
              <a:gd name="T9" fmla="*/ 11796480 60000 65536"/>
              <a:gd name="T10" fmla="*/ 5898240 60000 65536"/>
              <a:gd name="T11" fmla="*/ 17694720 60000 65536"/>
              <a:gd name="T12" fmla="*/ 0 w 7924803"/>
              <a:gd name="T13" fmla="*/ 7924803 w 7924803"/>
            </a:gdLst>
            <a:ahLst/>
            <a:cxnLst>
              <a:cxn ang="T6">
                <a:pos x="T0" y="0"/>
              </a:cxn>
              <a:cxn ang="T7">
                <a:pos x="T1" y="0"/>
              </a:cxn>
              <a:cxn ang="T8">
                <a:pos x="T2" y="0"/>
              </a:cxn>
              <a:cxn ang="T9">
                <a:pos x="T3" y="0"/>
              </a:cxn>
              <a:cxn ang="T10">
                <a:pos x="T4" y="0"/>
              </a:cxn>
              <a:cxn ang="T11">
                <a:pos x="T5" y="0"/>
              </a:cxn>
            </a:cxnLst>
            <a:rect l="T12" t="0" r="T13" b="0"/>
            <a:pathLst>
              <a:path w="7924803">
                <a:moveTo>
                  <a:pt x="0" y="0"/>
                </a:moveTo>
                <a:lnTo>
                  <a:pt x="7924803" y="1"/>
                </a:lnTo>
              </a:path>
            </a:pathLst>
          </a:custGeom>
          <a:noFill/>
          <a:ln w="15873">
            <a:solidFill>
              <a:srgbClr val="0033C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Ctr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</a:endParaRPr>
          </a:p>
        </p:txBody>
      </p:sp>
      <p:pic>
        <p:nvPicPr>
          <p:cNvPr id="1032" name="Picture 8" descr="G:\Allgemeines AQ\Logo u. Signet\signet\signet_farbe.tif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988" y="6245225"/>
            <a:ext cx="685800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3957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ransition spd="slow"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de-DE" sz="3600">
          <a:solidFill>
            <a:srgbClr val="000000"/>
          </a:solidFill>
          <a:latin typeface="Times New Roman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Clr>
          <a:srgbClr val="0033CC"/>
        </a:buClr>
        <a:buSzPct val="100000"/>
        <a:buFont typeface="Wingdings" pitchFamily="2" charset="2"/>
        <a:buChar char="Ø"/>
        <a:defRPr lang="de-DE" sz="3200">
          <a:solidFill>
            <a:srgbClr val="000000"/>
          </a:solidFill>
          <a:latin typeface="Times New Roman"/>
        </a:defRPr>
      </a:lvl1pPr>
      <a:lvl2pPr marL="742950" lvl="1" indent="-285750" algn="l" rtl="0" eaLnBrk="0" fontAlgn="base" hangingPunct="0">
        <a:spcBef>
          <a:spcPts val="700"/>
        </a:spcBef>
        <a:spcAft>
          <a:spcPct val="0"/>
        </a:spcAft>
        <a:buClr>
          <a:srgbClr val="3333FF"/>
        </a:buClr>
        <a:buSzPct val="100000"/>
        <a:buFont typeface="Wingdings" pitchFamily="2" charset="2"/>
        <a:buChar char="ü"/>
        <a:defRPr lang="de-DE" sz="2800">
          <a:solidFill>
            <a:srgbClr val="000000"/>
          </a:solidFill>
          <a:latin typeface="Times New Roman"/>
        </a:defRPr>
      </a:lvl2pPr>
      <a:lvl3pPr marL="1143000" lvl="2" indent="-228600" algn="l" rtl="0" eaLnBrk="0" fontAlgn="base" hangingPunct="0">
        <a:spcBef>
          <a:spcPts val="600"/>
        </a:spcBef>
        <a:spcAft>
          <a:spcPct val="0"/>
        </a:spcAft>
        <a:buClr>
          <a:srgbClr val="0033CC"/>
        </a:buClr>
        <a:buSzPct val="100000"/>
        <a:buChar char="•"/>
        <a:defRPr lang="de-DE" sz="2400">
          <a:solidFill>
            <a:srgbClr val="000000"/>
          </a:solidFill>
          <a:latin typeface="Times New Roman"/>
        </a:defRPr>
      </a:lvl3pPr>
      <a:lvl4pPr marL="1600200" lvl="3" indent="-228600" algn="l" rtl="0" eaLnBrk="0" fontAlgn="base" hangingPunct="0">
        <a:spcBef>
          <a:spcPts val="500"/>
        </a:spcBef>
        <a:spcAft>
          <a:spcPct val="0"/>
        </a:spcAft>
        <a:buClr>
          <a:srgbClr val="3333FF"/>
        </a:buClr>
        <a:buSzPct val="100000"/>
        <a:buChar char="–"/>
        <a:defRPr lang="de-DE" sz="2000">
          <a:solidFill>
            <a:srgbClr val="000000"/>
          </a:solidFill>
          <a:latin typeface="Times New Roman"/>
        </a:defRPr>
      </a:lvl4pPr>
      <a:lvl5pPr marL="2057400" lvl="4" indent="-228600" algn="l" rtl="0" eaLnBrk="0" fontAlgn="base" hangingPunct="0">
        <a:spcBef>
          <a:spcPts val="500"/>
        </a:spcBef>
        <a:spcAft>
          <a:spcPct val="0"/>
        </a:spcAft>
        <a:buClr>
          <a:srgbClr val="3333FF"/>
        </a:buClr>
        <a:buSzPct val="100000"/>
        <a:buChar char="»"/>
        <a:defRPr lang="de-DE" sz="2000">
          <a:solidFill>
            <a:srgbClr val="000000"/>
          </a:solidFill>
          <a:latin typeface="Times New Roman"/>
        </a:defRPr>
      </a:lvl5pPr>
      <a:lvl6pPr marL="2514600" indent="-228600" algn="l" rtl="0" eaLnBrk="0" fontAlgn="base" hangingPunct="0">
        <a:spcBef>
          <a:spcPts val="500"/>
        </a:spcBef>
        <a:spcAft>
          <a:spcPct val="0"/>
        </a:spcAft>
        <a:buClr>
          <a:srgbClr val="3333FF"/>
        </a:buClr>
        <a:buSzPct val="100000"/>
        <a:buChar char="»"/>
        <a:defRPr lang="de-DE" sz="2000">
          <a:solidFill>
            <a:srgbClr val="000000"/>
          </a:solidFill>
          <a:latin typeface="Times New Roman"/>
        </a:defRPr>
      </a:lvl6pPr>
      <a:lvl7pPr marL="2971800" indent="-228600" algn="l" rtl="0" eaLnBrk="0" fontAlgn="base" hangingPunct="0">
        <a:spcBef>
          <a:spcPts val="500"/>
        </a:spcBef>
        <a:spcAft>
          <a:spcPct val="0"/>
        </a:spcAft>
        <a:buClr>
          <a:srgbClr val="3333FF"/>
        </a:buClr>
        <a:buSzPct val="100000"/>
        <a:buChar char="»"/>
        <a:defRPr lang="de-DE" sz="2000">
          <a:solidFill>
            <a:srgbClr val="000000"/>
          </a:solidFill>
          <a:latin typeface="Times New Roman"/>
        </a:defRPr>
      </a:lvl7pPr>
      <a:lvl8pPr marL="3429000" indent="-228600" algn="l" rtl="0" eaLnBrk="0" fontAlgn="base" hangingPunct="0">
        <a:spcBef>
          <a:spcPts val="500"/>
        </a:spcBef>
        <a:spcAft>
          <a:spcPct val="0"/>
        </a:spcAft>
        <a:buClr>
          <a:srgbClr val="3333FF"/>
        </a:buClr>
        <a:buSzPct val="100000"/>
        <a:buChar char="»"/>
        <a:defRPr lang="de-DE" sz="2000">
          <a:solidFill>
            <a:srgbClr val="000000"/>
          </a:solidFill>
          <a:latin typeface="Times New Roman"/>
        </a:defRPr>
      </a:lvl8pPr>
      <a:lvl9pPr marL="3886200" indent="-228600" algn="l" rtl="0" eaLnBrk="0" fontAlgn="base" hangingPunct="0">
        <a:spcBef>
          <a:spcPts val="500"/>
        </a:spcBef>
        <a:spcAft>
          <a:spcPct val="0"/>
        </a:spcAft>
        <a:buClr>
          <a:srgbClr val="3333FF"/>
        </a:buClr>
        <a:buSzPct val="100000"/>
        <a:buChar char="»"/>
        <a:defRPr lang="de-DE" sz="2000">
          <a:solidFill>
            <a:srgbClr val="000000"/>
          </a:solidFill>
          <a:latin typeface="Times New Roman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1.w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2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umsplatzhalter 2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>
            <a:lvl1pPr algn="l" eaLnBrk="0" hangingPunct="0"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3333FF"/>
              </a:buClr>
              <a:buFont typeface="Wingdings" pitchFamily="2" charset="2"/>
              <a:buChar char="ü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rgbClr val="0033CC"/>
              </a:buClr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rgbClr val="3333FF"/>
              </a:buClr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de-DE" altLang="de-DE" sz="1400" smtClean="0"/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fld id="{9DB23D20-9ED5-496D-8BBA-30FBBD764C36}" type="datetime1">
              <a:rPr lang="de-DE" altLang="de-DE" sz="1400" smtClean="0"/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t>07.04.2017</a:t>
            </a:fld>
            <a:endParaRPr lang="de-DE" altLang="de-DE" sz="1400" smtClean="0"/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1851025" y="2162175"/>
          <a:ext cx="5365750" cy="3625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Folie" r:id="rId3" imgW="4081463" imgH="3062288" progId="PowerPoint.Slide.8">
                  <p:embed/>
                </p:oleObj>
              </mc:Choice>
              <mc:Fallback>
                <p:oleObj name="Folie" r:id="rId3" imgW="4081463" imgH="3062288" progId="PowerPoint.Slide.8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51025" y="2162175"/>
                        <a:ext cx="5365750" cy="3625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3886200" y="6248400"/>
            <a:ext cx="1295400" cy="60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3333FF"/>
              </a:buClr>
              <a:buFont typeface="Wingdings" pitchFamily="2" charset="2"/>
              <a:buChar char="ü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rgbClr val="0033CC"/>
              </a:buClr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rgbClr val="3333FF"/>
              </a:buClr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de-DE" altLang="de-DE" sz="4400">
              <a:solidFill>
                <a:schemeClr val="bg1"/>
              </a:solidFill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1295400" y="6248400"/>
            <a:ext cx="7696200" cy="463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3333FF"/>
              </a:buClr>
              <a:buFont typeface="Wingdings" pitchFamily="2" charset="2"/>
              <a:buChar char="ü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rgbClr val="0033CC"/>
              </a:buClr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rgbClr val="3333FF"/>
              </a:buClr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de-DE" sz="1600" b="1">
                <a:solidFill>
                  <a:schemeClr val="tx2"/>
                </a:solidFill>
                <a:latin typeface="Arial" charset="0"/>
              </a:rPr>
              <a:t>Agency for the promotion of vocational training in the metal- and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de-DE" sz="1600" b="1">
                <a:solidFill>
                  <a:schemeClr val="tx2"/>
                </a:solidFill>
                <a:latin typeface="Arial" charset="0"/>
              </a:rPr>
              <a:t>electronics industry Baden-Wuerttemberg (Registered Association)</a:t>
            </a:r>
          </a:p>
        </p:txBody>
      </p:sp>
      <p:sp>
        <p:nvSpPr>
          <p:cNvPr id="2054" name="Textfeld 1"/>
          <p:cNvSpPr txBox="1">
            <a:spLocks noChangeArrowheads="1"/>
          </p:cNvSpPr>
          <p:nvPr/>
        </p:nvSpPr>
        <p:spPr bwMode="auto">
          <a:xfrm>
            <a:off x="523875" y="619125"/>
            <a:ext cx="7934325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3333FF"/>
              </a:buClr>
              <a:buFont typeface="Wingdings" pitchFamily="2" charset="2"/>
              <a:buChar char="ü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rgbClr val="0033CC"/>
              </a:buClr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rgbClr val="3333FF"/>
              </a:buClr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4400" dirty="0">
                <a:solidFill>
                  <a:schemeClr val="tx2"/>
                </a:solidFill>
                <a:latin typeface="Arial" charset="0"/>
                <a:cs typeface="Arial" charset="0"/>
              </a:rPr>
              <a:t>Project Labour INT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2000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Torino (I), 2017-04-10/11</a:t>
            </a:r>
            <a:endParaRPr lang="de-DE" altLang="de-DE" sz="2000" dirty="0">
              <a:solidFill>
                <a:schemeClr val="tx2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926509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GB" altLang="de-DE" sz="2000" dirty="0" smtClean="0">
                <a:latin typeface="+mn-lt"/>
              </a:rPr>
              <a:t>“AiKomPass” Online-Tool – Support third-country nationals</a:t>
            </a:r>
          </a:p>
        </p:txBody>
      </p:sp>
      <p:sp>
        <p:nvSpPr>
          <p:cNvPr id="13317" name="Rectangle 3"/>
          <p:cNvSpPr>
            <a:spLocks noGrp="1" noChangeArrowheads="1"/>
          </p:cNvSpPr>
          <p:nvPr>
            <p:ph idx="11"/>
          </p:nvPr>
        </p:nvSpPr>
        <p:spPr/>
        <p:txBody>
          <a:bodyPr>
            <a:normAutofit fontScale="92500"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GB" altLang="de-DE" sz="1800" b="1" dirty="0" smtClean="0">
                <a:latin typeface="Arial" charset="0"/>
                <a:cs typeface="Arial" charset="0"/>
              </a:rPr>
              <a:t>This project Labour-INT </a:t>
            </a:r>
            <a:r>
              <a:rPr lang="en-GB" altLang="de-DE" sz="1800" dirty="0" smtClean="0">
                <a:latin typeface="Arial" charset="0"/>
                <a:cs typeface="Arial" charset="0"/>
              </a:rPr>
              <a:t>aims to continue the development of the web-based</a:t>
            </a:r>
          </a:p>
          <a:p>
            <a:pPr eaLnBrk="1" hangingPunct="1">
              <a:buFont typeface="Wingdings" pitchFamily="2" charset="2"/>
              <a:buNone/>
            </a:pPr>
            <a:r>
              <a:rPr lang="en-GB" altLang="de-DE" sz="1800" dirty="0" smtClean="0">
                <a:latin typeface="Arial" charset="0"/>
                <a:cs typeface="Arial" charset="0"/>
              </a:rPr>
              <a:t>tool based on previous results to </a:t>
            </a:r>
            <a:r>
              <a:rPr lang="en-GB" altLang="de-DE" sz="1800" b="1" dirty="0" smtClean="0">
                <a:latin typeface="Arial" charset="0"/>
                <a:cs typeface="Arial" charset="0"/>
              </a:rPr>
              <a:t>support third-country nationals to </a:t>
            </a:r>
          </a:p>
          <a:p>
            <a:pPr eaLnBrk="1" hangingPunct="1">
              <a:buFont typeface="Wingdings" pitchFamily="2" charset="2"/>
              <a:buNone/>
            </a:pPr>
            <a:r>
              <a:rPr lang="en-GB" altLang="de-DE" sz="1800" b="1" dirty="0">
                <a:latin typeface="Arial" charset="0"/>
                <a:cs typeface="Arial" charset="0"/>
              </a:rPr>
              <a:t>e</a:t>
            </a:r>
            <a:r>
              <a:rPr lang="en-GB" altLang="de-DE" sz="1800" b="1" dirty="0" smtClean="0">
                <a:latin typeface="Arial" charset="0"/>
                <a:cs typeface="Arial" charset="0"/>
              </a:rPr>
              <a:t>nhance integration</a:t>
            </a:r>
            <a:r>
              <a:rPr lang="en-GB" altLang="de-DE" sz="1800" dirty="0" smtClean="0">
                <a:latin typeface="Arial" charset="0"/>
                <a:cs typeface="Arial" charset="0"/>
              </a:rPr>
              <a:t> processes into one of the biggest labour market, the</a:t>
            </a:r>
          </a:p>
          <a:p>
            <a:pPr eaLnBrk="1" hangingPunct="1">
              <a:buFont typeface="Wingdings" pitchFamily="2" charset="2"/>
              <a:buNone/>
            </a:pPr>
            <a:r>
              <a:rPr lang="en-GB" altLang="de-DE" sz="1800" dirty="0" smtClean="0">
                <a:latin typeface="Arial" charset="0"/>
                <a:cs typeface="Arial" charset="0"/>
              </a:rPr>
              <a:t>electrical and metal </a:t>
            </a:r>
            <a:r>
              <a:rPr lang="en-GB" altLang="de-DE" sz="1800" dirty="0">
                <a:latin typeface="Arial" charset="0"/>
                <a:cs typeface="Arial" charset="0"/>
              </a:rPr>
              <a:t>i</a:t>
            </a:r>
            <a:r>
              <a:rPr lang="en-GB" altLang="de-DE" sz="1800" dirty="0" smtClean="0">
                <a:latin typeface="Arial" charset="0"/>
                <a:cs typeface="Arial" charset="0"/>
              </a:rPr>
              <a:t>ndustry.</a:t>
            </a:r>
          </a:p>
          <a:p>
            <a:pPr eaLnBrk="1" hangingPunct="1">
              <a:buFont typeface="Wingdings" pitchFamily="2" charset="2"/>
              <a:buNone/>
            </a:pPr>
            <a:endParaRPr lang="en-GB" altLang="de-DE" sz="1800" dirty="0" smtClean="0">
              <a:latin typeface="Arial" charset="0"/>
              <a:cs typeface="Arial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GB" altLang="de-DE" sz="1800" dirty="0" smtClean="0">
                <a:latin typeface="Arial" charset="0"/>
                <a:cs typeface="Arial" charset="0"/>
              </a:rPr>
              <a:t>A lot of third-country nationals had no options to bring along formal </a:t>
            </a:r>
            <a:r>
              <a:rPr lang="en-GB" altLang="de-DE" sz="1800" dirty="0" err="1" smtClean="0">
                <a:latin typeface="Arial" charset="0"/>
                <a:cs typeface="Arial" charset="0"/>
              </a:rPr>
              <a:t>documen</a:t>
            </a:r>
            <a:r>
              <a:rPr lang="en-GB" altLang="de-DE" sz="1800" dirty="0" smtClean="0">
                <a:latin typeface="Arial" charset="0"/>
                <a:cs typeface="Arial" charset="0"/>
              </a:rPr>
              <a:t>-</a:t>
            </a:r>
          </a:p>
          <a:p>
            <a:pPr eaLnBrk="1" hangingPunct="1">
              <a:buFont typeface="Wingdings" pitchFamily="2" charset="2"/>
              <a:buNone/>
            </a:pPr>
            <a:r>
              <a:rPr lang="en-GB" altLang="de-DE" sz="1800" dirty="0" err="1" smtClean="0">
                <a:latin typeface="Arial" charset="0"/>
                <a:cs typeface="Arial" charset="0"/>
              </a:rPr>
              <a:t>tation</a:t>
            </a:r>
            <a:r>
              <a:rPr lang="en-GB" altLang="de-DE" sz="1800" dirty="0" smtClean="0">
                <a:latin typeface="Arial" charset="0"/>
                <a:cs typeface="Arial" charset="0"/>
              </a:rPr>
              <a:t> of their </a:t>
            </a:r>
            <a:r>
              <a:rPr lang="en-GB" altLang="de-DE" sz="1800" b="1" dirty="0" smtClean="0">
                <a:latin typeface="Arial" charset="0"/>
                <a:cs typeface="Arial" charset="0"/>
              </a:rPr>
              <a:t>vocational career</a:t>
            </a:r>
            <a:r>
              <a:rPr lang="en-GB" altLang="de-DE" sz="1800" dirty="0" smtClean="0">
                <a:latin typeface="Arial" charset="0"/>
                <a:cs typeface="Arial" charset="0"/>
              </a:rPr>
              <a:t> such as </a:t>
            </a:r>
            <a:r>
              <a:rPr lang="en-GB" altLang="de-DE" sz="1800" b="1" dirty="0" smtClean="0">
                <a:latin typeface="Arial" charset="0"/>
                <a:cs typeface="Arial" charset="0"/>
              </a:rPr>
              <a:t>certificates</a:t>
            </a:r>
            <a:r>
              <a:rPr lang="en-GB" altLang="de-DE" sz="1800" dirty="0" smtClean="0">
                <a:latin typeface="Arial" charset="0"/>
                <a:cs typeface="Arial" charset="0"/>
              </a:rPr>
              <a:t> or </a:t>
            </a:r>
            <a:r>
              <a:rPr lang="en-GB" altLang="de-DE" sz="1800" b="1" dirty="0" smtClean="0">
                <a:latin typeface="Arial" charset="0"/>
                <a:cs typeface="Arial" charset="0"/>
              </a:rPr>
              <a:t>employment </a:t>
            </a:r>
          </a:p>
          <a:p>
            <a:pPr eaLnBrk="1" hangingPunct="1">
              <a:buFont typeface="Wingdings" pitchFamily="2" charset="2"/>
              <a:buNone/>
            </a:pPr>
            <a:r>
              <a:rPr lang="en-GB" altLang="de-DE" sz="1800" b="1" dirty="0" smtClean="0">
                <a:latin typeface="Arial" charset="0"/>
                <a:cs typeface="Arial" charset="0"/>
              </a:rPr>
              <a:t>references </a:t>
            </a:r>
            <a:r>
              <a:rPr lang="en-GB" altLang="de-DE" sz="1800" dirty="0" smtClean="0">
                <a:latin typeface="Arial" charset="0"/>
                <a:cs typeface="Arial" charset="0"/>
              </a:rPr>
              <a:t>and therefore </a:t>
            </a:r>
            <a:r>
              <a:rPr lang="en-GB" altLang="de-DE" sz="1800" b="1" dirty="0" smtClean="0">
                <a:latin typeface="Arial" charset="0"/>
                <a:cs typeface="Arial" charset="0"/>
              </a:rPr>
              <a:t>the official recognition procedure </a:t>
            </a:r>
            <a:r>
              <a:rPr lang="en-GB" altLang="de-DE" sz="1800" dirty="0" smtClean="0">
                <a:latin typeface="Arial" charset="0"/>
                <a:cs typeface="Arial" charset="0"/>
              </a:rPr>
              <a:t>to individuals </a:t>
            </a:r>
          </a:p>
          <a:p>
            <a:pPr eaLnBrk="1" hangingPunct="1">
              <a:buFont typeface="Wingdings" pitchFamily="2" charset="2"/>
              <a:buNone/>
            </a:pPr>
            <a:r>
              <a:rPr lang="en-GB" altLang="de-DE" sz="1800" dirty="0" smtClean="0">
                <a:latin typeface="Arial" charset="0"/>
                <a:cs typeface="Arial" charset="0"/>
              </a:rPr>
              <a:t>with third country qualifications </a:t>
            </a:r>
            <a:r>
              <a:rPr lang="en-GB" altLang="de-DE" sz="1800" b="1" dirty="0" smtClean="0">
                <a:latin typeface="Arial" charset="0"/>
                <a:cs typeface="Arial" charset="0"/>
              </a:rPr>
              <a:t>is not applicable</a:t>
            </a:r>
            <a:r>
              <a:rPr lang="en-GB" altLang="de-DE" sz="1800" dirty="0" smtClean="0">
                <a:latin typeface="Arial" charset="0"/>
                <a:cs typeface="Arial" charset="0"/>
              </a:rPr>
              <a:t>.</a:t>
            </a:r>
          </a:p>
          <a:p>
            <a:pPr eaLnBrk="1" hangingPunct="1">
              <a:buFont typeface="Wingdings" pitchFamily="2" charset="2"/>
              <a:buNone/>
            </a:pPr>
            <a:endParaRPr lang="en-GB" altLang="de-DE" sz="1800" dirty="0" smtClean="0">
              <a:latin typeface="Arial" charset="0"/>
              <a:cs typeface="Arial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GB" altLang="de-DE" sz="1800" dirty="0" smtClean="0">
                <a:latin typeface="Arial" charset="0"/>
                <a:cs typeface="Arial" charset="0"/>
              </a:rPr>
              <a:t>It becomes necessary to match skill shortage and emerging employment</a:t>
            </a:r>
          </a:p>
          <a:p>
            <a:pPr eaLnBrk="1" hangingPunct="1">
              <a:buFont typeface="Wingdings" pitchFamily="2" charset="2"/>
              <a:buNone/>
            </a:pPr>
            <a:r>
              <a:rPr lang="en-GB" altLang="de-DE" sz="1800" dirty="0" smtClean="0">
                <a:latin typeface="Arial" charset="0"/>
                <a:cs typeface="Arial" charset="0"/>
              </a:rPr>
              <a:t>concepts and strategies with informal und non-formal competences of third-</a:t>
            </a:r>
          </a:p>
          <a:p>
            <a:pPr eaLnBrk="1" hangingPunct="1">
              <a:buFont typeface="Wingdings" pitchFamily="2" charset="2"/>
              <a:buNone/>
            </a:pPr>
            <a:r>
              <a:rPr lang="en-GB" altLang="de-DE" sz="1800" dirty="0" smtClean="0">
                <a:latin typeface="Arial" charset="0"/>
                <a:cs typeface="Arial" charset="0"/>
              </a:rPr>
              <a:t>country nationals.</a:t>
            </a:r>
            <a:endParaRPr lang="de-DE" altLang="de-DE" sz="1800" dirty="0" smtClean="0">
              <a:latin typeface="Arial" charset="0"/>
              <a:cs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GB" altLang="de-DE" sz="1800" dirty="0" smtClean="0">
              <a:latin typeface="Arial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en-GB" altLang="de-DE" sz="1800" dirty="0" smtClean="0"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GB" altLang="de-DE" sz="1800" dirty="0" smtClean="0">
              <a:latin typeface="Arial" charset="0"/>
            </a:endParaRPr>
          </a:p>
        </p:txBody>
      </p:sp>
      <p:sp>
        <p:nvSpPr>
          <p:cNvPr id="13314" name="Foliennummernplatzhalt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algn="l" eaLnBrk="0" hangingPunct="0"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3333FF"/>
              </a:buClr>
              <a:buFont typeface="Wingdings" pitchFamily="2" charset="2"/>
              <a:buChar char="ü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rgbClr val="0033CC"/>
              </a:buClr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rgbClr val="3333FF"/>
              </a:buClr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fld id="{7C5E4E12-86D4-4439-82C2-4A6FBC5B24BC}" type="slidenum">
              <a:rPr lang="de-DE" altLang="de-DE" sz="1600" smtClean="0">
                <a:latin typeface="+mn-lt"/>
              </a:rPr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lang="de-DE" altLang="de-DE" sz="1600" dirty="0" smtClean="0">
              <a:latin typeface="+mn-lt"/>
            </a:endParaRPr>
          </a:p>
        </p:txBody>
      </p:sp>
      <p:sp>
        <p:nvSpPr>
          <p:cNvPr id="13315" name="Datumsplatzhalter 4"/>
          <p:cNvSpPr>
            <a:spLocks noGrp="1"/>
          </p:cNvSpPr>
          <p:nvPr>
            <p:ph type="dt" sz="quarter" idx="4294967295"/>
          </p:nvPr>
        </p:nvSpPr>
        <p:spPr>
          <a:xfrm>
            <a:off x="0" y="6356350"/>
            <a:ext cx="2895600" cy="365125"/>
          </a:xfrm>
          <a:prstGeom prst="rect">
            <a:avLst/>
          </a:prstGeom>
          <a:noFill/>
        </p:spPr>
        <p:txBody>
          <a:bodyPr/>
          <a:lstStyle>
            <a:lvl1pPr algn="l" eaLnBrk="0" hangingPunct="0"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3333FF"/>
              </a:buClr>
              <a:buFont typeface="Wingdings" pitchFamily="2" charset="2"/>
              <a:buChar char="ü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rgbClr val="0033CC"/>
              </a:buClr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rgbClr val="3333FF"/>
              </a:buClr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de-DE" altLang="de-DE" sz="1400" smtClean="0"/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de-DE" altLang="de-DE" sz="1400" smtClean="0"/>
          </a:p>
        </p:txBody>
      </p:sp>
    </p:spTree>
    <p:extLst>
      <p:ext uri="{BB962C8B-B14F-4D97-AF65-F5344CB8AC3E}">
        <p14:creationId xmlns:p14="http://schemas.microsoft.com/office/powerpoint/2010/main" val="242417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GB" altLang="de-DE" dirty="0" smtClean="0">
                <a:latin typeface="+mn-lt"/>
              </a:rPr>
              <a:t>“AiKomPass” Online-Tool – Translation 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1"/>
          </p:nvPr>
        </p:nvSpPr>
        <p:spPr/>
        <p:txBody>
          <a:bodyPr/>
          <a:lstStyle/>
          <a:p>
            <a:pPr marL="0" indent="0">
              <a:buFont typeface="Wingdings" pitchFamily="2" charset="2"/>
              <a:buNone/>
              <a:defRPr/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During the pilot action the online-tool will be 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translated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 into the most relevant languages of the third-country nationals. In January 2016 more than 40 % of all asylum seekers in Baden-Wuerttemberg came from Syria. The national language in Syria </a:t>
            </a: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is  </a:t>
            </a: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Arabic</a:t>
            </a: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Therefore it seems indispensable to transfer the contents of the web-based tool into Arabian language 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to open it to migrants and asylum seekers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de-DE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endParaRPr lang="de-DE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translation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 of the task inventories into </a:t>
            </a: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Arab language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is probably a 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complex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 task. It involves 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not only language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skills to figure out technical terms but 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requires cultural sensitivity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. Eventually an 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additional language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- preferably 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English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 - is needed while presenting the task inventory. Especially in cases of complex work tasks there is a need for 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further information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such as 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pictures and videos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. These kind of 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additional media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might help to enrich the whole task inventory.</a:t>
            </a:r>
            <a:endParaRPr lang="de-DE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GB" altLang="de-DE" sz="1800" dirty="0" smtClean="0">
              <a:latin typeface="Arial" charset="0"/>
            </a:endParaRPr>
          </a:p>
        </p:txBody>
      </p:sp>
      <p:sp>
        <p:nvSpPr>
          <p:cNvPr id="15362" name="Foliennummernplatzhalt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algn="l" eaLnBrk="0" hangingPunct="0"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3333FF"/>
              </a:buClr>
              <a:buFont typeface="Wingdings" pitchFamily="2" charset="2"/>
              <a:buChar char="ü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rgbClr val="0033CC"/>
              </a:buClr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rgbClr val="3333FF"/>
              </a:buClr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fld id="{19D0ADDB-D1AD-420E-B806-5C5834B09FD1}" type="slidenum">
              <a:rPr lang="de-DE" altLang="de-DE" sz="1600" smtClean="0">
                <a:latin typeface="+mn-lt"/>
              </a:rPr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t>11</a:t>
            </a:fld>
            <a:endParaRPr lang="de-DE" altLang="de-DE" sz="1600" dirty="0" smtClean="0">
              <a:latin typeface="+mn-lt"/>
            </a:endParaRPr>
          </a:p>
        </p:txBody>
      </p:sp>
      <p:sp>
        <p:nvSpPr>
          <p:cNvPr id="15363" name="Datumsplatzhalter 4"/>
          <p:cNvSpPr>
            <a:spLocks noGrp="1"/>
          </p:cNvSpPr>
          <p:nvPr>
            <p:ph type="dt" sz="quarter" idx="4294967295"/>
          </p:nvPr>
        </p:nvSpPr>
        <p:spPr>
          <a:xfrm>
            <a:off x="0" y="6356350"/>
            <a:ext cx="2895600" cy="365125"/>
          </a:xfrm>
          <a:prstGeom prst="rect">
            <a:avLst/>
          </a:prstGeom>
          <a:noFill/>
        </p:spPr>
        <p:txBody>
          <a:bodyPr/>
          <a:lstStyle>
            <a:lvl1pPr algn="l" eaLnBrk="0" hangingPunct="0"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3333FF"/>
              </a:buClr>
              <a:buFont typeface="Wingdings" pitchFamily="2" charset="2"/>
              <a:buChar char="ü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rgbClr val="0033CC"/>
              </a:buClr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rgbClr val="3333FF"/>
              </a:buClr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de-DE" altLang="de-DE" sz="1400" smtClean="0"/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de-DE" altLang="de-DE" sz="1400" smtClean="0"/>
          </a:p>
        </p:txBody>
      </p:sp>
    </p:spTree>
    <p:extLst>
      <p:ext uri="{BB962C8B-B14F-4D97-AF65-F5344CB8AC3E}">
        <p14:creationId xmlns:p14="http://schemas.microsoft.com/office/powerpoint/2010/main" val="203848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GB" altLang="de-DE" dirty="0" smtClean="0">
                <a:latin typeface="+mn-lt"/>
              </a:rPr>
              <a:t>“AiKomPass” Online-Tool – Testing the tool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idx="11"/>
          </p:nvPr>
        </p:nvSpPr>
        <p:spPr/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en-GB" altLang="de-DE" sz="1800" dirty="0" smtClean="0">
                <a:latin typeface="Arial" charset="0"/>
                <a:cs typeface="Arial" charset="0"/>
              </a:rPr>
              <a:t>However, the further development of AiKomPass is </a:t>
            </a:r>
            <a:r>
              <a:rPr lang="en-GB" altLang="de-DE" sz="1800" b="1" dirty="0" smtClean="0">
                <a:latin typeface="Arial" charset="0"/>
                <a:cs typeface="Arial" charset="0"/>
              </a:rPr>
              <a:t>not merely a matter of language translation</a:t>
            </a:r>
            <a:r>
              <a:rPr lang="en-GB" altLang="de-DE" sz="1800" dirty="0" smtClean="0">
                <a:latin typeface="Arial" charset="0"/>
                <a:cs typeface="Arial" charset="0"/>
              </a:rPr>
              <a:t>.</a:t>
            </a:r>
          </a:p>
          <a:p>
            <a:pPr marL="0" indent="0">
              <a:buFont typeface="Wingdings" pitchFamily="2" charset="2"/>
              <a:buNone/>
            </a:pPr>
            <a:endParaRPr lang="en-GB" altLang="de-DE" sz="800" dirty="0" smtClean="0">
              <a:latin typeface="Arial" charset="0"/>
              <a:cs typeface="Arial" charset="0"/>
            </a:endParaRPr>
          </a:p>
          <a:p>
            <a:pPr marL="0" indent="0">
              <a:buFont typeface="Wingdings" pitchFamily="2" charset="2"/>
              <a:buNone/>
            </a:pPr>
            <a:r>
              <a:rPr lang="en-GB" altLang="de-DE" sz="1800" b="1" dirty="0" smtClean="0">
                <a:latin typeface="Arial" charset="0"/>
                <a:cs typeface="Arial" charset="0"/>
              </a:rPr>
              <a:t>Scientific research </a:t>
            </a:r>
            <a:r>
              <a:rPr lang="en-GB" altLang="de-DE" sz="1800" dirty="0" smtClean="0">
                <a:latin typeface="Arial" charset="0"/>
                <a:cs typeface="Arial" charset="0"/>
              </a:rPr>
              <a:t>is needed in order </a:t>
            </a:r>
            <a:r>
              <a:rPr lang="en-GB" altLang="de-DE" sz="1800" b="1" dirty="0" smtClean="0">
                <a:latin typeface="Arial" charset="0"/>
                <a:cs typeface="Arial" charset="0"/>
              </a:rPr>
              <a:t>to clarify </a:t>
            </a:r>
            <a:r>
              <a:rPr lang="en-GB" altLang="de-DE" sz="1800" dirty="0" smtClean="0">
                <a:latin typeface="Arial" charset="0"/>
                <a:cs typeface="Arial" charset="0"/>
              </a:rPr>
              <a:t>if and how the tool can be adapted to the </a:t>
            </a:r>
            <a:r>
              <a:rPr lang="en-GB" altLang="de-DE" sz="1800" b="1" dirty="0" smtClean="0">
                <a:latin typeface="Arial" charset="0"/>
                <a:cs typeface="Arial" charset="0"/>
              </a:rPr>
              <a:t>needs of potential users</a:t>
            </a:r>
            <a:r>
              <a:rPr lang="en-GB" altLang="de-DE" sz="1800" dirty="0" smtClean="0">
                <a:latin typeface="Arial" charset="0"/>
                <a:cs typeface="Arial" charset="0"/>
              </a:rPr>
              <a:t>. For this reason user involvement might be necessary as well to clarify on the </a:t>
            </a:r>
            <a:r>
              <a:rPr lang="en-GB" altLang="de-DE" sz="1800" b="1" dirty="0" smtClean="0">
                <a:latin typeface="Arial" charset="0"/>
                <a:cs typeface="Arial" charset="0"/>
              </a:rPr>
              <a:t>contents</a:t>
            </a:r>
            <a:r>
              <a:rPr lang="en-GB" altLang="de-DE" sz="1800" dirty="0" smtClean="0">
                <a:latin typeface="Arial" charset="0"/>
                <a:cs typeface="Arial" charset="0"/>
              </a:rPr>
              <a:t> and understanding of the list of tasks.</a:t>
            </a:r>
            <a:endParaRPr lang="de-DE" altLang="de-DE" sz="1800" dirty="0" smtClean="0">
              <a:latin typeface="Arial" charset="0"/>
              <a:cs typeface="Arial" charset="0"/>
            </a:endParaRPr>
          </a:p>
          <a:p>
            <a:pPr marL="0" indent="0">
              <a:buFont typeface="Wingdings" pitchFamily="2" charset="2"/>
              <a:buNone/>
            </a:pPr>
            <a:endParaRPr lang="de-DE" altLang="de-DE" sz="800" dirty="0" smtClean="0">
              <a:latin typeface="Arial" charset="0"/>
              <a:cs typeface="Arial" charset="0"/>
            </a:endParaRPr>
          </a:p>
          <a:p>
            <a:pPr marL="0" indent="0">
              <a:buFont typeface="Wingdings" pitchFamily="2" charset="2"/>
              <a:buNone/>
            </a:pPr>
            <a:r>
              <a:rPr lang="en-GB" altLang="de-DE" sz="1800" dirty="0" smtClean="0">
                <a:latin typeface="Arial" charset="0"/>
                <a:cs typeface="Arial" charset="0"/>
              </a:rPr>
              <a:t>The tool development itself means also adjustment of technical structures and contents within the tool.</a:t>
            </a:r>
          </a:p>
          <a:p>
            <a:pPr marL="0" indent="0">
              <a:buFont typeface="Wingdings" pitchFamily="2" charset="2"/>
              <a:buNone/>
            </a:pPr>
            <a:endParaRPr lang="en-GB" altLang="de-DE" sz="800" dirty="0" smtClean="0">
              <a:latin typeface="Arial" charset="0"/>
              <a:cs typeface="Arial" charset="0"/>
            </a:endParaRPr>
          </a:p>
          <a:p>
            <a:pPr marL="0" indent="0">
              <a:buFont typeface="Wingdings" pitchFamily="2" charset="2"/>
              <a:buNone/>
            </a:pPr>
            <a:r>
              <a:rPr lang="en-GB" altLang="de-DE" sz="1800" dirty="0" smtClean="0">
                <a:latin typeface="Arial" charset="0"/>
                <a:cs typeface="Arial" charset="0"/>
              </a:rPr>
              <a:t>The </a:t>
            </a:r>
            <a:r>
              <a:rPr lang="en-GB" altLang="de-DE" sz="1800" b="1" dirty="0" smtClean="0">
                <a:latin typeface="Arial" charset="0"/>
                <a:cs typeface="Arial" charset="0"/>
              </a:rPr>
              <a:t>tool will be tested </a:t>
            </a:r>
            <a:r>
              <a:rPr lang="en-GB" altLang="de-DE" sz="1800" dirty="0" smtClean="0">
                <a:latin typeface="Arial" charset="0"/>
                <a:cs typeface="Arial" charset="0"/>
              </a:rPr>
              <a:t>by </a:t>
            </a:r>
            <a:r>
              <a:rPr lang="en-GB" altLang="de-DE" sz="1800" b="1" dirty="0" smtClean="0">
                <a:latin typeface="Arial" charset="0"/>
                <a:cs typeface="Arial" charset="0"/>
              </a:rPr>
              <a:t>companies</a:t>
            </a:r>
            <a:r>
              <a:rPr lang="en-GB" altLang="de-DE" sz="1800" dirty="0" smtClean="0">
                <a:latin typeface="Arial" charset="0"/>
                <a:cs typeface="Arial" charset="0"/>
              </a:rPr>
              <a:t> and </a:t>
            </a:r>
            <a:r>
              <a:rPr lang="en-GB" altLang="de-DE" sz="1800" b="1" dirty="0" smtClean="0">
                <a:latin typeface="Arial" charset="0"/>
                <a:cs typeface="Arial" charset="0"/>
              </a:rPr>
              <a:t>employment offices </a:t>
            </a:r>
            <a:r>
              <a:rPr lang="en-GB" altLang="de-DE" sz="1800" dirty="0" smtClean="0">
                <a:latin typeface="Arial" charset="0"/>
                <a:cs typeface="Arial" charset="0"/>
              </a:rPr>
              <a:t>and also by </a:t>
            </a:r>
            <a:r>
              <a:rPr lang="en-GB" altLang="de-DE" sz="1800" b="1" dirty="0" smtClean="0">
                <a:latin typeface="Arial" charset="0"/>
                <a:cs typeface="Arial" charset="0"/>
              </a:rPr>
              <a:t>employees, migrants and refugees</a:t>
            </a:r>
            <a:r>
              <a:rPr lang="en-GB" altLang="de-DE" sz="1800" dirty="0" smtClean="0">
                <a:latin typeface="Arial" charset="0"/>
                <a:cs typeface="Arial" charset="0"/>
              </a:rPr>
              <a:t>. </a:t>
            </a:r>
            <a:endParaRPr lang="en-GB" altLang="de-DE" sz="1800" dirty="0" smtClean="0">
              <a:latin typeface="Arial" charset="0"/>
            </a:endParaRPr>
          </a:p>
        </p:txBody>
      </p:sp>
      <p:sp>
        <p:nvSpPr>
          <p:cNvPr id="16386" name="Foliennummernplatzhalt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algn="l" eaLnBrk="0" hangingPunct="0"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3333FF"/>
              </a:buClr>
              <a:buFont typeface="Wingdings" pitchFamily="2" charset="2"/>
              <a:buChar char="ü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rgbClr val="0033CC"/>
              </a:buClr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rgbClr val="3333FF"/>
              </a:buClr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fld id="{6E971DBF-D4A6-42FA-A627-07C3509FE8F2}" type="slidenum">
              <a:rPr lang="de-DE" altLang="de-DE" sz="1600" smtClean="0">
                <a:latin typeface="+mn-lt"/>
              </a:rPr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t>12</a:t>
            </a:fld>
            <a:endParaRPr lang="de-DE" altLang="de-DE" sz="1600" dirty="0" smtClean="0">
              <a:latin typeface="+mn-lt"/>
            </a:endParaRPr>
          </a:p>
        </p:txBody>
      </p:sp>
      <p:sp>
        <p:nvSpPr>
          <p:cNvPr id="16387" name="Datumsplatzhalter 4"/>
          <p:cNvSpPr>
            <a:spLocks noGrp="1"/>
          </p:cNvSpPr>
          <p:nvPr>
            <p:ph type="dt" sz="quarter" idx="4294967295"/>
          </p:nvPr>
        </p:nvSpPr>
        <p:spPr>
          <a:xfrm>
            <a:off x="0" y="6356350"/>
            <a:ext cx="2895600" cy="365125"/>
          </a:xfrm>
          <a:prstGeom prst="rect">
            <a:avLst/>
          </a:prstGeom>
          <a:noFill/>
        </p:spPr>
        <p:txBody>
          <a:bodyPr/>
          <a:lstStyle>
            <a:lvl1pPr algn="l" eaLnBrk="0" hangingPunct="0"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3333FF"/>
              </a:buClr>
              <a:buFont typeface="Wingdings" pitchFamily="2" charset="2"/>
              <a:buChar char="ü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rgbClr val="0033CC"/>
              </a:buClr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rgbClr val="3333FF"/>
              </a:buClr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de-DE" altLang="de-DE" sz="1400" smtClean="0"/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de-DE" altLang="de-DE" sz="1400" smtClean="0"/>
          </a:p>
        </p:txBody>
      </p:sp>
    </p:spTree>
    <p:extLst>
      <p:ext uri="{BB962C8B-B14F-4D97-AF65-F5344CB8AC3E}">
        <p14:creationId xmlns:p14="http://schemas.microsoft.com/office/powerpoint/2010/main" val="1668642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GB" altLang="de-DE" dirty="0" smtClean="0">
                <a:latin typeface="+mn-lt"/>
              </a:rPr>
              <a:t>“AiKomPass” Online-Tool – Finalized tool</a:t>
            </a:r>
          </a:p>
        </p:txBody>
      </p:sp>
      <p:sp>
        <p:nvSpPr>
          <p:cNvPr id="19461" name="Rectangle 3"/>
          <p:cNvSpPr>
            <a:spLocks noGrp="1" noChangeArrowheads="1"/>
          </p:cNvSpPr>
          <p:nvPr>
            <p:ph idx="11"/>
          </p:nvPr>
        </p:nvSpPr>
        <p:spPr/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en-GB" altLang="de-DE" sz="1800" b="1" dirty="0" smtClean="0">
                <a:latin typeface="Arial" charset="0"/>
                <a:cs typeface="Arial" charset="0"/>
              </a:rPr>
              <a:t>Deliverables (software, brochures, leaflets, videos, etc.)</a:t>
            </a:r>
            <a:endParaRPr lang="de-DE" altLang="de-DE" sz="1800" dirty="0" smtClean="0">
              <a:latin typeface="Arial" charset="0"/>
              <a:cs typeface="Arial" charset="0"/>
            </a:endParaRPr>
          </a:p>
          <a:p>
            <a:pPr marL="0" indent="0">
              <a:buFont typeface="Wingdings" pitchFamily="2" charset="2"/>
              <a:buNone/>
            </a:pPr>
            <a:endParaRPr lang="de-DE" altLang="de-DE" sz="1800" dirty="0" smtClean="0">
              <a:latin typeface="Arial" charset="0"/>
              <a:cs typeface="Arial" charset="0"/>
            </a:endParaRPr>
          </a:p>
          <a:p>
            <a:pPr marL="0" indent="0">
              <a:buFont typeface="Wingdings" pitchFamily="2" charset="2"/>
              <a:buNone/>
            </a:pPr>
            <a:r>
              <a:rPr lang="en-GB" altLang="de-DE" sz="1800" dirty="0" smtClean="0">
                <a:latin typeface="Arial" charset="0"/>
                <a:cs typeface="Arial" charset="0"/>
              </a:rPr>
              <a:t>The </a:t>
            </a:r>
            <a:r>
              <a:rPr lang="en-GB" altLang="de-DE" sz="1800" b="1" dirty="0" smtClean="0">
                <a:latin typeface="Arial" charset="0"/>
                <a:cs typeface="Arial" charset="0"/>
              </a:rPr>
              <a:t>finalized tool </a:t>
            </a:r>
            <a:r>
              <a:rPr lang="en-GB" altLang="de-DE" sz="1800" dirty="0" smtClean="0">
                <a:latin typeface="Arial" charset="0"/>
                <a:cs typeface="Arial" charset="0"/>
              </a:rPr>
              <a:t>is at the disposal for employees, companies and job seekers, also with multicultural background. To enlarge the target group and take especially the third-country nationals into account the tool offers a </a:t>
            </a:r>
            <a:r>
              <a:rPr lang="en-GB" altLang="de-DE" sz="1800" b="1" dirty="0" smtClean="0">
                <a:latin typeface="Arial" charset="0"/>
                <a:cs typeface="Arial" charset="0"/>
              </a:rPr>
              <a:t>language selection</a:t>
            </a:r>
            <a:r>
              <a:rPr lang="en-GB" altLang="de-DE" sz="1800" dirty="0" smtClean="0">
                <a:latin typeface="Arial" charset="0"/>
                <a:cs typeface="Arial" charset="0"/>
              </a:rPr>
              <a:t>. </a:t>
            </a:r>
          </a:p>
          <a:p>
            <a:pPr marL="0" indent="0">
              <a:buFont typeface="Wingdings" pitchFamily="2" charset="2"/>
              <a:buNone/>
            </a:pPr>
            <a:endParaRPr lang="de-DE" altLang="de-DE" sz="800" dirty="0" smtClean="0">
              <a:latin typeface="Arial" charset="0"/>
              <a:cs typeface="Arial" charset="0"/>
            </a:endParaRPr>
          </a:p>
          <a:p>
            <a:pPr marL="0" indent="0">
              <a:buFont typeface="Wingdings" pitchFamily="2" charset="2"/>
              <a:buNone/>
            </a:pPr>
            <a:r>
              <a:rPr lang="en-GB" altLang="de-DE" sz="1800" dirty="0" smtClean="0">
                <a:latin typeface="Arial" charset="0"/>
                <a:cs typeface="Arial" charset="0"/>
              </a:rPr>
              <a:t>Furthermore a </a:t>
            </a:r>
            <a:r>
              <a:rPr lang="en-GB" altLang="de-DE" sz="1800" b="1" dirty="0" smtClean="0">
                <a:latin typeface="Arial" charset="0"/>
                <a:cs typeface="Arial" charset="0"/>
              </a:rPr>
              <a:t>variation of information brochures</a:t>
            </a:r>
            <a:r>
              <a:rPr lang="en-GB" altLang="de-DE" sz="1800" dirty="0" smtClean="0">
                <a:latin typeface="Arial" charset="0"/>
                <a:cs typeface="Arial" charset="0"/>
              </a:rPr>
              <a:t>, leaflets and guides will be published </a:t>
            </a:r>
            <a:r>
              <a:rPr lang="en-GB" altLang="de-DE" sz="1800" b="1" dirty="0" smtClean="0">
                <a:latin typeface="Arial" charset="0"/>
                <a:cs typeface="Arial" charset="0"/>
              </a:rPr>
              <a:t>in German and the target language</a:t>
            </a:r>
            <a:r>
              <a:rPr lang="en-GB" altLang="de-DE" sz="1800" dirty="0" smtClean="0">
                <a:latin typeface="Arial" charset="0"/>
                <a:cs typeface="Arial" charset="0"/>
              </a:rPr>
              <a:t>.</a:t>
            </a:r>
          </a:p>
          <a:p>
            <a:pPr marL="0" indent="0">
              <a:buFont typeface="Wingdings" pitchFamily="2" charset="2"/>
              <a:buNone/>
            </a:pPr>
            <a:endParaRPr lang="en-GB" altLang="de-DE" sz="800" dirty="0" smtClean="0">
              <a:latin typeface="Arial" charset="0"/>
              <a:cs typeface="Arial" charset="0"/>
            </a:endParaRPr>
          </a:p>
          <a:p>
            <a:pPr marL="0" indent="0">
              <a:buFont typeface="Wingdings" pitchFamily="2" charset="2"/>
              <a:buNone/>
            </a:pPr>
            <a:r>
              <a:rPr lang="en-GB" altLang="de-DE" sz="1800" dirty="0" smtClean="0">
                <a:latin typeface="Arial" charset="0"/>
                <a:cs typeface="Arial" charset="0"/>
              </a:rPr>
              <a:t>These publications target information seekers and </a:t>
            </a:r>
            <a:r>
              <a:rPr lang="en-GB" altLang="de-DE" sz="1800" b="1" dirty="0" smtClean="0">
                <a:latin typeface="Arial" charset="0"/>
                <a:cs typeface="Arial" charset="0"/>
              </a:rPr>
              <a:t>describe the tool on different levels</a:t>
            </a:r>
            <a:r>
              <a:rPr lang="en-GB" altLang="de-DE" sz="1800" dirty="0" smtClean="0">
                <a:latin typeface="Arial" charset="0"/>
                <a:cs typeface="Arial" charset="0"/>
              </a:rPr>
              <a:t>.</a:t>
            </a:r>
          </a:p>
          <a:p>
            <a:pPr marL="0" indent="0">
              <a:buFont typeface="Wingdings" pitchFamily="2" charset="2"/>
              <a:buNone/>
            </a:pPr>
            <a:endParaRPr lang="en-GB" altLang="de-DE" sz="800" dirty="0" smtClean="0">
              <a:latin typeface="Arial" charset="0"/>
              <a:cs typeface="Arial" charset="0"/>
            </a:endParaRPr>
          </a:p>
          <a:p>
            <a:pPr marL="0" indent="0">
              <a:buFont typeface="Wingdings" pitchFamily="2" charset="2"/>
              <a:buNone/>
            </a:pPr>
            <a:endParaRPr lang="en-GB" altLang="de-DE" sz="1800" dirty="0" smtClean="0">
              <a:latin typeface="Arial" charset="0"/>
            </a:endParaRPr>
          </a:p>
        </p:txBody>
      </p:sp>
      <p:sp>
        <p:nvSpPr>
          <p:cNvPr id="19458" name="Foliennummernplatzhalt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algn="l" eaLnBrk="0" hangingPunct="0"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3333FF"/>
              </a:buClr>
              <a:buFont typeface="Wingdings" pitchFamily="2" charset="2"/>
              <a:buChar char="ü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rgbClr val="0033CC"/>
              </a:buClr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rgbClr val="3333FF"/>
              </a:buClr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fld id="{8AA10284-AFAC-4E33-A52D-12BD6351C94A}" type="slidenum">
              <a:rPr lang="de-DE" altLang="de-DE" sz="1600" smtClean="0">
                <a:latin typeface="+mn-lt"/>
              </a:rPr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t>13</a:t>
            </a:fld>
            <a:endParaRPr lang="de-DE" altLang="de-DE" sz="1600" dirty="0" smtClean="0">
              <a:latin typeface="+mn-lt"/>
            </a:endParaRPr>
          </a:p>
        </p:txBody>
      </p:sp>
      <p:sp>
        <p:nvSpPr>
          <p:cNvPr id="19459" name="Datumsplatzhalter 4"/>
          <p:cNvSpPr>
            <a:spLocks noGrp="1"/>
          </p:cNvSpPr>
          <p:nvPr>
            <p:ph type="dt" sz="quarter" idx="4294967295"/>
          </p:nvPr>
        </p:nvSpPr>
        <p:spPr>
          <a:xfrm>
            <a:off x="0" y="6356350"/>
            <a:ext cx="2895600" cy="365125"/>
          </a:xfrm>
          <a:prstGeom prst="rect">
            <a:avLst/>
          </a:prstGeom>
          <a:noFill/>
        </p:spPr>
        <p:txBody>
          <a:bodyPr/>
          <a:lstStyle>
            <a:lvl1pPr algn="l" eaLnBrk="0" hangingPunct="0"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3333FF"/>
              </a:buClr>
              <a:buFont typeface="Wingdings" pitchFamily="2" charset="2"/>
              <a:buChar char="ü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rgbClr val="0033CC"/>
              </a:buClr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rgbClr val="3333FF"/>
              </a:buClr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de-DE" altLang="de-DE" sz="1400" smtClean="0"/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de-DE" altLang="de-DE" sz="1400" smtClean="0"/>
          </a:p>
        </p:txBody>
      </p:sp>
    </p:spTree>
    <p:extLst>
      <p:ext uri="{BB962C8B-B14F-4D97-AF65-F5344CB8AC3E}">
        <p14:creationId xmlns:p14="http://schemas.microsoft.com/office/powerpoint/2010/main" val="2760449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02" name="Inhaltsplatzhalter 5"/>
          <p:cNvPicPr>
            <a:picLocks noGrp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ln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53604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6267450"/>
            <a:ext cx="771525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648072" cy="365125"/>
          </a:xfrm>
        </p:spPr>
        <p:txBody>
          <a:bodyPr/>
          <a:lstStyle/>
          <a:p>
            <a:pPr algn="ctr">
              <a:defRPr/>
            </a:pPr>
            <a:fld id="{65B2CE34-7FE4-49B8-B449-21F967CCB7E0}" type="slidenum">
              <a:rPr lang="de-DE" sz="1600" smtClean="0">
                <a:solidFill>
                  <a:schemeClr val="tx1"/>
                </a:solidFill>
              </a:rPr>
              <a:pPr algn="ctr">
                <a:defRPr/>
              </a:pPr>
              <a:t>14</a:t>
            </a:fld>
            <a:endParaRPr lang="de-DE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319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08784" y="-27384"/>
            <a:ext cx="7427912" cy="1143000"/>
          </a:xfrm>
        </p:spPr>
        <p:txBody>
          <a:bodyPr/>
          <a:lstStyle/>
          <a:p>
            <a:r>
              <a:rPr lang="de-DE" sz="2800" b="1" dirty="0" smtClean="0">
                <a:latin typeface="+mj-lt"/>
              </a:rPr>
              <a:t>Overall Profile</a:t>
            </a:r>
            <a:endParaRPr lang="de-DE" sz="2800" b="1" dirty="0">
              <a:latin typeface="+mj-lt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836712"/>
            <a:ext cx="3642146" cy="543264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3541" y="980728"/>
            <a:ext cx="3580553" cy="547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6376" y="1052736"/>
            <a:ext cx="3714096" cy="561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677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liennummernplatzhalt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algn="l" eaLnBrk="0" hangingPunct="0"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3333FF"/>
              </a:buClr>
              <a:buFont typeface="Wingdings" pitchFamily="2" charset="2"/>
              <a:buChar char="ü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rgbClr val="0033CC"/>
              </a:buClr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rgbClr val="3333FF"/>
              </a:buClr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fld id="{B89F8B6C-F0C5-42AF-A7C0-14BBCB7636D7}" type="slidenum">
              <a:rPr lang="de-DE" altLang="de-DE" sz="1600" smtClean="0">
                <a:latin typeface="+mn-lt"/>
              </a:rPr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t>16</a:t>
            </a:fld>
            <a:endParaRPr lang="de-DE" altLang="de-DE" sz="1600" dirty="0" smtClean="0">
              <a:latin typeface="+mn-lt"/>
            </a:endParaRPr>
          </a:p>
        </p:txBody>
      </p:sp>
      <p:sp>
        <p:nvSpPr>
          <p:cNvPr id="25603" name="Datumsplatzhalter 2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>
            <a:lvl1pPr algn="l" eaLnBrk="0" hangingPunct="0"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3333FF"/>
              </a:buClr>
              <a:buFont typeface="Wingdings" pitchFamily="2" charset="2"/>
              <a:buChar char="ü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rgbClr val="0033CC"/>
              </a:buClr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rgbClr val="3333FF"/>
              </a:buClr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de-DE" altLang="de-DE" sz="1400" smtClean="0"/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de-DE" altLang="de-DE" sz="1400" smtClean="0"/>
          </a:p>
        </p:txBody>
      </p:sp>
      <p:sp>
        <p:nvSpPr>
          <p:cNvPr id="66562" name="Rectangle 2"/>
          <p:cNvSpPr>
            <a:spLocks noChangeArrowheads="1"/>
          </p:cNvSpPr>
          <p:nvPr/>
        </p:nvSpPr>
        <p:spPr bwMode="auto">
          <a:xfrm>
            <a:off x="574675" y="304800"/>
            <a:ext cx="80010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algn="l" eaLnBrk="0" hangingPunct="0"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3333FF"/>
              </a:buClr>
              <a:buFont typeface="Wingdings" pitchFamily="2" charset="2"/>
              <a:buChar char="ü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rgbClr val="0033CC"/>
              </a:buClr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rgbClr val="3333FF"/>
              </a:buClr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dirty="0" err="1">
                <a:latin typeface="Arial" charset="0"/>
              </a:rPr>
              <a:t>Contact</a:t>
            </a:r>
            <a:r>
              <a:rPr lang="de-DE" altLang="de-DE" dirty="0">
                <a:latin typeface="Arial" charset="0"/>
              </a:rPr>
              <a:t> </a:t>
            </a:r>
            <a:r>
              <a:rPr lang="de-DE" altLang="de-DE" dirty="0" err="1">
                <a:latin typeface="Arial" charset="0"/>
              </a:rPr>
              <a:t>details</a:t>
            </a:r>
            <a:endParaRPr lang="de-DE" altLang="de-DE" dirty="0">
              <a:latin typeface="Arial" charset="0"/>
            </a:endParaRPr>
          </a:p>
        </p:txBody>
      </p:sp>
      <p:sp>
        <p:nvSpPr>
          <p:cNvPr id="66563" name="Rectangle 3"/>
          <p:cNvSpPr>
            <a:spLocks noChangeArrowheads="1"/>
          </p:cNvSpPr>
          <p:nvPr/>
        </p:nvSpPr>
        <p:spPr bwMode="auto">
          <a:xfrm>
            <a:off x="4643438" y="2263775"/>
            <a:ext cx="3924300" cy="360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69900" indent="-469900" algn="l" eaLnBrk="0" hangingPunct="0"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908050" indent="-436563" algn="l" eaLnBrk="0" hangingPunct="0">
              <a:spcBef>
                <a:spcPct val="20000"/>
              </a:spcBef>
              <a:buClr>
                <a:srgbClr val="3333FF"/>
              </a:buClr>
              <a:buFont typeface="Wingdings" pitchFamily="2" charset="2"/>
              <a:buChar char="ü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304925" indent="-395288" algn="l" eaLnBrk="0" hangingPunct="0">
              <a:spcBef>
                <a:spcPct val="20000"/>
              </a:spcBef>
              <a:buClr>
                <a:srgbClr val="0033CC"/>
              </a:buClr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93863" indent="-387350" algn="l" eaLnBrk="0" hangingPunct="0">
              <a:spcBef>
                <a:spcPct val="20000"/>
              </a:spcBef>
              <a:buClr>
                <a:srgbClr val="3333FF"/>
              </a:buClr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93913" indent="-398463" algn="l" eaLnBrk="0" hangingPunct="0">
              <a:spcBef>
                <a:spcPct val="20000"/>
              </a:spcBef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51113" indent="-3984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3008313" indent="-3984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65513" indent="-3984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922713" indent="-3984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1" eaLnBrk="1" hangingPunct="1">
              <a:lnSpc>
                <a:spcPct val="80000"/>
              </a:lnSpc>
              <a:buClrTx/>
              <a:buFontTx/>
              <a:buChar char="–"/>
            </a:pPr>
            <a:r>
              <a:rPr lang="de-DE" altLang="de-DE" sz="1800" b="1" dirty="0">
                <a:latin typeface="Arial" charset="0"/>
              </a:rPr>
              <a:t>AgenturQ</a:t>
            </a:r>
            <a:r>
              <a:rPr lang="de-DE" altLang="de-DE" sz="1800" dirty="0">
                <a:latin typeface="Arial" charset="0"/>
              </a:rPr>
              <a:t>            </a:t>
            </a:r>
          </a:p>
          <a:p>
            <a:pPr lvl="1" eaLnBrk="1" hangingPunct="1">
              <a:lnSpc>
                <a:spcPct val="80000"/>
              </a:lnSpc>
              <a:buClrTx/>
              <a:buFontTx/>
              <a:buChar char="–"/>
            </a:pPr>
            <a:r>
              <a:rPr lang="de-DE" altLang="de-DE" sz="1800" dirty="0">
                <a:latin typeface="Arial" charset="0"/>
              </a:rPr>
              <a:t>Lindenspürstr. 32      </a:t>
            </a:r>
          </a:p>
          <a:p>
            <a:pPr lvl="1" eaLnBrk="1" hangingPunct="1">
              <a:lnSpc>
                <a:spcPct val="80000"/>
              </a:lnSpc>
              <a:buClrTx/>
              <a:buFontTx/>
              <a:buChar char="–"/>
            </a:pPr>
            <a:r>
              <a:rPr lang="de-DE" altLang="de-DE" sz="1800" dirty="0">
                <a:latin typeface="Arial" charset="0"/>
              </a:rPr>
              <a:t>D-70176 Stuttgart</a:t>
            </a:r>
          </a:p>
          <a:p>
            <a:pPr lvl="1" eaLnBrk="1" hangingPunct="1">
              <a:lnSpc>
                <a:spcPct val="80000"/>
              </a:lnSpc>
              <a:buClrTx/>
              <a:buFontTx/>
              <a:buChar char="–"/>
            </a:pPr>
            <a:endParaRPr lang="de-DE" altLang="de-DE" sz="1800" dirty="0">
              <a:latin typeface="Arial" charset="0"/>
            </a:endParaRPr>
          </a:p>
          <a:p>
            <a:pPr lvl="1" eaLnBrk="1" hangingPunct="1">
              <a:lnSpc>
                <a:spcPct val="80000"/>
              </a:lnSpc>
              <a:buClrTx/>
              <a:buFontTx/>
              <a:buChar char="–"/>
            </a:pPr>
            <a:r>
              <a:rPr lang="de-DE" altLang="de-DE" sz="1800" dirty="0">
                <a:latin typeface="Arial" charset="0"/>
              </a:rPr>
              <a:t>Fon: (+49) 711-3659188-0</a:t>
            </a:r>
          </a:p>
          <a:p>
            <a:pPr lvl="1" eaLnBrk="1" hangingPunct="1">
              <a:lnSpc>
                <a:spcPct val="80000"/>
              </a:lnSpc>
              <a:buClrTx/>
              <a:buFontTx/>
              <a:buChar char="–"/>
            </a:pPr>
            <a:r>
              <a:rPr lang="de-DE" altLang="de-DE" sz="1800" dirty="0">
                <a:latin typeface="Arial" charset="0"/>
              </a:rPr>
              <a:t>Fax: (+49) 711-3659188-14</a:t>
            </a:r>
          </a:p>
          <a:p>
            <a:pPr eaLnBrk="1" hangingPunct="1">
              <a:lnSpc>
                <a:spcPct val="80000"/>
              </a:lnSpc>
              <a:buClrTx/>
              <a:buFontTx/>
              <a:buNone/>
            </a:pPr>
            <a:endParaRPr lang="de-DE" altLang="de-DE" sz="1800" dirty="0">
              <a:latin typeface="Arial" charset="0"/>
            </a:endParaRPr>
          </a:p>
          <a:p>
            <a:pPr lvl="1" eaLnBrk="1" hangingPunct="1">
              <a:lnSpc>
                <a:spcPct val="80000"/>
              </a:lnSpc>
              <a:buClrTx/>
              <a:buFontTx/>
              <a:buChar char="–"/>
            </a:pPr>
            <a:r>
              <a:rPr lang="de-DE" altLang="de-DE" sz="1800" dirty="0">
                <a:latin typeface="Arial" charset="0"/>
              </a:rPr>
              <a:t>E-Mail:</a:t>
            </a:r>
          </a:p>
          <a:p>
            <a:pPr eaLnBrk="1" hangingPunct="1">
              <a:lnSpc>
                <a:spcPct val="80000"/>
              </a:lnSpc>
              <a:buClrTx/>
              <a:buFontTx/>
              <a:buNone/>
            </a:pPr>
            <a:r>
              <a:rPr lang="de-DE" altLang="de-DE" sz="1800" dirty="0">
                <a:latin typeface="Arial" charset="0"/>
              </a:rPr>
              <a:t>		</a:t>
            </a:r>
            <a:r>
              <a:rPr lang="de-DE" altLang="de-DE" sz="1800" dirty="0">
                <a:solidFill>
                  <a:schemeClr val="accent2"/>
                </a:solidFill>
                <a:latin typeface="Arial" charset="0"/>
              </a:rPr>
              <a:t>info@agenturq.de</a:t>
            </a:r>
          </a:p>
          <a:p>
            <a:pPr eaLnBrk="1" hangingPunct="1">
              <a:lnSpc>
                <a:spcPct val="80000"/>
              </a:lnSpc>
              <a:buClrTx/>
              <a:buFontTx/>
              <a:buNone/>
            </a:pPr>
            <a:r>
              <a:rPr lang="de-DE" altLang="de-DE" sz="1800" dirty="0">
                <a:solidFill>
                  <a:schemeClr val="accent2"/>
                </a:solidFill>
                <a:latin typeface="Arial" charset="0"/>
              </a:rPr>
              <a:t>		hoos@agenturq.de</a:t>
            </a:r>
          </a:p>
          <a:p>
            <a:pPr eaLnBrk="1" hangingPunct="1">
              <a:lnSpc>
                <a:spcPct val="80000"/>
              </a:lnSpc>
              <a:buClrTx/>
              <a:buFontTx/>
              <a:buNone/>
            </a:pPr>
            <a:r>
              <a:rPr lang="de-DE" altLang="de-DE" sz="1800" dirty="0">
                <a:solidFill>
                  <a:schemeClr val="accent2"/>
                </a:solidFill>
                <a:latin typeface="Arial" charset="0"/>
              </a:rPr>
              <a:t>		pusch@agenturq.de</a:t>
            </a:r>
          </a:p>
          <a:p>
            <a:pPr eaLnBrk="1" hangingPunct="1">
              <a:lnSpc>
                <a:spcPct val="80000"/>
              </a:lnSpc>
              <a:buClrTx/>
              <a:buFontTx/>
              <a:buNone/>
            </a:pPr>
            <a:endParaRPr lang="de-DE" altLang="de-DE" sz="1800" dirty="0">
              <a:solidFill>
                <a:schemeClr val="accent2"/>
              </a:solidFill>
              <a:latin typeface="Arial" charset="0"/>
            </a:endParaRPr>
          </a:p>
          <a:p>
            <a:pPr lvl="1" eaLnBrk="1" hangingPunct="1">
              <a:lnSpc>
                <a:spcPct val="80000"/>
              </a:lnSpc>
              <a:buClrTx/>
              <a:buFontTx/>
              <a:buChar char="–"/>
            </a:pPr>
            <a:r>
              <a:rPr lang="de-DE" altLang="de-DE" sz="1800" dirty="0">
                <a:latin typeface="Arial" charset="0"/>
              </a:rPr>
              <a:t>Internet: www.AgenturQ.de</a:t>
            </a:r>
          </a:p>
          <a:p>
            <a:pPr eaLnBrk="1" hangingPunct="1">
              <a:lnSpc>
                <a:spcPct val="80000"/>
              </a:lnSpc>
              <a:buClrTx/>
              <a:buFontTx/>
              <a:buNone/>
            </a:pPr>
            <a:r>
              <a:rPr lang="de-DE" altLang="de-DE" sz="1800" dirty="0">
                <a:latin typeface="Arial" charset="0"/>
              </a:rPr>
              <a:t>		</a:t>
            </a:r>
          </a:p>
        </p:txBody>
      </p:sp>
      <p:pic>
        <p:nvPicPr>
          <p:cNvPr id="66564" name="Picture 4" descr="C:\Dokumente und Einstellungen\pusch\Anwendungsdaten\Microsoft\Media Catalog\Kopie von Logo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650" y="2263774"/>
            <a:ext cx="3810000" cy="3541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3693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6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6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65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65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65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65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65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65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65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65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65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65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656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656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656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656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2" grpId="0" autoUpdateAnimBg="0"/>
      <p:bldP spid="66563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8028384" y="6248400"/>
            <a:ext cx="864096" cy="457200"/>
          </a:xfrm>
          <a:noFill/>
        </p:spPr>
        <p:txBody>
          <a:bodyPr/>
          <a:lstStyle>
            <a:lvl1pPr algn="l" eaLnBrk="0" hangingPunct="0"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3333FF"/>
              </a:buClr>
              <a:buFont typeface="Wingdings" pitchFamily="2" charset="2"/>
              <a:buChar char="ü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rgbClr val="0033CC"/>
              </a:buClr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rgbClr val="3333FF"/>
              </a:buClr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fld id="{15003E05-0F57-4158-9AF7-C6041EE14105}" type="slidenum">
              <a:rPr lang="de-DE" altLang="de-DE" sz="1600" smtClean="0">
                <a:latin typeface="+mn-lt"/>
              </a:rPr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de-DE" altLang="de-DE" sz="1600" dirty="0" smtClean="0">
              <a:latin typeface="+mn-lt"/>
            </a:endParaRPr>
          </a:p>
        </p:txBody>
      </p:sp>
      <p:sp>
        <p:nvSpPr>
          <p:cNvPr id="3075" name="Datumsplatzhalt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>
            <a:lvl1pPr algn="l" eaLnBrk="0" hangingPunct="0"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3333FF"/>
              </a:buClr>
              <a:buFont typeface="Wingdings" pitchFamily="2" charset="2"/>
              <a:buChar char="ü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rgbClr val="0033CC"/>
              </a:buClr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rgbClr val="3333FF"/>
              </a:buClr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de-DE" altLang="de-DE" sz="1400" smtClean="0"/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de-DE" altLang="de-DE" sz="1400" smtClean="0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687388"/>
            <a:ext cx="8629650" cy="984250"/>
          </a:xfrm>
        </p:spPr>
        <p:txBody>
          <a:bodyPr lIns="0" tIns="0" rIns="0" bIns="0">
            <a:spAutoFit/>
          </a:bodyPr>
          <a:lstStyle/>
          <a:p>
            <a:pPr eaLnBrk="1" hangingPunct="1"/>
            <a:r>
              <a:rPr lang="en-GB" altLang="de-DE" sz="3200" dirty="0" smtClean="0">
                <a:latin typeface="Arial" charset="0"/>
              </a:rPr>
              <a:t>Joint Agency of the collective agreement partners for the promotion of vocational training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286000"/>
            <a:ext cx="7924800" cy="3657600"/>
          </a:xfrm>
        </p:spPr>
        <p:txBody>
          <a:bodyPr/>
          <a:lstStyle/>
          <a:p>
            <a:pPr indent="422275" eaLnBrk="1" hangingPunct="1">
              <a:buFont typeface="Wingdings" pitchFamily="2" charset="2"/>
              <a:buNone/>
              <a:tabLst>
                <a:tab pos="766763" algn="l"/>
              </a:tabLst>
            </a:pPr>
            <a:endParaRPr lang="en-GB" altLang="de-DE" sz="1400" dirty="0" smtClean="0">
              <a:latin typeface="Arial" charset="0"/>
            </a:endParaRPr>
          </a:p>
          <a:p>
            <a:pPr indent="422275" eaLnBrk="1" hangingPunct="1">
              <a:lnSpc>
                <a:spcPct val="75000"/>
              </a:lnSpc>
              <a:spcBef>
                <a:spcPct val="0"/>
              </a:spcBef>
              <a:tabLst>
                <a:tab pos="766763" algn="l"/>
              </a:tabLst>
            </a:pPr>
            <a:r>
              <a:rPr lang="en-GB" altLang="de-DE" sz="2400" dirty="0" smtClean="0">
                <a:latin typeface="Arial" charset="0"/>
              </a:rPr>
              <a:t>Situated in Stuttgart / Germany</a:t>
            </a:r>
          </a:p>
          <a:p>
            <a:pPr indent="422275" eaLnBrk="1" hangingPunct="1">
              <a:lnSpc>
                <a:spcPct val="75000"/>
              </a:lnSpc>
              <a:spcBef>
                <a:spcPct val="0"/>
              </a:spcBef>
              <a:buFont typeface="Wingdings" pitchFamily="2" charset="2"/>
              <a:buNone/>
              <a:tabLst>
                <a:tab pos="766763" algn="l"/>
              </a:tabLst>
            </a:pPr>
            <a:endParaRPr lang="en-GB" altLang="de-DE" sz="2400" dirty="0" smtClean="0">
              <a:latin typeface="Arial" charset="0"/>
            </a:endParaRPr>
          </a:p>
          <a:p>
            <a:pPr indent="422275" eaLnBrk="1" hangingPunct="1">
              <a:lnSpc>
                <a:spcPct val="75000"/>
              </a:lnSpc>
              <a:spcBef>
                <a:spcPct val="0"/>
              </a:spcBef>
              <a:tabLst>
                <a:tab pos="766763" algn="l"/>
              </a:tabLst>
            </a:pPr>
            <a:r>
              <a:rPr lang="en-GB" altLang="de-DE" sz="2400" dirty="0" smtClean="0">
                <a:latin typeface="Arial" charset="0"/>
              </a:rPr>
              <a:t>Financed and organised in equal parts by both 	parties</a:t>
            </a:r>
          </a:p>
          <a:p>
            <a:pPr indent="422275" eaLnBrk="1" hangingPunct="1">
              <a:lnSpc>
                <a:spcPct val="75000"/>
              </a:lnSpc>
              <a:spcBef>
                <a:spcPct val="0"/>
              </a:spcBef>
              <a:buFont typeface="Wingdings" pitchFamily="2" charset="2"/>
              <a:buNone/>
              <a:tabLst>
                <a:tab pos="766763" algn="l"/>
              </a:tabLst>
            </a:pPr>
            <a:endParaRPr lang="en-GB" altLang="de-DE" sz="2400" dirty="0" smtClean="0">
              <a:latin typeface="Arial" charset="0"/>
            </a:endParaRPr>
          </a:p>
          <a:p>
            <a:pPr indent="422275" eaLnBrk="1" hangingPunct="1">
              <a:lnSpc>
                <a:spcPct val="75000"/>
              </a:lnSpc>
              <a:spcBef>
                <a:spcPct val="0"/>
              </a:spcBef>
              <a:tabLst>
                <a:tab pos="766763" algn="l"/>
              </a:tabLst>
            </a:pPr>
            <a:r>
              <a:rPr lang="en-GB" altLang="de-DE" sz="2400" dirty="0" smtClean="0">
                <a:latin typeface="Arial" charset="0"/>
              </a:rPr>
              <a:t>Activities commenced  July 2002</a:t>
            </a:r>
          </a:p>
          <a:p>
            <a:pPr indent="422275" eaLnBrk="1" hangingPunct="1">
              <a:lnSpc>
                <a:spcPct val="75000"/>
              </a:lnSpc>
              <a:spcBef>
                <a:spcPct val="0"/>
              </a:spcBef>
              <a:tabLst>
                <a:tab pos="766763" algn="l"/>
              </a:tabLst>
            </a:pPr>
            <a:endParaRPr lang="en-GB" altLang="de-DE" sz="2400" dirty="0" smtClean="0">
              <a:latin typeface="Arial" charset="0"/>
            </a:endParaRPr>
          </a:p>
          <a:p>
            <a:pPr indent="422275" eaLnBrk="1" hangingPunct="1">
              <a:lnSpc>
                <a:spcPct val="75000"/>
              </a:lnSpc>
              <a:spcBef>
                <a:spcPct val="0"/>
              </a:spcBef>
              <a:tabLst>
                <a:tab pos="766763" algn="l"/>
              </a:tabLst>
            </a:pPr>
            <a:r>
              <a:rPr lang="en-GB" altLang="de-DE" sz="2400" dirty="0" smtClean="0">
                <a:latin typeface="Arial" charset="0"/>
              </a:rPr>
              <a:t>Staff 5 employees / plus project-employees</a:t>
            </a:r>
            <a:br>
              <a:rPr lang="en-GB" altLang="de-DE" sz="2400" dirty="0" smtClean="0">
                <a:latin typeface="Arial" charset="0"/>
              </a:rPr>
            </a:br>
            <a:r>
              <a:rPr lang="en-GB" altLang="de-DE" sz="2400" dirty="0" smtClean="0">
                <a:latin typeface="Arial" charset="0"/>
              </a:rPr>
              <a:t>	</a:t>
            </a:r>
          </a:p>
          <a:p>
            <a:pPr indent="422275" eaLnBrk="1" hangingPunct="1">
              <a:lnSpc>
                <a:spcPct val="75000"/>
              </a:lnSpc>
              <a:spcBef>
                <a:spcPct val="0"/>
              </a:spcBef>
              <a:tabLst>
                <a:tab pos="766763" algn="l"/>
              </a:tabLst>
            </a:pPr>
            <a:r>
              <a:rPr lang="en-GB" altLang="de-DE" sz="2400" dirty="0" smtClean="0">
                <a:latin typeface="Arial" charset="0"/>
              </a:rPr>
              <a:t>Free of charge consultation for member companies</a:t>
            </a:r>
          </a:p>
          <a:p>
            <a:pPr indent="422275" eaLnBrk="1" hangingPunct="1">
              <a:buFont typeface="Wingdings" pitchFamily="2" charset="2"/>
              <a:buNone/>
              <a:tabLst>
                <a:tab pos="766763" algn="l"/>
              </a:tabLst>
            </a:pPr>
            <a:endParaRPr lang="en-GB" altLang="de-DE" sz="2400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79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C:\Users\hoos\AppData\Local\Microsoft\Windows\INetCache\IE\H67TJQKZ\Deutschland_politisch_2010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40" y="188638"/>
            <a:ext cx="5544656" cy="648072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hteck 4"/>
          <p:cNvSpPr/>
          <p:nvPr/>
        </p:nvSpPr>
        <p:spPr>
          <a:xfrm>
            <a:off x="7380312" y="404664"/>
            <a:ext cx="1656184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u="sng" dirty="0" smtClean="0"/>
              <a:t>Quelle:</a:t>
            </a:r>
          </a:p>
          <a:p>
            <a:r>
              <a:rPr lang="de-DE" sz="1000" dirty="0" smtClean="0"/>
              <a:t>C</a:t>
            </a:r>
            <a:r>
              <a:rPr lang="de-DE" sz="1000" dirty="0"/>
              <a:t>. Busch, Hamburg 							    </a:t>
            </a:r>
            <a:endParaRPr lang="de-DE" sz="1000" dirty="0" smtClean="0"/>
          </a:p>
          <a:p>
            <a:r>
              <a:rPr lang="de-DE" sz="1000" u="sng" dirty="0" smtClean="0"/>
              <a:t>Copyright:</a:t>
            </a:r>
          </a:p>
          <a:p>
            <a:r>
              <a:rPr lang="de-DE" sz="1000" dirty="0" smtClean="0"/>
              <a:t>CC BY-SA 3.0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179512" y="404664"/>
            <a:ext cx="144016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Germany</a:t>
            </a:r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4329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051720" y="309563"/>
            <a:ext cx="7092280" cy="1535261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/>
              <a:t>The </a:t>
            </a:r>
            <a:r>
              <a:rPr lang="en-US" sz="2400" dirty="0" err="1" smtClean="0"/>
              <a:t>AiKo</a:t>
            </a:r>
            <a:r>
              <a:rPr lang="en-US" sz="2400" dirty="0" smtClean="0"/>
              <a:t> project and the </a:t>
            </a:r>
            <a:r>
              <a:rPr lang="en-US" sz="2400" dirty="0" err="1" smtClean="0"/>
              <a:t>AiKomPass</a:t>
            </a:r>
            <a:r>
              <a:rPr lang="en-US" sz="2400" dirty="0" smtClean="0"/>
              <a:t> tool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400" dirty="0" smtClean="0"/>
              <a:t>for visualizing, documenting and validating  informally acquired competencies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400" dirty="0" smtClean="0"/>
              <a:t>in metalworking and electronics industries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 idx="4294967295"/>
          </p:nvPr>
        </p:nvSpPr>
        <p:spPr>
          <a:xfrm>
            <a:off x="0" y="2130425"/>
            <a:ext cx="7772400" cy="14700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 </a:t>
            </a:r>
            <a:br>
              <a:rPr lang="de-DE" dirty="0" smtClean="0"/>
            </a:b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2915816" y="5373215"/>
            <a:ext cx="52565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b="1" dirty="0" smtClean="0">
                <a:solidFill>
                  <a:srgbClr val="1F497D"/>
                </a:solidFill>
                <a:latin typeface="Calibri"/>
                <a:cs typeface="Arial" pitchFamily="34" charset="0"/>
              </a:rPr>
              <a:t>AgenturQ</a:t>
            </a:r>
          </a:p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b="1" dirty="0" smtClean="0">
                <a:solidFill>
                  <a:srgbClr val="1F497D"/>
                </a:solidFill>
                <a:latin typeface="Calibri"/>
                <a:cs typeface="Arial" pitchFamily="34" charset="0"/>
              </a:rPr>
              <a:t>Stuttgart</a:t>
            </a:r>
            <a:endParaRPr lang="de-DE" sz="2000" b="1" dirty="0">
              <a:solidFill>
                <a:srgbClr val="1F497D"/>
              </a:solidFill>
              <a:latin typeface="Calibri"/>
              <a:cs typeface="Arial" pitchFamily="34" charset="0"/>
            </a:endParaRPr>
          </a:p>
        </p:txBody>
      </p:sp>
      <p:pic>
        <p:nvPicPr>
          <p:cNvPr id="6" name="Picture 2" descr="G:\AGENTURQ\Projekte\Projekt AiKo\Logo\aikompass_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945372"/>
            <a:ext cx="3168352" cy="3148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08520" y="0"/>
            <a:ext cx="21916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58515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051720" y="332656"/>
            <a:ext cx="6553200" cy="1096963"/>
          </a:xfrm>
        </p:spPr>
        <p:txBody>
          <a:bodyPr anchor="ctr"/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dirty="0" err="1" smtClean="0"/>
              <a:t>AiKomPass</a:t>
            </a:r>
            <a:r>
              <a:rPr lang="en-US" dirty="0" smtClean="0"/>
              <a:t> Competency Tool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148484" name="Inhaltsplatzhalter 3"/>
          <p:cNvSpPr>
            <a:spLocks noGrp="1"/>
          </p:cNvSpPr>
          <p:nvPr>
            <p:ph idx="11"/>
          </p:nvPr>
        </p:nvSpPr>
        <p:spPr>
          <a:xfrm>
            <a:off x="900113" y="1628775"/>
            <a:ext cx="7848600" cy="4679950"/>
          </a:xfrm>
        </p:spPr>
        <p:txBody>
          <a:bodyPr>
            <a:normAutofit/>
          </a:bodyPr>
          <a:lstStyle/>
          <a:p>
            <a:pPr eaLnBrk="1" hangingPunct="1">
              <a:spcBef>
                <a:spcPct val="0"/>
              </a:spcBef>
              <a:buFont typeface="Arial" pitchFamily="34" charset="0"/>
              <a:buChar char="•"/>
            </a:pPr>
            <a:r>
              <a:rPr lang="en-US" altLang="de-DE" sz="2000" dirty="0" smtClean="0"/>
              <a:t>Internet-based tool for guided self-descriptions of informally acquired competencies.</a:t>
            </a:r>
          </a:p>
          <a:p>
            <a:pPr eaLnBrk="1" hangingPunct="1">
              <a:spcBef>
                <a:spcPct val="0"/>
              </a:spcBef>
              <a:buFont typeface="Arial" pitchFamily="34" charset="0"/>
              <a:buChar char="•"/>
            </a:pPr>
            <a:r>
              <a:rPr lang="en-US" altLang="de-DE" sz="2000" dirty="0" smtClean="0"/>
              <a:t>The core element is a task inventory with (preferably all) tasks in metalworking and electronics industries.</a:t>
            </a:r>
          </a:p>
          <a:p>
            <a:pPr eaLnBrk="1" hangingPunct="1">
              <a:spcBef>
                <a:spcPct val="0"/>
              </a:spcBef>
              <a:buFont typeface="Arial" pitchFamily="34" charset="0"/>
              <a:buChar char="•"/>
            </a:pPr>
            <a:r>
              <a:rPr lang="en-US" altLang="de-DE" sz="2000" dirty="0" smtClean="0"/>
              <a:t>Competencies outside of the metalworking and electronics sector are also recorded, such as computer or language skills.</a:t>
            </a:r>
          </a:p>
          <a:p>
            <a:pPr eaLnBrk="1" hangingPunct="1">
              <a:spcBef>
                <a:spcPct val="0"/>
              </a:spcBef>
              <a:buFont typeface="Arial" pitchFamily="34" charset="0"/>
              <a:buChar char="•"/>
            </a:pPr>
            <a:r>
              <a:rPr lang="en-US" altLang="de-DE" sz="2000" dirty="0" smtClean="0"/>
              <a:t>Task inventory for private and leisurely activities relevant to one’s profession.</a:t>
            </a:r>
          </a:p>
          <a:p>
            <a:pPr eaLnBrk="1" hangingPunct="1">
              <a:spcBef>
                <a:spcPct val="0"/>
              </a:spcBef>
              <a:buFont typeface="Arial" pitchFamily="34" charset="0"/>
              <a:buChar char="•"/>
            </a:pPr>
            <a:r>
              <a:rPr lang="en-US" altLang="de-DE" sz="2000" dirty="0" smtClean="0"/>
              <a:t>CV and certificates.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defRPr/>
            </a:pPr>
            <a:fld id="{310B6C66-5C3D-4975-8206-8B26F7781041}" type="slidenum">
              <a:rPr lang="de-DE" smtClean="0"/>
              <a:pPr algn="ctr"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7037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051721" y="764704"/>
            <a:ext cx="6552727" cy="720080"/>
          </a:xfrm>
        </p:spPr>
        <p:txBody>
          <a:bodyPr anchor="ctr"/>
          <a:lstStyle/>
          <a:p>
            <a:r>
              <a:rPr lang="de-DE" dirty="0" err="1" smtClean="0"/>
              <a:t>Creation</a:t>
            </a:r>
            <a:r>
              <a:rPr lang="de-DE" dirty="0" smtClean="0"/>
              <a:t> of Task </a:t>
            </a:r>
            <a:r>
              <a:rPr lang="de-DE" dirty="0" err="1" smtClean="0"/>
              <a:t>Inventory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dirty="0" err="1" smtClean="0"/>
              <a:t>Sources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sp>
        <p:nvSpPr>
          <p:cNvPr id="4" name="Inhaltsplatzhalter 2"/>
          <p:cNvSpPr>
            <a:spLocks noGrp="1"/>
          </p:cNvSpPr>
          <p:nvPr>
            <p:ph idx="11"/>
          </p:nvPr>
        </p:nvSpPr>
        <p:spPr>
          <a:xfrm>
            <a:off x="899592" y="1700808"/>
            <a:ext cx="7704856" cy="4608512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Task inventory structure from an IAO project</a:t>
            </a:r>
          </a:p>
          <a:p>
            <a:r>
              <a:rPr lang="en-US" sz="2000" dirty="0" smtClean="0"/>
              <a:t>Training and further education professions under the German Vocational Training Act (</a:t>
            </a:r>
            <a:r>
              <a:rPr lang="en-US" sz="2000" dirty="0" err="1" smtClean="0"/>
              <a:t>Berufsbildungsgesetz</a:t>
            </a:r>
            <a:r>
              <a:rPr lang="en-US" sz="2000" dirty="0" smtClean="0"/>
              <a:t>)</a:t>
            </a:r>
          </a:p>
          <a:p>
            <a:r>
              <a:rPr lang="en-US" sz="2000" dirty="0" smtClean="0"/>
              <a:t>Curricular entry qualification (EQ) contents on the company level</a:t>
            </a:r>
          </a:p>
          <a:p>
            <a:r>
              <a:rPr lang="en-US" sz="2000" dirty="0" smtClean="0"/>
              <a:t>Training regulations, framework curriculums (learning areas), competence-oriented examination regulations / industrial occupation examinations</a:t>
            </a:r>
          </a:p>
          <a:p>
            <a:r>
              <a:rPr lang="en-US" sz="2000" dirty="0" smtClean="0"/>
              <a:t>Further education or qualification profiles of the </a:t>
            </a:r>
            <a:r>
              <a:rPr lang="en-US" sz="2000" dirty="0" err="1" smtClean="0"/>
              <a:t>AgenturQ</a:t>
            </a:r>
            <a:endParaRPr lang="en-US" sz="2000" dirty="0" smtClean="0"/>
          </a:p>
          <a:p>
            <a:r>
              <a:rPr lang="en-US" sz="2000" dirty="0" smtClean="0"/>
              <a:t>Guideline-based interviews and workplace observations </a:t>
            </a:r>
          </a:p>
          <a:p>
            <a:r>
              <a:rPr lang="en-US" sz="2000" dirty="0" smtClean="0"/>
              <a:t>Expert workshops</a:t>
            </a:r>
            <a:endParaRPr lang="en-US" sz="2000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defRPr/>
            </a:pPr>
            <a:fld id="{3B1165C2-0290-4752-AB2A-8CF8FE0217CF}" type="slidenum">
              <a:rPr lang="de-DE" smtClean="0">
                <a:solidFill>
                  <a:prstClr val="black"/>
                </a:solidFill>
              </a:rPr>
              <a:pPr algn="ctr">
                <a:defRPr/>
              </a:pPr>
              <a:t>6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06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051050" y="387350"/>
            <a:ext cx="6553200" cy="1096963"/>
          </a:xfrm>
        </p:spPr>
        <p:txBody>
          <a:bodyPr/>
          <a:lstStyle/>
          <a:p>
            <a:pPr eaLnBrk="1" hangingPunct="1">
              <a:defRPr/>
            </a:pPr>
            <a:endParaRPr lang="de-DE"/>
          </a:p>
        </p:txBody>
      </p:sp>
      <p:sp>
        <p:nvSpPr>
          <p:cNvPr id="149508" name="Inhaltsplatzhalter 3"/>
          <p:cNvSpPr>
            <a:spLocks noGrp="1"/>
          </p:cNvSpPr>
          <p:nvPr>
            <p:ph idx="11"/>
          </p:nvPr>
        </p:nvSpPr>
        <p:spPr>
          <a:xfrm>
            <a:off x="900113" y="1484313"/>
            <a:ext cx="7753350" cy="48244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de-DE" altLang="de-DE" smtClean="0"/>
          </a:p>
        </p:txBody>
      </p:sp>
      <p:grpSp>
        <p:nvGrpSpPr>
          <p:cNvPr id="149509" name="Gruppieren 4"/>
          <p:cNvGrpSpPr>
            <a:grpSpLocks/>
          </p:cNvGrpSpPr>
          <p:nvPr/>
        </p:nvGrpSpPr>
        <p:grpSpPr bwMode="auto">
          <a:xfrm>
            <a:off x="311150" y="0"/>
            <a:ext cx="8350249" cy="6129338"/>
            <a:chOff x="242106" y="855710"/>
            <a:chExt cx="8107845" cy="5674043"/>
          </a:xfrm>
        </p:grpSpPr>
        <p:sp>
          <p:nvSpPr>
            <p:cNvPr id="149510" name="Textfeld 5"/>
            <p:cNvSpPr txBox="1">
              <a:spLocks noChangeArrowheads="1"/>
            </p:cNvSpPr>
            <p:nvPr/>
          </p:nvSpPr>
          <p:spPr bwMode="auto">
            <a:xfrm>
              <a:off x="242106" y="855710"/>
              <a:ext cx="8089656" cy="427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455613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defTabSz="455613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defTabSz="455613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defTabSz="455613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defTabSz="455613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4556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4556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4556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4556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de-DE" sz="2400" b="1" dirty="0" smtClean="0">
                  <a:solidFill>
                    <a:srgbClr val="000000"/>
                  </a:solidFill>
                  <a:latin typeface="+mj-lt"/>
                  <a:cs typeface="Arial" pitchFamily="34" charset="0"/>
                </a:rPr>
                <a:t>Competence Assessment and Documentation via </a:t>
              </a:r>
              <a:r>
                <a:rPr lang="en-US" altLang="de-DE" sz="2400" b="1" dirty="0" err="1" smtClean="0">
                  <a:solidFill>
                    <a:srgbClr val="000000"/>
                  </a:solidFill>
                  <a:latin typeface="+mj-lt"/>
                  <a:cs typeface="Arial" pitchFamily="34" charset="0"/>
                </a:rPr>
                <a:t>AiKomPass</a:t>
              </a:r>
              <a:endParaRPr lang="en-US" altLang="de-DE" sz="2400" b="1" dirty="0">
                <a:solidFill>
                  <a:srgbClr val="000000"/>
                </a:solidFill>
                <a:latin typeface="+mj-lt"/>
                <a:cs typeface="Arial" pitchFamily="34" charset="0"/>
              </a:endParaRPr>
            </a:p>
          </p:txBody>
        </p:sp>
        <p:grpSp>
          <p:nvGrpSpPr>
            <p:cNvPr id="149511" name="Gruppieren 6"/>
            <p:cNvGrpSpPr>
              <a:grpSpLocks/>
            </p:cNvGrpSpPr>
            <p:nvPr/>
          </p:nvGrpSpPr>
          <p:grpSpPr bwMode="auto">
            <a:xfrm>
              <a:off x="272934" y="1239024"/>
              <a:ext cx="8077017" cy="5290729"/>
              <a:chOff x="-160817" y="1039733"/>
              <a:chExt cx="8077017" cy="5290729"/>
            </a:xfrm>
          </p:grpSpPr>
          <p:sp>
            <p:nvSpPr>
              <p:cNvPr id="8" name="Abgerundetes Rechteck 7"/>
              <p:cNvSpPr/>
              <p:nvPr/>
            </p:nvSpPr>
            <p:spPr>
              <a:xfrm>
                <a:off x="-160817" y="1039733"/>
                <a:ext cx="8077017" cy="5290729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177">
                  <a:defRPr/>
                </a:pPr>
                <a:endParaRPr lang="de-DE">
                  <a:solidFill>
                    <a:prstClr val="white"/>
                  </a:solidFill>
                </a:endParaRPr>
              </a:p>
            </p:txBody>
          </p:sp>
          <p:sp>
            <p:nvSpPr>
              <p:cNvPr id="9" name="Textfeld 8"/>
              <p:cNvSpPr txBox="1"/>
              <p:nvPr/>
            </p:nvSpPr>
            <p:spPr>
              <a:xfrm>
                <a:off x="206040" y="1740226"/>
                <a:ext cx="1979178" cy="370389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>
                <a:spAutoFit/>
              </a:bodyPr>
              <a:lstStyle/>
              <a:p>
                <a:pPr algn="ctr" defTabSz="457177">
                  <a:defRPr/>
                </a:pPr>
                <a:r>
                  <a:rPr lang="en-US" sz="2000" b="1" dirty="0" smtClean="0">
                    <a:solidFill>
                      <a:prstClr val="black"/>
                    </a:solidFill>
                  </a:rPr>
                  <a:t>CV</a:t>
                </a:r>
                <a:endParaRPr lang="en-US" sz="2000" b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0" name="Textfeld 9"/>
              <p:cNvSpPr txBox="1"/>
              <p:nvPr/>
            </p:nvSpPr>
            <p:spPr>
              <a:xfrm>
                <a:off x="2185218" y="2403840"/>
                <a:ext cx="2447768" cy="94021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>
                <a:spAutoFit/>
              </a:bodyPr>
              <a:lstStyle/>
              <a:p>
                <a:pPr algn="ctr" defTabSz="457177">
                  <a:defRPr/>
                </a:pPr>
                <a:r>
                  <a:rPr lang="en-US" sz="2000" b="1" dirty="0" smtClean="0">
                    <a:solidFill>
                      <a:prstClr val="black"/>
                    </a:solidFill>
                  </a:rPr>
                  <a:t>Competence Assessment (Disciplinary)</a:t>
                </a:r>
                <a:endParaRPr lang="en-US" sz="2000" b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1" name="Textfeld 10"/>
              <p:cNvSpPr txBox="1"/>
              <p:nvPr/>
            </p:nvSpPr>
            <p:spPr>
              <a:xfrm>
                <a:off x="4659190" y="3293488"/>
                <a:ext cx="2677438" cy="94021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>
                <a:spAutoFit/>
              </a:bodyPr>
              <a:lstStyle/>
              <a:p>
                <a:pPr algn="ctr" defTabSz="457177">
                  <a:defRPr/>
                </a:pPr>
                <a:r>
                  <a:rPr lang="de-DE" sz="2000" b="1" dirty="0" smtClean="0">
                    <a:solidFill>
                      <a:prstClr val="black"/>
                    </a:solidFill>
                  </a:rPr>
                  <a:t>Compentence Assessment (Interdisciplinary)</a:t>
                </a:r>
                <a:endParaRPr lang="de-DE" sz="2000" b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2" name="Textfeld 11"/>
              <p:cNvSpPr txBox="1"/>
              <p:nvPr/>
            </p:nvSpPr>
            <p:spPr>
              <a:xfrm>
                <a:off x="206040" y="4671427"/>
                <a:ext cx="7166041" cy="370389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>
                <a:spAutoFit/>
              </a:bodyPr>
              <a:lstStyle/>
              <a:p>
                <a:pPr algn="ctr" defTabSz="457177">
                  <a:defRPr/>
                </a:pPr>
                <a:r>
                  <a:rPr lang="en-US" sz="2000" b="1" dirty="0" smtClean="0">
                    <a:solidFill>
                      <a:prstClr val="black"/>
                    </a:solidFill>
                  </a:rPr>
                  <a:t>Individual Task Profile</a:t>
                </a:r>
                <a:endParaRPr lang="en-US" sz="2000" b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49517" name="Textfeld 12"/>
              <p:cNvSpPr txBox="1">
                <a:spLocks noChangeArrowheads="1"/>
              </p:cNvSpPr>
              <p:nvPr/>
            </p:nvSpPr>
            <p:spPr bwMode="auto">
              <a:xfrm>
                <a:off x="4052954" y="1240647"/>
                <a:ext cx="1584176" cy="769270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defTabSz="455613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defTabSz="455613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defTabSz="455613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defTabSz="455613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defTabSz="455613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defTabSz="4556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defTabSz="4556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defTabSz="4556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defTabSz="4556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de-DE" sz="1600" b="1" dirty="0" smtClean="0">
                    <a:solidFill>
                      <a:srgbClr val="000000"/>
                    </a:solidFill>
                    <a:cs typeface="Arial" pitchFamily="34" charset="0"/>
                  </a:rPr>
                  <a:t>Using </a:t>
                </a:r>
                <a:br>
                  <a:rPr lang="en-US" altLang="de-DE" sz="1600" b="1" dirty="0" smtClean="0">
                    <a:solidFill>
                      <a:srgbClr val="000000"/>
                    </a:solidFill>
                    <a:cs typeface="Arial" pitchFamily="34" charset="0"/>
                  </a:rPr>
                </a:br>
                <a:r>
                  <a:rPr lang="en-US" altLang="de-DE" sz="1600" b="1" dirty="0" smtClean="0">
                    <a:solidFill>
                      <a:srgbClr val="000000"/>
                    </a:solidFill>
                    <a:cs typeface="Arial" pitchFamily="34" charset="0"/>
                  </a:rPr>
                  <a:t>Specific </a:t>
                </a:r>
                <a:br>
                  <a:rPr lang="en-US" altLang="de-DE" sz="1600" b="1" dirty="0" smtClean="0">
                    <a:solidFill>
                      <a:srgbClr val="000000"/>
                    </a:solidFill>
                    <a:cs typeface="Arial" pitchFamily="34" charset="0"/>
                  </a:rPr>
                </a:br>
                <a:r>
                  <a:rPr lang="en-US" altLang="de-DE" sz="1600" b="1" dirty="0" smtClean="0">
                    <a:solidFill>
                      <a:srgbClr val="000000"/>
                    </a:solidFill>
                    <a:cs typeface="Arial" pitchFamily="34" charset="0"/>
                  </a:rPr>
                  <a:t>Tasks</a:t>
                </a:r>
                <a:endParaRPr lang="en-US" altLang="de-DE" sz="1600" b="1" dirty="0">
                  <a:solidFill>
                    <a:srgbClr val="000000"/>
                  </a:solidFill>
                  <a:cs typeface="Arial" pitchFamily="34" charset="0"/>
                </a:endParaRPr>
              </a:p>
            </p:txBody>
          </p:sp>
          <p:cxnSp>
            <p:nvCxnSpPr>
              <p:cNvPr id="14" name="Gerade Verbindung mit Pfeil 13"/>
              <p:cNvCxnSpPr/>
              <p:nvPr/>
            </p:nvCxnSpPr>
            <p:spPr>
              <a:xfrm flipV="1">
                <a:off x="4053414" y="2072032"/>
                <a:ext cx="374564" cy="33180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9519" name="Textfeld 14"/>
              <p:cNvSpPr txBox="1">
                <a:spLocks noChangeArrowheads="1"/>
              </p:cNvSpPr>
              <p:nvPr/>
            </p:nvSpPr>
            <p:spPr bwMode="auto">
              <a:xfrm>
                <a:off x="6082718" y="2133245"/>
                <a:ext cx="1584176" cy="769270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defTabSz="455613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defTabSz="455613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defTabSz="455613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defTabSz="455613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defTabSz="455613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defTabSz="4556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defTabSz="4556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defTabSz="4556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defTabSz="4556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de-DE" sz="1600" b="1" dirty="0" smtClean="0">
                    <a:solidFill>
                      <a:srgbClr val="000000"/>
                    </a:solidFill>
                    <a:cs typeface="Arial" pitchFamily="34" charset="0"/>
                  </a:rPr>
                  <a:t>Using</a:t>
                </a:r>
              </a:p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de-DE" sz="1600" b="1" dirty="0" smtClean="0">
                    <a:solidFill>
                      <a:srgbClr val="000000"/>
                    </a:solidFill>
                    <a:cs typeface="Arial" pitchFamily="34" charset="0"/>
                  </a:rPr>
                  <a:t>Leisure</a:t>
                </a:r>
              </a:p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de-DE" sz="1600" b="1" dirty="0" smtClean="0">
                    <a:solidFill>
                      <a:srgbClr val="000000"/>
                    </a:solidFill>
                    <a:cs typeface="Arial" pitchFamily="34" charset="0"/>
                  </a:rPr>
                  <a:t>Activities</a:t>
                </a:r>
                <a:endParaRPr lang="en-US" altLang="de-DE" sz="1600" b="1" dirty="0">
                  <a:solidFill>
                    <a:srgbClr val="000000"/>
                  </a:solidFill>
                  <a:cs typeface="Arial" pitchFamily="34" charset="0"/>
                </a:endParaRPr>
              </a:p>
            </p:txBody>
          </p:sp>
          <p:sp>
            <p:nvSpPr>
              <p:cNvPr id="16" name="Textfeld 15"/>
              <p:cNvSpPr txBox="1"/>
              <p:nvPr/>
            </p:nvSpPr>
            <p:spPr>
              <a:xfrm>
                <a:off x="206040" y="5491526"/>
                <a:ext cx="7343304" cy="341898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>
                <a:spAutoFit/>
              </a:bodyPr>
              <a:lstStyle/>
              <a:p>
                <a:pPr algn="ctr" defTabSz="457177">
                  <a:defRPr/>
                </a:pPr>
                <a:r>
                  <a:rPr lang="en-US" b="1" dirty="0" smtClean="0">
                    <a:solidFill>
                      <a:prstClr val="black"/>
                    </a:solidFill>
                  </a:rPr>
                  <a:t>Task Profile Interpretation +</a:t>
                </a:r>
                <a:r>
                  <a:rPr lang="en-US" b="1" dirty="0" smtClean="0">
                    <a:solidFill>
                      <a:prstClr val="black"/>
                    </a:solidFill>
                    <a:sym typeface="Wingdings" pitchFamily="2" charset="2"/>
                  </a:rPr>
                  <a:t> </a:t>
                </a:r>
                <a:r>
                  <a:rPr lang="en-US" b="1" dirty="0" smtClean="0">
                    <a:solidFill>
                      <a:prstClr val="black"/>
                    </a:solidFill>
                  </a:rPr>
                  <a:t>Validation by Specialists</a:t>
                </a:r>
                <a:endParaRPr lang="en-US" b="1" dirty="0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17" name="Gerade Verbindung mit Pfeil 16"/>
              <p:cNvCxnSpPr/>
              <p:nvPr/>
            </p:nvCxnSpPr>
            <p:spPr>
              <a:xfrm flipV="1">
                <a:off x="5998680" y="2963130"/>
                <a:ext cx="374564" cy="33180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Pfeil nach unten 17"/>
              <p:cNvSpPr/>
              <p:nvPr/>
            </p:nvSpPr>
            <p:spPr>
              <a:xfrm>
                <a:off x="938213" y="2237210"/>
                <a:ext cx="480922" cy="2434215"/>
              </a:xfrm>
              <a:prstGeom prst="downArrow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177">
                  <a:defRPr/>
                </a:pPr>
                <a:endParaRPr lang="de-DE">
                  <a:solidFill>
                    <a:prstClr val="white"/>
                  </a:solidFill>
                </a:endParaRPr>
              </a:p>
            </p:txBody>
          </p:sp>
          <p:sp>
            <p:nvSpPr>
              <p:cNvPr id="19" name="Pfeil nach unten 18"/>
              <p:cNvSpPr/>
              <p:nvPr/>
            </p:nvSpPr>
            <p:spPr>
              <a:xfrm>
                <a:off x="3339374" y="3414474"/>
                <a:ext cx="470132" cy="1247678"/>
              </a:xfrm>
              <a:prstGeom prst="downArrow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177">
                  <a:defRPr/>
                </a:pPr>
                <a:endParaRPr lang="de-DE">
                  <a:solidFill>
                    <a:prstClr val="white"/>
                  </a:solidFill>
                </a:endParaRPr>
              </a:p>
            </p:txBody>
          </p:sp>
          <p:sp>
            <p:nvSpPr>
              <p:cNvPr id="20" name="Pfeil nach unten 19"/>
              <p:cNvSpPr/>
              <p:nvPr/>
            </p:nvSpPr>
            <p:spPr>
              <a:xfrm>
                <a:off x="5906226" y="4304122"/>
                <a:ext cx="352985" cy="358030"/>
              </a:xfrm>
              <a:prstGeom prst="downArrow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177">
                  <a:defRPr/>
                </a:pPr>
                <a:endParaRPr lang="de-DE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21" name="Gerade Verbindung mit Pfeil 20"/>
              <p:cNvCxnSpPr/>
              <p:nvPr/>
            </p:nvCxnSpPr>
            <p:spPr>
              <a:xfrm>
                <a:off x="2290034" y="1880772"/>
                <a:ext cx="772250" cy="381071"/>
              </a:xfrm>
              <a:prstGeom prst="straightConnector1">
                <a:avLst/>
              </a:prstGeom>
              <a:ln w="28575">
                <a:solidFill>
                  <a:schemeClr val="bg1">
                    <a:lumMod val="65000"/>
                  </a:schemeClr>
                </a:solidFill>
                <a:prstDash val="dash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Gerade Verbindung mit Pfeil 21"/>
              <p:cNvCxnSpPr/>
              <p:nvPr/>
            </p:nvCxnSpPr>
            <p:spPr>
              <a:xfrm>
                <a:off x="4834912" y="2826930"/>
                <a:ext cx="770708" cy="381070"/>
              </a:xfrm>
              <a:prstGeom prst="straightConnector1">
                <a:avLst/>
              </a:prstGeom>
              <a:ln w="28575">
                <a:solidFill>
                  <a:schemeClr val="bg1">
                    <a:lumMod val="65000"/>
                  </a:schemeClr>
                </a:solidFill>
                <a:prstDash val="dash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Gerade Verbindung 22"/>
              <p:cNvCxnSpPr/>
              <p:nvPr/>
            </p:nvCxnSpPr>
            <p:spPr>
              <a:xfrm>
                <a:off x="104307" y="5264044"/>
                <a:ext cx="7714785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defRPr/>
            </a:pPr>
            <a:fld id="{BEAA81A3-3FC3-4A16-B42A-F870C6FDAF75}" type="slidenum">
              <a:rPr lang="de-DE" smtClean="0"/>
              <a:pPr algn="ctr"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034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GB" altLang="de-DE" dirty="0" smtClean="0">
                <a:latin typeface="+mn-lt"/>
              </a:rPr>
              <a:t>“AiKomPass” Online-Tool</a:t>
            </a:r>
            <a:r>
              <a:rPr lang="en-GB" altLang="de-DE" dirty="0">
                <a:latin typeface="+mn-lt"/>
              </a:rPr>
              <a:t> </a:t>
            </a:r>
            <a:r>
              <a:rPr lang="en-GB" altLang="de-DE" dirty="0" smtClean="0">
                <a:latin typeface="+mn-lt"/>
              </a:rPr>
              <a:t>- Elements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idx="11"/>
          </p:nvPr>
        </p:nvSpPr>
        <p:spPr/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GB" altLang="de-DE" sz="1800" dirty="0" smtClean="0">
                <a:latin typeface="Arial" charset="0"/>
                <a:cs typeface="Arial" charset="0"/>
              </a:rPr>
              <a:t>The navigation of the tool enables the </a:t>
            </a:r>
            <a:r>
              <a:rPr lang="en-GB" altLang="de-DE" sz="1800" b="1" dirty="0" smtClean="0">
                <a:latin typeface="Arial" charset="0"/>
                <a:cs typeface="Arial" charset="0"/>
              </a:rPr>
              <a:t>selection of specific elements </a:t>
            </a:r>
            <a:r>
              <a:rPr lang="en-GB" altLang="de-DE" sz="1800" dirty="0" smtClean="0">
                <a:latin typeface="Arial" charset="0"/>
                <a:cs typeface="Arial" charset="0"/>
              </a:rPr>
              <a:t>of</a:t>
            </a:r>
          </a:p>
          <a:p>
            <a:pPr eaLnBrk="1" hangingPunct="1">
              <a:buFont typeface="Wingdings" pitchFamily="2" charset="2"/>
              <a:buNone/>
            </a:pPr>
            <a:r>
              <a:rPr lang="en-GB" altLang="de-DE" sz="1800" dirty="0" smtClean="0">
                <a:latin typeface="Arial" charset="0"/>
                <a:cs typeface="Arial" charset="0"/>
              </a:rPr>
              <a:t>the task profile. </a:t>
            </a:r>
          </a:p>
          <a:p>
            <a:pPr eaLnBrk="1" hangingPunct="1">
              <a:buFont typeface="Wingdings" pitchFamily="2" charset="2"/>
              <a:buNone/>
            </a:pPr>
            <a:endParaRPr lang="en-GB" altLang="de-DE" sz="1800" dirty="0" smtClean="0">
              <a:latin typeface="Arial" charset="0"/>
              <a:cs typeface="Arial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GB" altLang="de-DE" sz="1800" b="1" dirty="0" smtClean="0">
                <a:latin typeface="Arial" charset="0"/>
                <a:cs typeface="Arial" charset="0"/>
              </a:rPr>
              <a:t>Elements</a:t>
            </a:r>
            <a:r>
              <a:rPr lang="en-GB" altLang="de-DE" sz="1800" dirty="0" smtClean="0">
                <a:latin typeface="Arial" charset="0"/>
                <a:cs typeface="Arial" charset="0"/>
              </a:rPr>
              <a:t> are a </a:t>
            </a:r>
            <a:r>
              <a:rPr lang="en-GB" altLang="de-DE" sz="1800" b="1" dirty="0" smtClean="0">
                <a:latin typeface="Arial" charset="0"/>
                <a:cs typeface="Arial" charset="0"/>
              </a:rPr>
              <a:t>CV</a:t>
            </a:r>
            <a:r>
              <a:rPr lang="en-GB" altLang="de-DE" sz="1800" dirty="0" smtClean="0">
                <a:latin typeface="Arial" charset="0"/>
                <a:cs typeface="Arial" charset="0"/>
              </a:rPr>
              <a:t>, a description of </a:t>
            </a:r>
            <a:r>
              <a:rPr lang="en-GB" altLang="de-DE" sz="1800" b="1" dirty="0" smtClean="0">
                <a:latin typeface="Arial" charset="0"/>
                <a:cs typeface="Arial" charset="0"/>
              </a:rPr>
              <a:t>professional tasks </a:t>
            </a:r>
            <a:r>
              <a:rPr lang="en-GB" altLang="de-DE" sz="1800" dirty="0" smtClean="0">
                <a:latin typeface="Arial" charset="0"/>
                <a:cs typeface="Arial" charset="0"/>
              </a:rPr>
              <a:t>in the metal and </a:t>
            </a:r>
          </a:p>
          <a:p>
            <a:pPr eaLnBrk="1" hangingPunct="1">
              <a:buFont typeface="Wingdings" pitchFamily="2" charset="2"/>
              <a:buNone/>
            </a:pPr>
            <a:r>
              <a:rPr lang="en-GB" altLang="de-DE" sz="1800" dirty="0" smtClean="0">
                <a:latin typeface="Arial" charset="0"/>
                <a:cs typeface="Arial" charset="0"/>
              </a:rPr>
              <a:t>electrical industries, a description of professional tasks on logistics within </a:t>
            </a:r>
          </a:p>
          <a:p>
            <a:pPr eaLnBrk="1" hangingPunct="1">
              <a:buFont typeface="Wingdings" pitchFamily="2" charset="2"/>
              <a:buNone/>
            </a:pPr>
            <a:r>
              <a:rPr lang="en-GB" altLang="de-DE" sz="1800" dirty="0" smtClean="0">
                <a:latin typeface="Arial" charset="0"/>
                <a:cs typeface="Arial" charset="0"/>
              </a:rPr>
              <a:t>production processes, a description of the non-professional </a:t>
            </a:r>
            <a:r>
              <a:rPr lang="en-GB" altLang="de-DE" sz="1800" b="1" dirty="0" smtClean="0">
                <a:latin typeface="Arial" charset="0"/>
                <a:cs typeface="Arial" charset="0"/>
              </a:rPr>
              <a:t>tasks outside</a:t>
            </a:r>
          </a:p>
          <a:p>
            <a:pPr eaLnBrk="1" hangingPunct="1">
              <a:buFont typeface="Wingdings" pitchFamily="2" charset="2"/>
              <a:buNone/>
            </a:pPr>
            <a:r>
              <a:rPr lang="en-GB" altLang="de-DE" sz="1800" b="1" dirty="0" smtClean="0">
                <a:latin typeface="Arial" charset="0"/>
                <a:cs typeface="Arial" charset="0"/>
              </a:rPr>
              <a:t>the metal and electrical industries</a:t>
            </a:r>
            <a:r>
              <a:rPr lang="en-GB" altLang="de-DE" sz="1800" dirty="0" smtClean="0">
                <a:latin typeface="Arial" charset="0"/>
                <a:cs typeface="Arial" charset="0"/>
              </a:rPr>
              <a:t>, </a:t>
            </a:r>
            <a:r>
              <a:rPr lang="en-GB" altLang="de-DE" sz="1800" b="1" dirty="0" smtClean="0">
                <a:latin typeface="Arial" charset="0"/>
                <a:cs typeface="Arial" charset="0"/>
              </a:rPr>
              <a:t>language</a:t>
            </a:r>
            <a:r>
              <a:rPr lang="en-GB" altLang="de-DE" sz="1800" dirty="0" smtClean="0">
                <a:latin typeface="Arial" charset="0"/>
                <a:cs typeface="Arial" charset="0"/>
              </a:rPr>
              <a:t> and </a:t>
            </a:r>
            <a:r>
              <a:rPr lang="en-GB" altLang="de-DE" sz="1800" b="1" dirty="0" smtClean="0">
                <a:latin typeface="Arial" charset="0"/>
                <a:cs typeface="Arial" charset="0"/>
              </a:rPr>
              <a:t>computer skills</a:t>
            </a:r>
            <a:r>
              <a:rPr lang="en-GB" altLang="de-DE" sz="1800" dirty="0" smtClean="0">
                <a:latin typeface="Arial" charset="0"/>
                <a:cs typeface="Arial" charset="0"/>
              </a:rPr>
              <a:t>,</a:t>
            </a:r>
          </a:p>
          <a:p>
            <a:pPr eaLnBrk="1" hangingPunct="1">
              <a:buFont typeface="Wingdings" pitchFamily="2" charset="2"/>
              <a:buNone/>
            </a:pPr>
            <a:r>
              <a:rPr lang="en-GB" altLang="de-DE" sz="1800" b="1" dirty="0" smtClean="0">
                <a:latin typeface="Arial" charset="0"/>
                <a:cs typeface="Arial" charset="0"/>
              </a:rPr>
              <a:t>leisure time </a:t>
            </a:r>
            <a:r>
              <a:rPr lang="en-GB" altLang="de-DE" sz="1800" dirty="0" smtClean="0">
                <a:latin typeface="Arial" charset="0"/>
                <a:cs typeface="Arial" charset="0"/>
              </a:rPr>
              <a:t>and </a:t>
            </a:r>
            <a:r>
              <a:rPr lang="en-GB" altLang="de-DE" sz="1800" b="1" dirty="0" smtClean="0">
                <a:latin typeface="Arial" charset="0"/>
                <a:cs typeface="Arial" charset="0"/>
              </a:rPr>
              <a:t>volunteer work</a:t>
            </a:r>
            <a:r>
              <a:rPr lang="en-GB" altLang="de-DE" sz="1800" dirty="0" smtClean="0">
                <a:latin typeface="Arial" charset="0"/>
                <a:cs typeface="Arial" charset="0"/>
              </a:rPr>
              <a:t>.</a:t>
            </a:r>
          </a:p>
          <a:p>
            <a:pPr eaLnBrk="1" hangingPunct="1">
              <a:buFont typeface="Wingdings" pitchFamily="2" charset="2"/>
              <a:buNone/>
            </a:pPr>
            <a:endParaRPr lang="en-GB" altLang="de-DE" sz="1800" dirty="0" smtClean="0">
              <a:latin typeface="Arial" charset="0"/>
              <a:cs typeface="Arial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GB" altLang="de-DE" sz="1800" b="1" dirty="0" smtClean="0">
                <a:latin typeface="Arial" charset="0"/>
                <a:cs typeface="Arial" charset="0"/>
              </a:rPr>
              <a:t>At the end </a:t>
            </a:r>
            <a:r>
              <a:rPr lang="en-GB" altLang="de-DE" sz="1800" dirty="0" smtClean="0">
                <a:latin typeface="Arial" charset="0"/>
                <a:cs typeface="Arial" charset="0"/>
              </a:rPr>
              <a:t>of the procedure the </a:t>
            </a:r>
            <a:r>
              <a:rPr lang="en-GB" altLang="de-DE" sz="1800" b="1" dirty="0" smtClean="0">
                <a:latin typeface="Arial" charset="0"/>
                <a:cs typeface="Arial" charset="0"/>
              </a:rPr>
              <a:t>online-tool generates </a:t>
            </a:r>
            <a:r>
              <a:rPr lang="en-GB" altLang="de-DE" sz="1800" dirty="0" smtClean="0">
                <a:latin typeface="Arial" charset="0"/>
                <a:cs typeface="Arial" charset="0"/>
              </a:rPr>
              <a:t>and visualizes a </a:t>
            </a:r>
          </a:p>
          <a:p>
            <a:pPr eaLnBrk="1" hangingPunct="1">
              <a:buFont typeface="Wingdings" pitchFamily="2" charset="2"/>
              <a:buNone/>
            </a:pPr>
            <a:r>
              <a:rPr lang="en-GB" altLang="de-DE" sz="1800" b="1" dirty="0" smtClean="0">
                <a:latin typeface="Arial" charset="0"/>
                <a:cs typeface="Arial" charset="0"/>
              </a:rPr>
              <a:t>personal profile</a:t>
            </a:r>
            <a:r>
              <a:rPr lang="en-GB" altLang="de-DE" sz="1800" dirty="0" smtClean="0">
                <a:latin typeface="Arial" charset="0"/>
                <a:cs typeface="Arial" charset="0"/>
              </a:rPr>
              <a:t>, which can be downloaded as a PDF file.</a:t>
            </a:r>
            <a:endParaRPr lang="de-DE" altLang="de-DE" sz="1800" dirty="0" smtClean="0">
              <a:latin typeface="Arial" charset="0"/>
              <a:cs typeface="Arial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en-GB" altLang="de-DE" sz="1800" dirty="0" smtClean="0">
              <a:latin typeface="Arial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en-GB" altLang="de-DE" sz="1800" dirty="0" smtClean="0"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GB" altLang="de-DE" sz="1800" dirty="0" smtClean="0">
              <a:latin typeface="Arial" charset="0"/>
            </a:endParaRPr>
          </a:p>
        </p:txBody>
      </p:sp>
      <p:sp>
        <p:nvSpPr>
          <p:cNvPr id="12290" name="Foliennummernplatzhalt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algn="l" eaLnBrk="0" hangingPunct="0"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3333FF"/>
              </a:buClr>
              <a:buFont typeface="Wingdings" pitchFamily="2" charset="2"/>
              <a:buChar char="ü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rgbClr val="0033CC"/>
              </a:buClr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rgbClr val="3333FF"/>
              </a:buClr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fld id="{22CDB3AB-61D1-4DAB-B9AF-C88306FA28C4}" type="slidenum">
              <a:rPr lang="de-DE" altLang="de-DE" sz="1600" smtClean="0">
                <a:latin typeface="+mn-lt"/>
              </a:rPr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de-DE" altLang="de-DE" sz="1600" dirty="0" smtClean="0">
              <a:latin typeface="+mn-lt"/>
            </a:endParaRPr>
          </a:p>
        </p:txBody>
      </p:sp>
      <p:sp>
        <p:nvSpPr>
          <p:cNvPr id="12291" name="Datumsplatzhalter 4"/>
          <p:cNvSpPr>
            <a:spLocks noGrp="1"/>
          </p:cNvSpPr>
          <p:nvPr>
            <p:ph type="dt" sz="quarter" idx="4294967295"/>
          </p:nvPr>
        </p:nvSpPr>
        <p:spPr>
          <a:xfrm>
            <a:off x="0" y="6356350"/>
            <a:ext cx="2895600" cy="365125"/>
          </a:xfrm>
          <a:prstGeom prst="rect">
            <a:avLst/>
          </a:prstGeom>
          <a:noFill/>
        </p:spPr>
        <p:txBody>
          <a:bodyPr/>
          <a:lstStyle>
            <a:lvl1pPr algn="l" eaLnBrk="0" hangingPunct="0">
              <a:spcBef>
                <a:spcPct val="20000"/>
              </a:spcBef>
              <a:buClr>
                <a:srgbClr val="0033CC"/>
              </a:buClr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3333FF"/>
              </a:buClr>
              <a:buFont typeface="Wingdings" pitchFamily="2" charset="2"/>
              <a:buChar char="ü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rgbClr val="0033CC"/>
              </a:buClr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rgbClr val="3333FF"/>
              </a:buClr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de-DE" altLang="de-DE" sz="1400" smtClean="0"/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de-DE" altLang="de-DE" sz="1400" smtClean="0"/>
          </a:p>
        </p:txBody>
      </p:sp>
    </p:spTree>
    <p:extLst>
      <p:ext uri="{BB962C8B-B14F-4D97-AF65-F5344CB8AC3E}">
        <p14:creationId xmlns:p14="http://schemas.microsoft.com/office/powerpoint/2010/main" val="261404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051050" y="260648"/>
            <a:ext cx="6553200" cy="1096963"/>
          </a:xfrm>
        </p:spPr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dirty="0" smtClean="0"/>
              <a:t>Four Areas of the Online Tool</a:t>
            </a:r>
            <a:endParaRPr lang="en-US" dirty="0"/>
          </a:p>
        </p:txBody>
      </p:sp>
      <p:sp>
        <p:nvSpPr>
          <p:cNvPr id="150532" name="Inhaltsplatzhalter 3"/>
          <p:cNvSpPr>
            <a:spLocks noGrp="1"/>
          </p:cNvSpPr>
          <p:nvPr>
            <p:ph idx="11"/>
          </p:nvPr>
        </p:nvSpPr>
        <p:spPr>
          <a:xfrm>
            <a:off x="900113" y="1484313"/>
            <a:ext cx="7704137" cy="4824412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 typeface="Arial" pitchFamily="34" charset="0"/>
              <a:buChar char="•"/>
            </a:pPr>
            <a:endParaRPr lang="de-DE" altLang="de-DE" smtClean="0"/>
          </a:p>
        </p:txBody>
      </p:sp>
      <p:pic>
        <p:nvPicPr>
          <p:cNvPr id="15053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268413"/>
            <a:ext cx="7704137" cy="504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8100392" y="6453336"/>
            <a:ext cx="836612" cy="365125"/>
          </a:xfrm>
        </p:spPr>
        <p:txBody>
          <a:bodyPr/>
          <a:lstStyle/>
          <a:p>
            <a:pPr algn="ctr">
              <a:defRPr/>
            </a:pPr>
            <a:fld id="{310B6C66-5C3D-4975-8206-8B26F7781041}" type="slidenum">
              <a:rPr lang="de-DE" smtClean="0"/>
              <a:pPr algn="ctr">
                <a:defRPr/>
              </a:pPr>
              <a:t>9</a:t>
            </a:fld>
            <a:endParaRPr lang="de-DE" dirty="0"/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268760"/>
            <a:ext cx="7715250" cy="507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16852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Agentur Q">
  <a:themeElements>
    <a:clrScheme name="Agentur Q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4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4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gentur Q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entur Q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entur Q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entur Q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entur Q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entur Q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entur Q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GRiW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Schwerpunkte 2003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852</Words>
  <Application>Microsoft Office PowerPoint</Application>
  <PresentationFormat>Bildschirmpräsentation (4:3)</PresentationFormat>
  <Paragraphs>129</Paragraphs>
  <Slides>16</Slides>
  <Notes>1</Notes>
  <HiddenSlides>0</HiddenSlides>
  <MMClips>0</MMClips>
  <ScaleCrop>false</ScaleCrop>
  <HeadingPairs>
    <vt:vector size="6" baseType="variant">
      <vt:variant>
        <vt:lpstr>Design</vt:lpstr>
      </vt:variant>
      <vt:variant>
        <vt:i4>4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1" baseType="lpstr">
      <vt:lpstr>3_Agentur Q</vt:lpstr>
      <vt:lpstr>GRiW</vt:lpstr>
      <vt:lpstr>Office-Design</vt:lpstr>
      <vt:lpstr>Schwerpunkte 2003</vt:lpstr>
      <vt:lpstr>Folie</vt:lpstr>
      <vt:lpstr>PowerPoint-Präsentation</vt:lpstr>
      <vt:lpstr>Joint Agency of the collective agreement partners for the promotion of vocational training</vt:lpstr>
      <vt:lpstr>PowerPoint-Präsentation</vt:lpstr>
      <vt:lpstr>  </vt:lpstr>
      <vt:lpstr>AiKomPass Competency Tool  </vt:lpstr>
      <vt:lpstr>Creation of Task Inventory  Sources </vt:lpstr>
      <vt:lpstr>PowerPoint-Präsentation</vt:lpstr>
      <vt:lpstr>“AiKomPass” Online-Tool - Elements</vt:lpstr>
      <vt:lpstr>Four Areas of the Online Tool</vt:lpstr>
      <vt:lpstr>“AiKomPass” Online-Tool – Support third-country nationals</vt:lpstr>
      <vt:lpstr>“AiKomPass” Online-Tool – Translation </vt:lpstr>
      <vt:lpstr>“AiKomPass” Online-Tool – Testing the tool</vt:lpstr>
      <vt:lpstr>“AiKomPass” Online-Tool – Finalized tool</vt:lpstr>
      <vt:lpstr>PowerPoint-Präsentation</vt:lpstr>
      <vt:lpstr>Overall Profile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AiKo   „Anerkennung informell erworbener Kompetenzen“</dc:title>
  <dc:creator>Erhard Pusch</dc:creator>
  <cp:lastModifiedBy>Hans-Joachim Hoos</cp:lastModifiedBy>
  <cp:revision>42</cp:revision>
  <cp:lastPrinted>2017-04-07T07:27:16Z</cp:lastPrinted>
  <dcterms:created xsi:type="dcterms:W3CDTF">2017-03-13T12:27:22Z</dcterms:created>
  <dcterms:modified xsi:type="dcterms:W3CDTF">2017-04-07T07:33:32Z</dcterms:modified>
</cp:coreProperties>
</file>