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</p:sldMasterIdLst>
  <p:notesMasterIdLst>
    <p:notesMasterId r:id="rId16"/>
  </p:notesMasterIdLst>
  <p:sldIdLst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2" r:id="rId13"/>
    <p:sldId id="291" r:id="rId14"/>
    <p:sldId id="28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000099"/>
    <a:srgbClr val="2F5597"/>
    <a:srgbClr val="525252"/>
    <a:srgbClr val="00467F"/>
    <a:srgbClr val="263333"/>
    <a:srgbClr val="7785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07" d="100"/>
          <a:sy n="107" d="100"/>
        </p:scale>
        <p:origin x="102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984D5-2131-4592-8DE1-C7ADA104B169}" type="datetimeFigureOut">
              <a:rPr lang="en-GB" smtClean="0"/>
              <a:t>07/04/2017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6C4BD-4AAB-438A-931B-5E1ABD38E0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520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9pPr>
          </a:lstStyle>
          <a:p>
            <a:fld id="{12573827-E4BC-4A3B-93A5-EC9997C78CEC}" type="datetime1">
              <a:rPr lang="en-GB" altLang="en-US" sz="1200" smtClean="0"/>
              <a:pPr/>
              <a:t>07/04/2017</a:t>
            </a:fld>
            <a:endParaRPr lang="en-US" altLang="en-US" sz="1200"/>
          </a:p>
        </p:txBody>
      </p:sp>
      <p:sp>
        <p:nvSpPr>
          <p:cNvPr id="3174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9pPr>
          </a:lstStyle>
          <a:p>
            <a:fld id="{961ED0B2-EF7B-422E-9DBD-A73B11FF6EE7}" type="slidenum">
              <a:rPr lang="en-US" altLang="en-US" sz="1200" smtClean="0"/>
              <a:pPr/>
              <a:t>1</a:t>
            </a:fld>
            <a:endParaRPr lang="en-US" altLang="en-US" sz="1200"/>
          </a:p>
        </p:txBody>
      </p:sp>
      <p:sp>
        <p:nvSpPr>
          <p:cNvPr id="31748" name="Rectangle 3"/>
          <p:cNvSpPr txBox="1">
            <a:spLocks noGrp="1" noChangeArrowheads="1"/>
          </p:cNvSpPr>
          <p:nvPr/>
        </p:nvSpPr>
        <p:spPr bwMode="auto">
          <a:xfrm>
            <a:off x="3885453" y="0"/>
            <a:ext cx="2972547" cy="45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9pPr>
          </a:lstStyle>
          <a:p>
            <a:pPr algn="r"/>
            <a:fld id="{E789F4C6-314F-4BA9-B246-882ED951F494}" type="datetime1">
              <a:rPr lang="en-GB" altLang="en-US" sz="1200"/>
              <a:pPr algn="r"/>
              <a:t>07/04/2017</a:t>
            </a:fld>
            <a:endParaRPr lang="en-US" altLang="en-US" sz="1200"/>
          </a:p>
        </p:txBody>
      </p:sp>
      <p:sp>
        <p:nvSpPr>
          <p:cNvPr id="31749" name="Rectangle 7"/>
          <p:cNvSpPr txBox="1">
            <a:spLocks noGrp="1" noChangeArrowheads="1"/>
          </p:cNvSpPr>
          <p:nvPr/>
        </p:nvSpPr>
        <p:spPr bwMode="auto">
          <a:xfrm>
            <a:off x="3885453" y="8686288"/>
            <a:ext cx="2972547" cy="45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9pPr>
          </a:lstStyle>
          <a:p>
            <a:pPr algn="r"/>
            <a:fld id="{9755DCE0-81E7-47B7-9164-0C01C7E64C1B}" type="slidenum">
              <a:rPr lang="en-US" altLang="en-US" sz="1200"/>
              <a:pPr algn="r"/>
              <a:t>1</a:t>
            </a:fld>
            <a:endParaRPr lang="en-US" altLang="en-US" sz="1200"/>
          </a:p>
        </p:txBody>
      </p:sp>
      <p:sp>
        <p:nvSpPr>
          <p:cNvPr id="317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3587" cy="3429000"/>
          </a:xfrm>
          <a:ln/>
        </p:spPr>
      </p:sp>
      <p:sp>
        <p:nvSpPr>
          <p:cNvPr id="317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63847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F83C67-D7AF-4044-A2B6-0A816627CE06}" type="datetimeFigureOut">
              <a:rPr lang="en-GB" smtClean="0"/>
              <a:t>07/04/2017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C4BA7D-D898-49D6-94F6-2E76F710A48A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2860"/>
            <a:ext cx="1273343" cy="157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250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F83C67-D7AF-4044-A2B6-0A816627CE06}" type="datetimeFigureOut">
              <a:rPr lang="en-GB" smtClean="0"/>
              <a:t>07/04/2017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C4BA7D-D898-49D6-94F6-2E76F710A48A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2860"/>
            <a:ext cx="1273343" cy="157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531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F83C67-D7AF-4044-A2B6-0A816627CE06}" type="datetimeFigureOut">
              <a:rPr lang="en-GB" smtClean="0"/>
              <a:t>07/04/2017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C4BA7D-D898-49D6-94F6-2E76F710A48A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2860"/>
            <a:ext cx="1273343" cy="157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705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7984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2674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8880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2194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47813" y="1557338"/>
            <a:ext cx="3451225" cy="482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1438" y="1557338"/>
            <a:ext cx="3452812" cy="482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0482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0583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3441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1695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44624"/>
            <a:ext cx="5760640" cy="1282154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F83C67-D7AF-4044-A2B6-0A816627CE06}" type="datetimeFigureOut">
              <a:rPr lang="en-GB" smtClean="0"/>
              <a:t>07/04/2017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C4BA7D-D898-49D6-94F6-2E76F710A48A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2860"/>
            <a:ext cx="1273343" cy="157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675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456287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44848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2034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0538" y="198438"/>
            <a:ext cx="1763712" cy="61833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47813" y="198438"/>
            <a:ext cx="5140325" cy="61833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1594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813" y="198438"/>
            <a:ext cx="7056437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47813" y="1557338"/>
            <a:ext cx="7056437" cy="4824412"/>
          </a:xfrm>
        </p:spPr>
        <p:txBody>
          <a:bodyPr/>
          <a:lstStyle/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9250963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406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F83C67-D7AF-4044-A2B6-0A816627CE06}" type="datetimeFigureOut">
              <a:rPr lang="en-GB" smtClean="0"/>
              <a:t>07/04/2017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C4BA7D-D898-49D6-94F6-2E76F710A48A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98807" y="34601"/>
            <a:ext cx="1274174" cy="1579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944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44624"/>
            <a:ext cx="5941162" cy="114300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F83C67-D7AF-4044-A2B6-0A816627CE06}" type="datetimeFigureOut">
              <a:rPr lang="en-GB" smtClean="0"/>
              <a:t>07/04/2017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C4BA7D-D898-49D6-94F6-2E76F710A48A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88826" y="56637"/>
            <a:ext cx="1274174" cy="1579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083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F83C67-D7AF-4044-A2B6-0A816627CE06}" type="datetimeFigureOut">
              <a:rPr lang="en-GB" smtClean="0"/>
              <a:t>07/04/2017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C4BA7D-D898-49D6-94F6-2E76F710A48A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2860"/>
            <a:ext cx="1273343" cy="157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591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F83C67-D7AF-4044-A2B6-0A816627CE06}" type="datetimeFigureOut">
              <a:rPr lang="en-GB" smtClean="0"/>
              <a:t>07/04/2017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C4BA7D-D898-49D6-94F6-2E76F710A48A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2860"/>
            <a:ext cx="1273343" cy="157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783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F83C67-D7AF-4044-A2B6-0A816627CE06}" type="datetimeFigureOut">
              <a:rPr lang="en-GB" smtClean="0"/>
              <a:t>07/04/2017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C4BA7D-D898-49D6-94F6-2E76F710A48A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2860"/>
            <a:ext cx="1273343" cy="157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27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F83C67-D7AF-4044-A2B6-0A816627CE06}" type="datetimeFigureOut">
              <a:rPr lang="en-GB" smtClean="0"/>
              <a:t>07/04/2017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C4BA7D-D898-49D6-94F6-2E76F710A48A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2860"/>
            <a:ext cx="1273343" cy="157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709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F83C67-D7AF-4044-A2B6-0A816627CE06}" type="datetimeFigureOut">
              <a:rPr lang="en-GB" smtClean="0"/>
              <a:t>07/04/2017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C4BA7D-D898-49D6-94F6-2E76F710A48A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2860"/>
            <a:ext cx="1273343" cy="157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735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>
            <a:spLocks noChangeArrowheads="1"/>
          </p:cNvSpPr>
          <p:nvPr userDrawn="1"/>
        </p:nvSpPr>
        <p:spPr bwMode="auto">
          <a:xfrm>
            <a:off x="8915400" y="533400"/>
            <a:ext cx="228600" cy="5867400"/>
          </a:xfrm>
          <a:prstGeom prst="rect">
            <a:avLst/>
          </a:prstGeom>
          <a:solidFill>
            <a:srgbClr val="FDD518"/>
          </a:solidFill>
          <a:ln w="9525">
            <a:noFill/>
            <a:miter lim="800000"/>
            <a:headEnd/>
            <a:tailEnd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9pPr>
          </a:lstStyle>
          <a:p>
            <a:pPr>
              <a:defRPr/>
            </a:pPr>
            <a:endParaRPr lang="en-GB" altLang="en-US"/>
          </a:p>
        </p:txBody>
      </p:sp>
      <p:cxnSp>
        <p:nvCxnSpPr>
          <p:cNvPr id="10" name="Straight Connector 9"/>
          <p:cNvCxnSpPr/>
          <p:nvPr userDrawn="1"/>
        </p:nvCxnSpPr>
        <p:spPr bwMode="auto">
          <a:xfrm>
            <a:off x="1691680" y="1268760"/>
            <a:ext cx="6480720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1" name="Picture 5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234924"/>
            <a:ext cx="1115170" cy="10720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4958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 userDrawn="1"/>
        </p:nvSpPr>
        <p:spPr bwMode="auto">
          <a:xfrm>
            <a:off x="1371600" y="0"/>
            <a:ext cx="0" cy="685800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051" name="Line 3"/>
          <p:cNvSpPr>
            <a:spLocks noChangeShapeType="1"/>
          </p:cNvSpPr>
          <p:nvPr userDrawn="1"/>
        </p:nvSpPr>
        <p:spPr bwMode="auto">
          <a:xfrm>
            <a:off x="0" y="1295400"/>
            <a:ext cx="9144000" cy="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547813" y="198438"/>
            <a:ext cx="70564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here to add title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47813" y="1557338"/>
            <a:ext cx="7056437" cy="482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fr-BE" altLang="en-US"/>
              <a:t>Fourth level</a:t>
            </a:r>
          </a:p>
          <a:p>
            <a:pPr lvl="4"/>
            <a:r>
              <a:rPr lang="fr-BE" altLang="en-US"/>
              <a:t>Fifth level</a:t>
            </a:r>
            <a:endParaRPr lang="en-US" altLang="en-US"/>
          </a:p>
        </p:txBody>
      </p:sp>
      <p:sp>
        <p:nvSpPr>
          <p:cNvPr id="2054" name="Rectangle 6"/>
          <p:cNvSpPr>
            <a:spLocks noChangeArrowheads="1"/>
          </p:cNvSpPr>
          <p:nvPr userDrawn="1"/>
        </p:nvSpPr>
        <p:spPr bwMode="auto">
          <a:xfrm>
            <a:off x="8915400" y="533400"/>
            <a:ext cx="228600" cy="5867400"/>
          </a:xfrm>
          <a:prstGeom prst="rect">
            <a:avLst/>
          </a:prstGeom>
          <a:solidFill>
            <a:srgbClr val="FDD5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0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pic>
        <p:nvPicPr>
          <p:cNvPr id="2055" name="Picture 7" descr="Logo EUROCHAMBRES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9366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7076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Font typeface="Arial" panose="020B0604020202020204" pitchFamily="34" charset="0"/>
        <a:buChar char="•"/>
        <a:defRPr sz="3200">
          <a:solidFill>
            <a:srgbClr val="FFCC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Font typeface="Wingdings" panose="05000000000000000000" pitchFamily="2" charset="2"/>
        <a:buChar char="à"/>
        <a:defRPr sz="2800">
          <a:solidFill>
            <a:schemeClr val="bg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Font typeface="Arial" panose="020B0604020202020204" pitchFamily="34" charset="0"/>
        <a:buChar char="&gt;"/>
        <a:defRPr sz="2400">
          <a:solidFill>
            <a:schemeClr val="bg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Font typeface="Arial" panose="020B0604020202020204" pitchFamily="34" charset="0"/>
        <a:buChar char="–"/>
        <a:defRPr sz="2000">
          <a:solidFill>
            <a:schemeClr val="bg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Font typeface="Arial" panose="020B0604020202020204" pitchFamily="34" charset="0"/>
        <a:buChar char="»"/>
        <a:defRPr sz="2000">
          <a:solidFill>
            <a:schemeClr val="bg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CC00"/>
        </a:buClr>
        <a:buFont typeface="Arial" charset="0"/>
        <a:buChar char="»"/>
        <a:defRPr sz="2000">
          <a:solidFill>
            <a:schemeClr val="bg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CC00"/>
        </a:buClr>
        <a:buFont typeface="Arial" charset="0"/>
        <a:buChar char="»"/>
        <a:defRPr sz="2000">
          <a:solidFill>
            <a:schemeClr val="bg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CC00"/>
        </a:buClr>
        <a:buFont typeface="Arial" charset="0"/>
        <a:buChar char="»"/>
        <a:defRPr sz="2000">
          <a:solidFill>
            <a:schemeClr val="bg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CC00"/>
        </a:buClr>
        <a:buFont typeface="Arial" charset="0"/>
        <a:buChar char="»"/>
        <a:defRPr sz="20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rochambres.eu/" TargetMode="External"/><Relationship Id="rId2" Type="http://schemas.openxmlformats.org/officeDocument/2006/relationships/hyperlink" Target="mailto:eurochambres@eurochambres.e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FCC00"/>
              </a:buClr>
              <a:buFont typeface="Arial" charset="0"/>
              <a:buChar char="•"/>
              <a:defRPr sz="3200">
                <a:solidFill>
                  <a:srgbClr val="FFCC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Char char="à"/>
              <a:defRPr sz="28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rgbClr val="FFCC00"/>
              </a:buClr>
              <a:buFont typeface="Arial" charset="0"/>
              <a:buChar char="&gt;"/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rgbClr val="FFCC00"/>
              </a:buClr>
              <a:buFont typeface="Arial" charset="0"/>
              <a:buChar char="–"/>
              <a:defRPr sz="20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rgbClr val="FFCC00"/>
              </a:buClr>
              <a:buFont typeface="Arial" charset="0"/>
              <a:buChar char="»"/>
              <a:defRPr sz="20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Font typeface="Arial" charset="0"/>
              <a:buChar char="»"/>
              <a:defRPr sz="20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Font typeface="Arial" charset="0"/>
              <a:buChar char="»"/>
              <a:defRPr sz="20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Font typeface="Arial" charset="0"/>
              <a:buChar char="»"/>
              <a:defRPr sz="20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Font typeface="Arial" charset="0"/>
              <a:buChar char="»"/>
              <a:defRPr sz="20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fr-BE" altLang="en-US" sz="2400">
              <a:solidFill>
                <a:schemeClr val="tx1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rgbClr val="FFCC00"/>
              </a:buClr>
              <a:buFont typeface="Arial" charset="0"/>
              <a:buChar char="•"/>
              <a:defRPr sz="3200">
                <a:solidFill>
                  <a:srgbClr val="FFCC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Char char="à"/>
              <a:defRPr sz="28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rgbClr val="FFCC00"/>
              </a:buClr>
              <a:buFont typeface="Arial" charset="0"/>
              <a:buChar char="&gt;"/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rgbClr val="FFCC00"/>
              </a:buClr>
              <a:buFont typeface="Arial" charset="0"/>
              <a:buChar char="–"/>
              <a:defRPr sz="20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rgbClr val="FFCC00"/>
              </a:buClr>
              <a:buFont typeface="Arial" charset="0"/>
              <a:buChar char="»"/>
              <a:defRPr sz="20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Font typeface="Arial" charset="0"/>
              <a:buChar char="»"/>
              <a:defRPr sz="20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Font typeface="Arial" charset="0"/>
              <a:buChar char="»"/>
              <a:defRPr sz="20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Font typeface="Arial" charset="0"/>
              <a:buChar char="»"/>
              <a:defRPr sz="20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Font typeface="Arial" charset="0"/>
              <a:buChar char="»"/>
              <a:defRPr sz="20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n-GB" altLang="en-US" sz="2400">
              <a:solidFill>
                <a:schemeClr val="tx1"/>
              </a:solidFill>
            </a:endParaRPr>
          </a:p>
        </p:txBody>
      </p:sp>
      <p:pic>
        <p:nvPicPr>
          <p:cNvPr id="5124" name="Picture 5" descr="Logo EUROCHAMBRES_colou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9" y="260353"/>
            <a:ext cx="3823411" cy="972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Rectangle 6"/>
          <p:cNvSpPr>
            <a:spLocks noChangeArrowheads="1"/>
          </p:cNvSpPr>
          <p:nvPr/>
        </p:nvSpPr>
        <p:spPr bwMode="auto">
          <a:xfrm flipV="1">
            <a:off x="8893175" y="476250"/>
            <a:ext cx="250825" cy="6134100"/>
          </a:xfrm>
          <a:prstGeom prst="rect">
            <a:avLst/>
          </a:prstGeom>
          <a:solidFill>
            <a:srgbClr val="FFE3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FCC00"/>
              </a:buClr>
              <a:buFont typeface="Arial" charset="0"/>
              <a:buChar char="•"/>
              <a:defRPr sz="3200">
                <a:solidFill>
                  <a:srgbClr val="FFCC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rgbClr val="FFCC00"/>
              </a:buClr>
              <a:buFont typeface="Wingdings" pitchFamily="2" charset="2"/>
              <a:buChar char="à"/>
              <a:defRPr sz="28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rgbClr val="FFCC00"/>
              </a:buClr>
              <a:buFont typeface="Arial" charset="0"/>
              <a:buChar char="&gt;"/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rgbClr val="FFCC00"/>
              </a:buClr>
              <a:buFont typeface="Arial" charset="0"/>
              <a:buChar char="–"/>
              <a:defRPr sz="20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rgbClr val="FFCC00"/>
              </a:buClr>
              <a:buFont typeface="Arial" charset="0"/>
              <a:buChar char="»"/>
              <a:defRPr sz="20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Font typeface="Arial" charset="0"/>
              <a:buChar char="»"/>
              <a:defRPr sz="20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Font typeface="Arial" charset="0"/>
              <a:buChar char="»"/>
              <a:defRPr sz="20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Font typeface="Arial" charset="0"/>
              <a:buChar char="»"/>
              <a:defRPr sz="20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Font typeface="Arial" charset="0"/>
              <a:buChar char="»"/>
              <a:defRPr sz="20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n-GB" altLang="en-US" sz="2400">
              <a:solidFill>
                <a:schemeClr val="tx1"/>
              </a:solidFill>
            </a:endParaRPr>
          </a:p>
        </p:txBody>
      </p:sp>
      <p:sp>
        <p:nvSpPr>
          <p:cNvPr id="5128" name="Text Box 11"/>
          <p:cNvSpPr txBox="1">
            <a:spLocks noChangeArrowheads="1"/>
          </p:cNvSpPr>
          <p:nvPr/>
        </p:nvSpPr>
        <p:spPr bwMode="auto">
          <a:xfrm>
            <a:off x="250825" y="3212976"/>
            <a:ext cx="8424863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C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3399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FFCC00"/>
              </a:buClr>
              <a:buFont typeface="Arial" charset="0"/>
              <a:buChar char="•"/>
              <a:defRPr sz="3200">
                <a:solidFill>
                  <a:srgbClr val="FFCC00"/>
                </a:solidFill>
                <a:latin typeface="Arial" charset="0"/>
                <a:cs typeface="Arial" charset="0"/>
              </a:defRPr>
            </a:lvl1pPr>
            <a:lvl2pPr>
              <a:spcBef>
                <a:spcPct val="20000"/>
              </a:spcBef>
              <a:buClr>
                <a:srgbClr val="FFCC00"/>
              </a:buClr>
              <a:buFont typeface="Wingdings" pitchFamily="2" charset="2"/>
              <a:buChar char="à"/>
              <a:defRPr sz="28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rgbClr val="FFCC00"/>
              </a:buClr>
              <a:buFont typeface="Arial" charset="0"/>
              <a:buChar char="&gt;"/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rgbClr val="FFCC00"/>
              </a:buClr>
              <a:buFont typeface="Arial" charset="0"/>
              <a:buChar char="–"/>
              <a:defRPr sz="20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rgbClr val="FFCC00"/>
              </a:buClr>
              <a:buFont typeface="Arial" charset="0"/>
              <a:buChar char="»"/>
              <a:defRPr sz="20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Font typeface="Arial" charset="0"/>
              <a:buChar char="»"/>
              <a:defRPr sz="20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Font typeface="Arial" charset="0"/>
              <a:buChar char="»"/>
              <a:defRPr sz="20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Font typeface="Arial" charset="0"/>
              <a:buChar char="»"/>
              <a:defRPr sz="20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Font typeface="Arial" charset="0"/>
              <a:buChar char="»"/>
              <a:defRPr sz="20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lvl="1" algn="ctr">
              <a:spcBef>
                <a:spcPct val="0"/>
              </a:spcBef>
              <a:buClrTx/>
              <a:buFontTx/>
              <a:buNone/>
            </a:pPr>
            <a:r>
              <a:rPr lang="fr-BE" altLang="en-US" sz="3200" b="1" dirty="0">
                <a:solidFill>
                  <a:schemeClr val="tx1"/>
                </a:solidFill>
              </a:rPr>
              <a:t>Networking Building </a:t>
            </a:r>
            <a:r>
              <a:rPr lang="fr-BE" altLang="en-US" sz="3200" b="1" dirty="0" err="1">
                <a:solidFill>
                  <a:schemeClr val="tx1"/>
                </a:solidFill>
              </a:rPr>
              <a:t>Conference</a:t>
            </a:r>
            <a:r>
              <a:rPr lang="fr-BE" altLang="en-US" sz="3200" b="1" dirty="0">
                <a:solidFill>
                  <a:schemeClr val="tx1"/>
                </a:solidFill>
              </a:rPr>
              <a:t> </a:t>
            </a:r>
          </a:p>
          <a:p>
            <a:pPr lvl="1" algn="ctr">
              <a:spcBef>
                <a:spcPct val="0"/>
              </a:spcBef>
              <a:buClrTx/>
              <a:buFontTx/>
              <a:buNone/>
            </a:pPr>
            <a:endParaRPr lang="fr-BE" altLang="en-US" sz="1800" b="1" dirty="0">
              <a:solidFill>
                <a:schemeClr val="tx1"/>
              </a:solidFill>
            </a:endParaRPr>
          </a:p>
          <a:p>
            <a:pPr lvl="1" algn="ctr">
              <a:spcBef>
                <a:spcPct val="0"/>
              </a:spcBef>
              <a:buClrTx/>
              <a:buFontTx/>
              <a:buNone/>
            </a:pPr>
            <a:r>
              <a:rPr lang="fr-BE" altLang="en-US" sz="3000" b="1" dirty="0">
                <a:solidFill>
                  <a:schemeClr val="tx1"/>
                </a:solidFill>
              </a:rPr>
              <a:t>Torino</a:t>
            </a:r>
          </a:p>
          <a:p>
            <a:pPr lvl="1" algn="ctr">
              <a:spcBef>
                <a:spcPct val="0"/>
              </a:spcBef>
              <a:buClrTx/>
              <a:buFontTx/>
              <a:buNone/>
            </a:pPr>
            <a:r>
              <a:rPr lang="fr-BE" altLang="en-US" sz="3000" b="1" dirty="0">
                <a:solidFill>
                  <a:schemeClr val="tx1"/>
                </a:solidFill>
              </a:rPr>
              <a:t>10 – 11 April 2017</a:t>
            </a:r>
          </a:p>
          <a:p>
            <a:pPr lvl="1" algn="ctr">
              <a:spcBef>
                <a:spcPct val="0"/>
              </a:spcBef>
              <a:buClrTx/>
              <a:buFontTx/>
              <a:buNone/>
            </a:pPr>
            <a:endParaRPr lang="fr-BE" altLang="en-US" sz="1400" b="1" dirty="0">
              <a:solidFill>
                <a:srgbClr val="003366"/>
              </a:solidFill>
            </a:endParaRPr>
          </a:p>
          <a:p>
            <a:pPr lvl="1" algn="ctr">
              <a:spcBef>
                <a:spcPct val="0"/>
              </a:spcBef>
              <a:buClrTx/>
              <a:buFontTx/>
              <a:buNone/>
            </a:pPr>
            <a:endParaRPr lang="fr-BE" altLang="en-US" sz="1400" b="1" dirty="0">
              <a:solidFill>
                <a:schemeClr val="tx1"/>
              </a:solidFill>
            </a:endParaRPr>
          </a:p>
          <a:p>
            <a:pPr lvl="1" algn="r">
              <a:spcBef>
                <a:spcPct val="0"/>
              </a:spcBef>
              <a:buClrTx/>
              <a:buFontTx/>
              <a:buNone/>
            </a:pPr>
            <a:endParaRPr lang="en-US" altLang="en-US" sz="1900" b="1" dirty="0">
              <a:solidFill>
                <a:srgbClr val="77858C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438539"/>
            <a:ext cx="5846840" cy="14843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406" y="5301208"/>
            <a:ext cx="758952" cy="5212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5576" y="5589240"/>
            <a:ext cx="67687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/>
              <a:t>Co-</a:t>
            </a:r>
            <a:r>
              <a:rPr lang="fr-BE" sz="1400" dirty="0" err="1"/>
              <a:t>funded</a:t>
            </a:r>
            <a:r>
              <a:rPr lang="fr-BE" sz="1400" dirty="0"/>
              <a:t> by the </a:t>
            </a:r>
            <a:r>
              <a:rPr lang="fr-BE" sz="1400" dirty="0" err="1"/>
              <a:t>Asylum</a:t>
            </a:r>
            <a:r>
              <a:rPr lang="fr-BE" sz="1400" dirty="0"/>
              <a:t>, Migration and </a:t>
            </a:r>
            <a:r>
              <a:rPr lang="fr-BE" sz="1400" dirty="0" err="1"/>
              <a:t>Integration</a:t>
            </a:r>
            <a:r>
              <a:rPr lang="fr-BE" sz="1400" dirty="0"/>
              <a:t> </a:t>
            </a:r>
            <a:r>
              <a:rPr lang="fr-BE" sz="1400" dirty="0" err="1"/>
              <a:t>Fund</a:t>
            </a:r>
            <a:r>
              <a:rPr lang="fr-BE" sz="1400" dirty="0"/>
              <a:t> of the </a:t>
            </a:r>
            <a:r>
              <a:rPr lang="fr-BE" sz="1400" dirty="0" err="1"/>
              <a:t>European</a:t>
            </a:r>
            <a:r>
              <a:rPr lang="fr-BE" sz="1400" dirty="0"/>
              <a:t> Union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581626" y="6105490"/>
            <a:ext cx="78788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000" b="1" dirty="0">
                <a:solidFill>
                  <a:srgbClr val="003366"/>
                </a:solidFill>
              </a:rPr>
              <a:t>Association of </a:t>
            </a:r>
            <a:r>
              <a:rPr lang="fr-BE" sz="2000" b="1" dirty="0" err="1">
                <a:solidFill>
                  <a:srgbClr val="003366"/>
                </a:solidFill>
              </a:rPr>
              <a:t>European</a:t>
            </a:r>
            <a:r>
              <a:rPr lang="fr-BE" sz="2000" b="1" dirty="0">
                <a:solidFill>
                  <a:srgbClr val="003366"/>
                </a:solidFill>
              </a:rPr>
              <a:t> Chambers of Commerce and </a:t>
            </a:r>
            <a:r>
              <a:rPr lang="fr-BE" sz="2000" b="1" dirty="0" err="1">
                <a:solidFill>
                  <a:srgbClr val="003366"/>
                </a:solidFill>
              </a:rPr>
              <a:t>Industry</a:t>
            </a:r>
            <a:endParaRPr lang="fr-BE" sz="2000" b="1" dirty="0">
              <a:solidFill>
                <a:srgbClr val="003366"/>
              </a:solidFill>
            </a:endParaRPr>
          </a:p>
          <a:p>
            <a:pPr algn="ctr"/>
            <a:r>
              <a:rPr lang="fr-BE" sz="2000" b="1" dirty="0">
                <a:solidFill>
                  <a:srgbClr val="003366"/>
                </a:solidFill>
              </a:rPr>
              <a:t>www.eurochambres.eu</a:t>
            </a:r>
            <a:endParaRPr lang="en-GB" sz="2000" b="1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020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404664"/>
            <a:ext cx="5760640" cy="792088"/>
          </a:xfrm>
        </p:spPr>
        <p:txBody>
          <a:bodyPr/>
          <a:lstStyle/>
          <a:p>
            <a:pPr lvl="1" algn="ctr">
              <a:spcBef>
                <a:spcPct val="0"/>
              </a:spcBef>
            </a:pPr>
            <a:r>
              <a:rPr lang="fr-BE" altLang="en-US" sz="4000" b="1" dirty="0">
                <a:solidFill>
                  <a:srgbClr val="003366"/>
                </a:solidFill>
              </a:rPr>
              <a:t>ERIAS</a:t>
            </a:r>
            <a:br>
              <a:rPr lang="fr-BE" altLang="en-US" sz="3200" b="1" dirty="0">
                <a:solidFill>
                  <a:srgbClr val="003366"/>
                </a:solidFill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36504"/>
          </a:xfrm>
        </p:spPr>
        <p:txBody>
          <a:bodyPr/>
          <a:lstStyle/>
          <a:p>
            <a:pPr marL="0" indent="0">
              <a:buNone/>
            </a:pPr>
            <a:r>
              <a:rPr lang="fr-BE" u="sng" dirty="0">
                <a:solidFill>
                  <a:srgbClr val="003366"/>
                </a:solidFill>
              </a:rPr>
              <a:t>ERIAS </a:t>
            </a:r>
            <a:r>
              <a:rPr lang="fr-BE" u="sng" dirty="0" err="1">
                <a:solidFill>
                  <a:srgbClr val="003366"/>
                </a:solidFill>
              </a:rPr>
              <a:t>within</a:t>
            </a:r>
            <a:r>
              <a:rPr lang="fr-BE" u="sng" dirty="0">
                <a:solidFill>
                  <a:srgbClr val="003366"/>
                </a:solidFill>
              </a:rPr>
              <a:t> Labour-Int</a:t>
            </a:r>
            <a:r>
              <a:rPr lang="fr-BE" sz="3000" u="sng" dirty="0">
                <a:solidFill>
                  <a:srgbClr val="003366"/>
                </a:solidFill>
              </a:rPr>
              <a:t>…at the Turin </a:t>
            </a:r>
            <a:r>
              <a:rPr lang="fr-BE" sz="3000" u="sng" dirty="0" err="1">
                <a:solidFill>
                  <a:srgbClr val="003366"/>
                </a:solidFill>
              </a:rPr>
              <a:t>event</a:t>
            </a:r>
            <a:r>
              <a:rPr lang="fr-BE" sz="3000" dirty="0">
                <a:solidFill>
                  <a:srgbClr val="003366"/>
                </a:solidFill>
              </a:rPr>
              <a:t>:</a:t>
            </a:r>
          </a:p>
          <a:p>
            <a:pPr marL="0" indent="0">
              <a:buNone/>
            </a:pPr>
            <a:r>
              <a:rPr lang="fr-BE" sz="2800" dirty="0">
                <a:solidFill>
                  <a:srgbClr val="003366"/>
                </a:solidFill>
              </a:rPr>
              <a:t>Session 3: </a:t>
            </a:r>
            <a:r>
              <a:rPr lang="fr-BE" sz="2800" dirty="0" err="1">
                <a:solidFill>
                  <a:srgbClr val="003366"/>
                </a:solidFill>
              </a:rPr>
              <a:t>Towards</a:t>
            </a:r>
            <a:r>
              <a:rPr lang="fr-BE" sz="2800" dirty="0">
                <a:solidFill>
                  <a:srgbClr val="003366"/>
                </a:solidFill>
              </a:rPr>
              <a:t> a multi-stakeholder </a:t>
            </a:r>
            <a:r>
              <a:rPr lang="fr-BE" sz="2800" dirty="0" err="1">
                <a:solidFill>
                  <a:srgbClr val="003366"/>
                </a:solidFill>
              </a:rPr>
              <a:t>approach</a:t>
            </a:r>
            <a:r>
              <a:rPr lang="fr-BE" sz="2800" dirty="0">
                <a:solidFill>
                  <a:srgbClr val="003366"/>
                </a:solidFill>
              </a:rPr>
              <a:t> to migrants’ labour </a:t>
            </a:r>
            <a:r>
              <a:rPr lang="fr-BE" sz="2800" dirty="0" err="1">
                <a:solidFill>
                  <a:srgbClr val="003366"/>
                </a:solidFill>
              </a:rPr>
              <a:t>integration</a:t>
            </a:r>
            <a:endParaRPr lang="fr-BE" sz="2800" dirty="0">
              <a:solidFill>
                <a:srgbClr val="003366"/>
              </a:solidFill>
            </a:endParaRPr>
          </a:p>
          <a:p>
            <a:pPr marL="0" indent="0">
              <a:buNone/>
            </a:pPr>
            <a:r>
              <a:rPr lang="fr-BE" sz="2800" dirty="0">
                <a:solidFill>
                  <a:srgbClr val="003366"/>
                </a:solidFill>
              </a:rPr>
              <a:t>Questions to </a:t>
            </a:r>
            <a:r>
              <a:rPr lang="fr-BE" sz="2800" dirty="0" err="1">
                <a:solidFill>
                  <a:srgbClr val="003366"/>
                </a:solidFill>
              </a:rPr>
              <a:t>be</a:t>
            </a:r>
            <a:r>
              <a:rPr lang="fr-BE" sz="2800" dirty="0">
                <a:solidFill>
                  <a:srgbClr val="003366"/>
                </a:solidFill>
              </a:rPr>
              <a:t> </a:t>
            </a:r>
            <a:r>
              <a:rPr lang="fr-BE" sz="2800" dirty="0" err="1">
                <a:solidFill>
                  <a:srgbClr val="003366"/>
                </a:solidFill>
              </a:rPr>
              <a:t>discussed</a:t>
            </a:r>
            <a:r>
              <a:rPr lang="fr-BE" sz="2800" dirty="0">
                <a:solidFill>
                  <a:srgbClr val="003366"/>
                </a:solidFill>
              </a:rPr>
              <a:t>:</a:t>
            </a:r>
          </a:p>
          <a:p>
            <a:r>
              <a:rPr lang="fr-BE" sz="2800" dirty="0" err="1">
                <a:solidFill>
                  <a:srgbClr val="003366"/>
                </a:solidFill>
              </a:rPr>
              <a:t>What</a:t>
            </a:r>
            <a:r>
              <a:rPr lang="fr-BE" sz="2800" dirty="0">
                <a:solidFill>
                  <a:srgbClr val="003366"/>
                </a:solidFill>
              </a:rPr>
              <a:t> </a:t>
            </a:r>
            <a:r>
              <a:rPr lang="fr-BE" sz="2800" dirty="0" err="1">
                <a:solidFill>
                  <a:srgbClr val="003366"/>
                </a:solidFill>
              </a:rPr>
              <a:t>can</a:t>
            </a:r>
            <a:r>
              <a:rPr lang="fr-BE" sz="2800" dirty="0">
                <a:solidFill>
                  <a:srgbClr val="003366"/>
                </a:solidFill>
              </a:rPr>
              <a:t> </a:t>
            </a:r>
            <a:r>
              <a:rPr lang="fr-BE" sz="2800" dirty="0" err="1">
                <a:solidFill>
                  <a:srgbClr val="003366"/>
                </a:solidFill>
              </a:rPr>
              <a:t>we</a:t>
            </a:r>
            <a:r>
              <a:rPr lang="fr-BE" sz="2800" dirty="0">
                <a:solidFill>
                  <a:srgbClr val="003366"/>
                </a:solidFill>
              </a:rPr>
              <a:t> do to help national pilot actions of Labour-Int?</a:t>
            </a:r>
          </a:p>
          <a:p>
            <a:r>
              <a:rPr lang="fr-BE" sz="2800" dirty="0" err="1">
                <a:solidFill>
                  <a:srgbClr val="003366"/>
                </a:solidFill>
              </a:rPr>
              <a:t>From</a:t>
            </a:r>
            <a:r>
              <a:rPr lang="fr-BE" sz="2800" dirty="0">
                <a:solidFill>
                  <a:srgbClr val="003366"/>
                </a:solidFill>
              </a:rPr>
              <a:t> a </a:t>
            </a:r>
            <a:r>
              <a:rPr lang="fr-BE" sz="2800" dirty="0" err="1">
                <a:solidFill>
                  <a:srgbClr val="003366"/>
                </a:solidFill>
              </a:rPr>
              <a:t>general</a:t>
            </a:r>
            <a:r>
              <a:rPr lang="fr-BE" sz="2800" dirty="0">
                <a:solidFill>
                  <a:srgbClr val="003366"/>
                </a:solidFill>
              </a:rPr>
              <a:t> perspective, </a:t>
            </a:r>
            <a:r>
              <a:rPr lang="fr-BE" sz="2800" dirty="0" err="1">
                <a:solidFill>
                  <a:srgbClr val="003366"/>
                </a:solidFill>
              </a:rPr>
              <a:t>what</a:t>
            </a:r>
            <a:r>
              <a:rPr lang="fr-BE" sz="2800" dirty="0">
                <a:solidFill>
                  <a:srgbClr val="003366"/>
                </a:solidFill>
              </a:rPr>
              <a:t> do </a:t>
            </a:r>
            <a:r>
              <a:rPr lang="fr-BE" sz="2800" dirty="0" err="1">
                <a:solidFill>
                  <a:srgbClr val="003366"/>
                </a:solidFill>
              </a:rPr>
              <a:t>we</a:t>
            </a:r>
            <a:r>
              <a:rPr lang="fr-BE" sz="2800" dirty="0">
                <a:solidFill>
                  <a:srgbClr val="003366"/>
                </a:solidFill>
              </a:rPr>
              <a:t> </a:t>
            </a:r>
            <a:r>
              <a:rPr lang="fr-BE" sz="2800" dirty="0" err="1">
                <a:solidFill>
                  <a:srgbClr val="003366"/>
                </a:solidFill>
              </a:rPr>
              <a:t>expect</a:t>
            </a:r>
            <a:r>
              <a:rPr lang="fr-BE" sz="2800" dirty="0">
                <a:solidFill>
                  <a:srgbClr val="003366"/>
                </a:solidFill>
              </a:rPr>
              <a:t> </a:t>
            </a:r>
            <a:r>
              <a:rPr lang="fr-BE" sz="2800" dirty="0" err="1">
                <a:solidFill>
                  <a:srgbClr val="003366"/>
                </a:solidFill>
              </a:rPr>
              <a:t>from</a:t>
            </a:r>
            <a:r>
              <a:rPr lang="fr-BE" sz="2800" dirty="0">
                <a:solidFill>
                  <a:srgbClr val="003366"/>
                </a:solidFill>
              </a:rPr>
              <a:t> stakeholders for the </a:t>
            </a:r>
            <a:r>
              <a:rPr lang="fr-BE" sz="2800" dirty="0" err="1">
                <a:solidFill>
                  <a:srgbClr val="003366"/>
                </a:solidFill>
              </a:rPr>
              <a:t>successful</a:t>
            </a:r>
            <a:r>
              <a:rPr lang="fr-BE" sz="2800" dirty="0">
                <a:solidFill>
                  <a:srgbClr val="003366"/>
                </a:solidFill>
              </a:rPr>
              <a:t> </a:t>
            </a:r>
            <a:r>
              <a:rPr lang="fr-BE" sz="2800" dirty="0" err="1">
                <a:solidFill>
                  <a:srgbClr val="003366"/>
                </a:solidFill>
              </a:rPr>
              <a:t>integration</a:t>
            </a:r>
            <a:r>
              <a:rPr lang="fr-BE" sz="2800" dirty="0">
                <a:solidFill>
                  <a:srgbClr val="003366"/>
                </a:solidFill>
              </a:rPr>
              <a:t> of migrants in the labour </a:t>
            </a:r>
            <a:r>
              <a:rPr lang="fr-BE" sz="2800" dirty="0" err="1">
                <a:solidFill>
                  <a:srgbClr val="003366"/>
                </a:solidFill>
              </a:rPr>
              <a:t>market</a:t>
            </a:r>
            <a:r>
              <a:rPr lang="fr-BE" sz="2800" dirty="0">
                <a:solidFill>
                  <a:srgbClr val="003366"/>
                </a:solidFill>
              </a:rPr>
              <a:t>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40" y="6237312"/>
            <a:ext cx="758952" cy="521208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2000" b="1" dirty="0">
                <a:solidFill>
                  <a:srgbClr val="003366"/>
                </a:solidFill>
              </a:rPr>
              <a:t>www.eurochambres.eu</a:t>
            </a:r>
          </a:p>
        </p:txBody>
      </p:sp>
    </p:spTree>
    <p:extLst>
      <p:ext uri="{BB962C8B-B14F-4D97-AF65-F5344CB8AC3E}">
        <p14:creationId xmlns:p14="http://schemas.microsoft.com/office/powerpoint/2010/main" val="660822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404664"/>
            <a:ext cx="5760640" cy="792088"/>
          </a:xfrm>
        </p:spPr>
        <p:txBody>
          <a:bodyPr/>
          <a:lstStyle/>
          <a:p>
            <a:pPr lvl="1" algn="ctr">
              <a:spcBef>
                <a:spcPct val="0"/>
              </a:spcBef>
            </a:pPr>
            <a:r>
              <a:rPr lang="fr-BE" altLang="en-US" sz="4000" b="1" dirty="0">
                <a:solidFill>
                  <a:srgbClr val="003366"/>
                </a:solidFill>
              </a:rPr>
              <a:t>ERIAS</a:t>
            </a:r>
            <a:br>
              <a:rPr lang="fr-BE" altLang="en-US" sz="3200" b="1" dirty="0">
                <a:solidFill>
                  <a:srgbClr val="003366"/>
                </a:solidFill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248472"/>
          </a:xfrm>
        </p:spPr>
        <p:txBody>
          <a:bodyPr/>
          <a:lstStyle/>
          <a:p>
            <a:pPr marL="0" indent="0">
              <a:buNone/>
            </a:pPr>
            <a:r>
              <a:rPr lang="fr-BE" u="sng" dirty="0">
                <a:solidFill>
                  <a:srgbClr val="003366"/>
                </a:solidFill>
              </a:rPr>
              <a:t>ERIAS </a:t>
            </a:r>
            <a:r>
              <a:rPr lang="fr-BE" u="sng" dirty="0" err="1">
                <a:solidFill>
                  <a:srgbClr val="003366"/>
                </a:solidFill>
              </a:rPr>
              <a:t>within</a:t>
            </a:r>
            <a:r>
              <a:rPr lang="fr-BE" u="sng" dirty="0">
                <a:solidFill>
                  <a:srgbClr val="003366"/>
                </a:solidFill>
              </a:rPr>
              <a:t> Labour-Int</a:t>
            </a:r>
            <a:r>
              <a:rPr lang="fr-BE" sz="3000" u="sng" dirty="0">
                <a:solidFill>
                  <a:srgbClr val="003366"/>
                </a:solidFill>
              </a:rPr>
              <a:t>…at the Turin </a:t>
            </a:r>
            <a:r>
              <a:rPr lang="fr-BE" sz="3000" u="sng" dirty="0" err="1">
                <a:solidFill>
                  <a:srgbClr val="003366"/>
                </a:solidFill>
              </a:rPr>
              <a:t>event</a:t>
            </a:r>
            <a:r>
              <a:rPr lang="fr-BE" sz="3000" dirty="0">
                <a:solidFill>
                  <a:srgbClr val="003366"/>
                </a:solidFill>
              </a:rPr>
              <a:t>:</a:t>
            </a:r>
          </a:p>
          <a:p>
            <a:pPr marL="0" indent="0">
              <a:buNone/>
            </a:pPr>
            <a:endParaRPr lang="fr-BE" sz="3000" dirty="0">
              <a:solidFill>
                <a:srgbClr val="003366"/>
              </a:solidFill>
            </a:endParaRPr>
          </a:p>
          <a:p>
            <a:pPr marL="0" indent="0">
              <a:buNone/>
            </a:pPr>
            <a:r>
              <a:rPr lang="fr-BE" sz="3000" dirty="0" err="1">
                <a:solidFill>
                  <a:srgbClr val="003366"/>
                </a:solidFill>
              </a:rPr>
              <a:t>Experiences</a:t>
            </a:r>
            <a:r>
              <a:rPr lang="fr-BE" sz="3000" dirty="0">
                <a:solidFill>
                  <a:srgbClr val="003366"/>
                </a:solidFill>
              </a:rPr>
              <a:t> </a:t>
            </a:r>
            <a:r>
              <a:rPr lang="fr-BE" sz="3000" dirty="0" err="1">
                <a:solidFill>
                  <a:srgbClr val="003366"/>
                </a:solidFill>
              </a:rPr>
              <a:t>from</a:t>
            </a:r>
            <a:r>
              <a:rPr lang="fr-BE" sz="3000" dirty="0">
                <a:solidFill>
                  <a:srgbClr val="003366"/>
                </a:solidFill>
              </a:rPr>
              <a:t> </a:t>
            </a:r>
          </a:p>
          <a:p>
            <a:r>
              <a:rPr lang="fr-BE" sz="3000" dirty="0">
                <a:solidFill>
                  <a:srgbClr val="003366"/>
                </a:solidFill>
              </a:rPr>
              <a:t>Stuttgart, DE</a:t>
            </a:r>
          </a:p>
          <a:p>
            <a:r>
              <a:rPr lang="fr-BE" sz="3000" dirty="0">
                <a:solidFill>
                  <a:srgbClr val="003366"/>
                </a:solidFill>
              </a:rPr>
              <a:t>Turin, IT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40" y="6237312"/>
            <a:ext cx="758952" cy="521208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2000" b="1" dirty="0">
                <a:solidFill>
                  <a:srgbClr val="003366"/>
                </a:solidFill>
              </a:rPr>
              <a:t>www.eurochambres.eu</a:t>
            </a:r>
          </a:p>
        </p:txBody>
      </p:sp>
    </p:spTree>
    <p:extLst>
      <p:ext uri="{BB962C8B-B14F-4D97-AF65-F5344CB8AC3E}">
        <p14:creationId xmlns:p14="http://schemas.microsoft.com/office/powerpoint/2010/main" val="1934886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404664"/>
            <a:ext cx="5760640" cy="792088"/>
          </a:xfrm>
        </p:spPr>
        <p:txBody>
          <a:bodyPr/>
          <a:lstStyle/>
          <a:p>
            <a:pPr lvl="1" algn="ctr">
              <a:spcBef>
                <a:spcPct val="0"/>
              </a:spcBef>
            </a:pPr>
            <a:r>
              <a:rPr lang="fr-BE" altLang="en-US" sz="4000" b="1" dirty="0">
                <a:solidFill>
                  <a:srgbClr val="003366"/>
                </a:solidFill>
              </a:rPr>
              <a:t>ERIAS</a:t>
            </a:r>
            <a:br>
              <a:rPr lang="fr-BE" altLang="en-US" sz="3200" b="1" dirty="0">
                <a:solidFill>
                  <a:srgbClr val="003366"/>
                </a:solidFill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36504"/>
          </a:xfrm>
        </p:spPr>
        <p:txBody>
          <a:bodyPr/>
          <a:lstStyle/>
          <a:p>
            <a:pPr marL="0" indent="0">
              <a:buNone/>
            </a:pPr>
            <a:endParaRPr lang="fr-BE" sz="2800" dirty="0">
              <a:solidFill>
                <a:srgbClr val="003366"/>
              </a:solidFill>
            </a:endParaRPr>
          </a:p>
          <a:p>
            <a:pPr marL="0" indent="0">
              <a:buNone/>
            </a:pPr>
            <a:endParaRPr lang="fr-BE" sz="2800" dirty="0">
              <a:solidFill>
                <a:srgbClr val="003366"/>
              </a:solidFill>
            </a:endParaRPr>
          </a:p>
          <a:p>
            <a:pPr marL="0" indent="0" algn="ctr">
              <a:buNone/>
            </a:pPr>
            <a:r>
              <a:rPr lang="fr-BE" sz="5400" dirty="0" err="1">
                <a:solidFill>
                  <a:srgbClr val="003366"/>
                </a:solidFill>
              </a:rPr>
              <a:t>Thank</a:t>
            </a:r>
            <a:r>
              <a:rPr lang="fr-BE" sz="5400" dirty="0">
                <a:solidFill>
                  <a:srgbClr val="003366"/>
                </a:solidFill>
              </a:rPr>
              <a:t> </a:t>
            </a:r>
            <a:r>
              <a:rPr lang="fr-BE" sz="5400" dirty="0" err="1">
                <a:solidFill>
                  <a:srgbClr val="003366"/>
                </a:solidFill>
              </a:rPr>
              <a:t>you</a:t>
            </a:r>
            <a:r>
              <a:rPr lang="fr-BE" sz="5400" dirty="0">
                <a:solidFill>
                  <a:srgbClr val="003366"/>
                </a:solidFill>
              </a:rPr>
              <a:t>!</a:t>
            </a:r>
          </a:p>
          <a:p>
            <a:pPr marL="0" indent="0">
              <a:buNone/>
            </a:pPr>
            <a:endParaRPr lang="fr-BE" sz="2800" dirty="0">
              <a:solidFill>
                <a:srgbClr val="003366"/>
              </a:solidFill>
            </a:endParaRPr>
          </a:p>
          <a:p>
            <a:pPr marL="0" indent="0">
              <a:buNone/>
            </a:pPr>
            <a:endParaRPr lang="fr-BE" sz="2800" dirty="0">
              <a:solidFill>
                <a:srgbClr val="003366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40" y="6237312"/>
            <a:ext cx="758952" cy="521208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2000" b="1" dirty="0">
                <a:solidFill>
                  <a:srgbClr val="003366"/>
                </a:solidFill>
              </a:rPr>
              <a:t>www.eurochambres.eu</a:t>
            </a:r>
          </a:p>
        </p:txBody>
      </p:sp>
    </p:spTree>
    <p:extLst>
      <p:ext uri="{BB962C8B-B14F-4D97-AF65-F5344CB8AC3E}">
        <p14:creationId xmlns:p14="http://schemas.microsoft.com/office/powerpoint/2010/main" val="2801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pPr>
              <a:defRPr/>
            </a:pPr>
            <a:r>
              <a:rPr lang="fr-BE" sz="3600" b="1" dirty="0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CONTACT DETAILS</a:t>
            </a:r>
            <a:endParaRPr lang="fr-FR" sz="3600" b="1" dirty="0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endParaRPr lang="fr-BE" altLang="en-US" sz="2400" dirty="0">
              <a:solidFill>
                <a:schemeClr val="accent2"/>
              </a:solidFill>
            </a:endParaRP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fr-BE" altLang="en-US" sz="2400" dirty="0">
                <a:solidFill>
                  <a:srgbClr val="00336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Birgit </a:t>
            </a:r>
            <a:r>
              <a:rPr lang="fr-BE" altLang="en-US" sz="2400" dirty="0" err="1">
                <a:solidFill>
                  <a:srgbClr val="00336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Arens</a:t>
            </a:r>
            <a:endParaRPr lang="fr-BE" altLang="en-US" sz="2400" dirty="0">
              <a:solidFill>
                <a:srgbClr val="00336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fr-BE" altLang="en-US" sz="2400" dirty="0">
                <a:solidFill>
                  <a:srgbClr val="00336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Senior Project </a:t>
            </a:r>
            <a:r>
              <a:rPr lang="fr-BE" altLang="en-US" sz="2400" dirty="0" err="1">
                <a:solidFill>
                  <a:srgbClr val="00336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Officer</a:t>
            </a:r>
            <a:endParaRPr lang="fr-BE" altLang="en-US" sz="2400" dirty="0">
              <a:solidFill>
                <a:srgbClr val="00336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fr-BE" altLang="en-US" sz="2000" b="1" dirty="0">
                <a:solidFill>
                  <a:srgbClr val="00467F"/>
                </a:solidFill>
                <a:latin typeface="Verdana" pitchFamily="34" charset="0"/>
                <a:ea typeface="ＭＳ Ｐゴシック" pitchFamily="80" charset="-128"/>
              </a:rPr>
              <a:t>EUROCHAMBRES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fr-BE" altLang="en-US" sz="2000" dirty="0">
                <a:solidFill>
                  <a:srgbClr val="00467F"/>
                </a:solidFill>
                <a:latin typeface="Verdana" pitchFamily="34" charset="0"/>
                <a:ea typeface="ＭＳ Ｐゴシック" pitchFamily="80" charset="-128"/>
              </a:rPr>
              <a:t>The Chamber House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fr-BE" altLang="en-US" sz="2000" dirty="0">
                <a:solidFill>
                  <a:srgbClr val="00467F"/>
                </a:solidFill>
                <a:latin typeface="Verdana" pitchFamily="34" charset="0"/>
                <a:ea typeface="ＭＳ Ｐゴシック" pitchFamily="80" charset="-128"/>
              </a:rPr>
              <a:t>Avenue des Arts 19 A-D, B - 1000 Brussels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fr-BE" altLang="en-US" sz="2000" dirty="0">
                <a:solidFill>
                  <a:srgbClr val="00467F"/>
                </a:solidFill>
                <a:latin typeface="Verdana" pitchFamily="34" charset="0"/>
                <a:ea typeface="ＭＳ Ｐゴシック" pitchFamily="80" charset="-128"/>
              </a:rPr>
              <a:t>Tel: +32 (0)2 282 08 57, Fax: +32 (0)2 230 00 38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fr-BE" altLang="en-US" sz="2000" dirty="0">
                <a:solidFill>
                  <a:srgbClr val="00B0F0"/>
                </a:solidFill>
                <a:latin typeface="Verdana" pitchFamily="34" charset="0"/>
                <a:ea typeface="ＭＳ Ｐゴシック" pitchFamily="80" charset="-128"/>
                <a:hlinkClick r:id="rId2"/>
              </a:rPr>
              <a:t>arens@eurochambres.eu</a:t>
            </a:r>
            <a:endParaRPr lang="fr-BE" altLang="en-US" sz="2000" dirty="0">
              <a:solidFill>
                <a:srgbClr val="00B0F0"/>
              </a:solidFill>
              <a:latin typeface="Verdana" pitchFamily="34" charset="0"/>
              <a:ea typeface="ＭＳ Ｐゴシック" pitchFamily="80" charset="-128"/>
            </a:endParaRP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fr-BE" altLang="en-US" sz="2000" dirty="0">
                <a:solidFill>
                  <a:srgbClr val="00B0F0"/>
                </a:solidFill>
                <a:latin typeface="Verdana" pitchFamily="34" charset="0"/>
                <a:ea typeface="ＭＳ Ｐゴシック" pitchFamily="80" charset="-128"/>
                <a:hlinkClick r:id="rId3"/>
              </a:rPr>
              <a:t>www.eurochambres.eu</a:t>
            </a:r>
            <a:endParaRPr lang="fr-BE" altLang="en-US" sz="2000" dirty="0">
              <a:solidFill>
                <a:srgbClr val="00B0F0"/>
              </a:solidFill>
              <a:latin typeface="Verdana" pitchFamily="34" charset="0"/>
              <a:ea typeface="ＭＳ Ｐゴシック" pitchFamily="80" charset="-128"/>
            </a:endParaRP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endParaRPr lang="fr-BE" altLang="en-US" sz="1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endParaRPr lang="fr-FR" altLang="en-US" sz="18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312" y="5157192"/>
            <a:ext cx="1196752" cy="11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2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2780928"/>
            <a:ext cx="7200800" cy="1368152"/>
          </a:xfrm>
        </p:spPr>
        <p:txBody>
          <a:bodyPr/>
          <a:lstStyle/>
          <a:p>
            <a:pPr lvl="1" algn="ctr">
              <a:spcBef>
                <a:spcPct val="0"/>
              </a:spcBef>
            </a:pPr>
            <a:r>
              <a:rPr lang="fr-BE" altLang="en-US" sz="4000" b="1" dirty="0" err="1">
                <a:solidFill>
                  <a:srgbClr val="003366"/>
                </a:solidFill>
              </a:rPr>
              <a:t>European</a:t>
            </a:r>
            <a:r>
              <a:rPr lang="fr-BE" altLang="en-US" sz="4000" b="1" dirty="0">
                <a:solidFill>
                  <a:srgbClr val="003366"/>
                </a:solidFill>
              </a:rPr>
              <a:t> </a:t>
            </a:r>
            <a:r>
              <a:rPr lang="fr-BE" altLang="en-US" sz="4000" b="1" dirty="0" err="1">
                <a:solidFill>
                  <a:srgbClr val="003366"/>
                </a:solidFill>
              </a:rPr>
              <a:t>Refugees</a:t>
            </a:r>
            <a:r>
              <a:rPr lang="fr-BE" altLang="en-US" sz="4000" b="1" dirty="0">
                <a:solidFill>
                  <a:srgbClr val="003366"/>
                </a:solidFill>
              </a:rPr>
              <a:t> </a:t>
            </a:r>
            <a:r>
              <a:rPr lang="fr-BE" altLang="en-US" sz="4000" b="1" dirty="0" err="1">
                <a:solidFill>
                  <a:srgbClr val="003366"/>
                </a:solidFill>
              </a:rPr>
              <a:t>Integration</a:t>
            </a:r>
            <a:r>
              <a:rPr lang="fr-BE" altLang="en-US" sz="4000" b="1" dirty="0">
                <a:solidFill>
                  <a:srgbClr val="003366"/>
                </a:solidFill>
              </a:rPr>
              <a:t> Action Scheme</a:t>
            </a:r>
            <a:br>
              <a:rPr lang="fr-BE" altLang="en-US" sz="3200" b="1" dirty="0">
                <a:solidFill>
                  <a:srgbClr val="003366"/>
                </a:solidFill>
              </a:rPr>
            </a:b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148152"/>
            <a:ext cx="758952" cy="521208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2000" b="1" dirty="0">
                <a:solidFill>
                  <a:srgbClr val="003366"/>
                </a:solidFill>
              </a:rPr>
              <a:t>www.eurochambres.eu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91680" y="260648"/>
            <a:ext cx="5536232" cy="92772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ctr">
              <a:spcBef>
                <a:spcPct val="0"/>
              </a:spcBef>
            </a:pPr>
            <a:r>
              <a:rPr lang="fr-BE" altLang="en-US" sz="6000" b="1" kern="0" dirty="0">
                <a:solidFill>
                  <a:srgbClr val="003366"/>
                </a:solidFill>
              </a:rPr>
              <a:t>ERIAS</a:t>
            </a:r>
            <a:br>
              <a:rPr lang="fr-BE" altLang="en-US" sz="4000" b="1" kern="0" dirty="0">
                <a:solidFill>
                  <a:srgbClr val="003366"/>
                </a:solidFill>
              </a:rPr>
            </a:br>
            <a:endParaRPr lang="en-GB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522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404664"/>
            <a:ext cx="5760640" cy="792088"/>
          </a:xfrm>
        </p:spPr>
        <p:txBody>
          <a:bodyPr/>
          <a:lstStyle/>
          <a:p>
            <a:pPr lvl="1" algn="ctr">
              <a:spcBef>
                <a:spcPct val="0"/>
              </a:spcBef>
            </a:pPr>
            <a:r>
              <a:rPr lang="fr-BE" altLang="en-US" sz="4000" b="1" dirty="0">
                <a:solidFill>
                  <a:srgbClr val="003366"/>
                </a:solidFill>
              </a:rPr>
              <a:t>ERIAS</a:t>
            </a:r>
            <a:br>
              <a:rPr lang="fr-BE" altLang="en-US" sz="3200" b="1" dirty="0">
                <a:solidFill>
                  <a:srgbClr val="003366"/>
                </a:solidFill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292787"/>
          </a:xfrm>
        </p:spPr>
        <p:txBody>
          <a:bodyPr/>
          <a:lstStyle/>
          <a:p>
            <a:endParaRPr lang="fr-BE" dirty="0"/>
          </a:p>
          <a:p>
            <a:r>
              <a:rPr lang="fr-BE" dirty="0" err="1">
                <a:solidFill>
                  <a:srgbClr val="003366"/>
                </a:solidFill>
              </a:rPr>
              <a:t>What</a:t>
            </a:r>
            <a:r>
              <a:rPr lang="fr-BE" dirty="0">
                <a:solidFill>
                  <a:srgbClr val="003366"/>
                </a:solidFill>
              </a:rPr>
              <a:t> </a:t>
            </a:r>
            <a:r>
              <a:rPr lang="fr-BE" dirty="0" err="1">
                <a:solidFill>
                  <a:srgbClr val="003366"/>
                </a:solidFill>
              </a:rPr>
              <a:t>is</a:t>
            </a:r>
            <a:r>
              <a:rPr lang="fr-BE" dirty="0">
                <a:solidFill>
                  <a:srgbClr val="003366"/>
                </a:solidFill>
              </a:rPr>
              <a:t> ERIAS?</a:t>
            </a:r>
          </a:p>
          <a:p>
            <a:r>
              <a:rPr lang="fr-BE" dirty="0" err="1">
                <a:solidFill>
                  <a:srgbClr val="003366"/>
                </a:solidFill>
              </a:rPr>
              <a:t>Its</a:t>
            </a:r>
            <a:r>
              <a:rPr lang="fr-BE" dirty="0">
                <a:solidFill>
                  <a:srgbClr val="003366"/>
                </a:solidFill>
              </a:rPr>
              <a:t> main Principles</a:t>
            </a:r>
          </a:p>
          <a:p>
            <a:r>
              <a:rPr lang="fr-BE" dirty="0" err="1">
                <a:solidFill>
                  <a:srgbClr val="003366"/>
                </a:solidFill>
              </a:rPr>
              <a:t>Its</a:t>
            </a:r>
            <a:r>
              <a:rPr lang="fr-BE" dirty="0">
                <a:solidFill>
                  <a:srgbClr val="003366"/>
                </a:solidFill>
              </a:rPr>
              <a:t> Components</a:t>
            </a:r>
          </a:p>
          <a:p>
            <a:r>
              <a:rPr lang="fr-BE" dirty="0">
                <a:solidFill>
                  <a:srgbClr val="003366"/>
                </a:solidFill>
              </a:rPr>
              <a:t>ERIAS </a:t>
            </a:r>
            <a:r>
              <a:rPr lang="fr-BE" dirty="0" err="1">
                <a:solidFill>
                  <a:srgbClr val="003366"/>
                </a:solidFill>
              </a:rPr>
              <a:t>within</a:t>
            </a:r>
            <a:r>
              <a:rPr lang="fr-BE" dirty="0">
                <a:solidFill>
                  <a:srgbClr val="003366"/>
                </a:solidFill>
              </a:rPr>
              <a:t> Labour-Int</a:t>
            </a:r>
            <a:endParaRPr lang="en-GB" dirty="0">
              <a:solidFill>
                <a:srgbClr val="003366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148152"/>
            <a:ext cx="758952" cy="521208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2000" b="1" dirty="0">
                <a:solidFill>
                  <a:srgbClr val="003366"/>
                </a:solidFill>
              </a:rPr>
              <a:t>www.eurochambres.eu</a:t>
            </a:r>
          </a:p>
        </p:txBody>
      </p:sp>
    </p:spTree>
    <p:extLst>
      <p:ext uri="{BB962C8B-B14F-4D97-AF65-F5344CB8AC3E}">
        <p14:creationId xmlns:p14="http://schemas.microsoft.com/office/powerpoint/2010/main" val="28590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404664"/>
            <a:ext cx="5760640" cy="792088"/>
          </a:xfrm>
        </p:spPr>
        <p:txBody>
          <a:bodyPr/>
          <a:lstStyle/>
          <a:p>
            <a:pPr lvl="1" algn="ctr">
              <a:spcBef>
                <a:spcPct val="0"/>
              </a:spcBef>
            </a:pPr>
            <a:r>
              <a:rPr lang="fr-BE" altLang="en-US" sz="4000" b="1" dirty="0">
                <a:solidFill>
                  <a:srgbClr val="003366"/>
                </a:solidFill>
              </a:rPr>
              <a:t>ERIAS</a:t>
            </a:r>
            <a:br>
              <a:rPr lang="fr-BE" altLang="en-US" sz="3200" b="1" dirty="0">
                <a:solidFill>
                  <a:srgbClr val="003366"/>
                </a:solidFill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292787"/>
          </a:xfrm>
        </p:spPr>
        <p:txBody>
          <a:bodyPr/>
          <a:lstStyle/>
          <a:p>
            <a:pPr marL="0" indent="0">
              <a:buNone/>
            </a:pPr>
            <a:r>
              <a:rPr lang="fr-BE" u="sng" dirty="0" err="1">
                <a:solidFill>
                  <a:srgbClr val="003366"/>
                </a:solidFill>
              </a:rPr>
              <a:t>What</a:t>
            </a:r>
            <a:r>
              <a:rPr lang="fr-BE" u="sng" dirty="0">
                <a:solidFill>
                  <a:srgbClr val="003366"/>
                </a:solidFill>
              </a:rPr>
              <a:t> </a:t>
            </a:r>
            <a:r>
              <a:rPr lang="fr-BE" u="sng" dirty="0" err="1">
                <a:solidFill>
                  <a:srgbClr val="003366"/>
                </a:solidFill>
              </a:rPr>
              <a:t>is</a:t>
            </a:r>
            <a:r>
              <a:rPr lang="fr-BE" u="sng" dirty="0">
                <a:solidFill>
                  <a:srgbClr val="003366"/>
                </a:solidFill>
              </a:rPr>
              <a:t> ERIAS?</a:t>
            </a:r>
          </a:p>
          <a:p>
            <a:pPr marL="0" indent="0">
              <a:buNone/>
            </a:pPr>
            <a:r>
              <a:rPr lang="fr-BE" dirty="0">
                <a:solidFill>
                  <a:srgbClr val="003366"/>
                </a:solidFill>
              </a:rPr>
              <a:t>An action plan </a:t>
            </a:r>
            <a:r>
              <a:rPr lang="fr-BE" dirty="0" err="1">
                <a:solidFill>
                  <a:srgbClr val="003366"/>
                </a:solidFill>
              </a:rPr>
              <a:t>promoted</a:t>
            </a:r>
            <a:r>
              <a:rPr lang="fr-BE" dirty="0">
                <a:solidFill>
                  <a:srgbClr val="003366"/>
                </a:solidFill>
              </a:rPr>
              <a:t> by the </a:t>
            </a:r>
            <a:r>
              <a:rPr lang="fr-BE" dirty="0" err="1">
                <a:solidFill>
                  <a:srgbClr val="003366"/>
                </a:solidFill>
              </a:rPr>
              <a:t>European</a:t>
            </a:r>
            <a:r>
              <a:rPr lang="fr-BE" dirty="0">
                <a:solidFill>
                  <a:srgbClr val="003366"/>
                </a:solidFill>
              </a:rPr>
              <a:t> Chambers of Commerce and </a:t>
            </a:r>
            <a:r>
              <a:rPr lang="fr-BE" dirty="0" err="1">
                <a:solidFill>
                  <a:srgbClr val="003366"/>
                </a:solidFill>
              </a:rPr>
              <a:t>Industry</a:t>
            </a:r>
            <a:endParaRPr lang="fr-BE" dirty="0">
              <a:solidFill>
                <a:srgbClr val="003366"/>
              </a:solidFill>
            </a:endParaRPr>
          </a:p>
          <a:p>
            <a:pPr marL="0" indent="0">
              <a:buNone/>
            </a:pPr>
            <a:r>
              <a:rPr lang="fr-BE" dirty="0">
                <a:solidFill>
                  <a:srgbClr val="003366"/>
                </a:solidFill>
              </a:rPr>
              <a:t>For the </a:t>
            </a:r>
            <a:r>
              <a:rPr lang="fr-BE" dirty="0" err="1">
                <a:solidFill>
                  <a:srgbClr val="003366"/>
                </a:solidFill>
              </a:rPr>
              <a:t>economic</a:t>
            </a:r>
            <a:r>
              <a:rPr lang="fr-BE" dirty="0">
                <a:solidFill>
                  <a:srgbClr val="003366"/>
                </a:solidFill>
              </a:rPr>
              <a:t> and social </a:t>
            </a:r>
            <a:r>
              <a:rPr lang="fr-BE" dirty="0" err="1">
                <a:solidFill>
                  <a:srgbClr val="003366"/>
                </a:solidFill>
              </a:rPr>
              <a:t>integration</a:t>
            </a:r>
            <a:r>
              <a:rPr lang="fr-BE" dirty="0">
                <a:solidFill>
                  <a:srgbClr val="003366"/>
                </a:solidFill>
              </a:rPr>
              <a:t> of migrants/</a:t>
            </a:r>
            <a:r>
              <a:rPr lang="fr-BE" dirty="0" err="1">
                <a:solidFill>
                  <a:srgbClr val="003366"/>
                </a:solidFill>
              </a:rPr>
              <a:t>refugees</a:t>
            </a:r>
            <a:r>
              <a:rPr lang="fr-BE" dirty="0">
                <a:solidFill>
                  <a:srgbClr val="003366"/>
                </a:solidFill>
              </a:rPr>
              <a:t> in the </a:t>
            </a:r>
            <a:r>
              <a:rPr lang="fr-BE" dirty="0" err="1">
                <a:solidFill>
                  <a:srgbClr val="003366"/>
                </a:solidFill>
              </a:rPr>
              <a:t>European</a:t>
            </a:r>
            <a:r>
              <a:rPr lang="fr-BE" dirty="0">
                <a:solidFill>
                  <a:srgbClr val="003366"/>
                </a:solidFill>
              </a:rPr>
              <a:t> Union</a:t>
            </a:r>
          </a:p>
          <a:p>
            <a:pPr marL="0" indent="0">
              <a:buNone/>
            </a:pPr>
            <a:r>
              <a:rPr lang="fr-BE" dirty="0">
                <a:solidFill>
                  <a:srgbClr val="003366"/>
                </a:solidFill>
              </a:rPr>
              <a:t>For the </a:t>
            </a:r>
            <a:r>
              <a:rPr lang="fr-BE" dirty="0" err="1">
                <a:solidFill>
                  <a:srgbClr val="003366"/>
                </a:solidFill>
              </a:rPr>
              <a:t>benefits</a:t>
            </a:r>
            <a:r>
              <a:rPr lang="fr-BE" dirty="0">
                <a:solidFill>
                  <a:srgbClr val="003366"/>
                </a:solidFill>
              </a:rPr>
              <a:t> of the </a:t>
            </a:r>
            <a:r>
              <a:rPr lang="fr-BE" dirty="0" err="1">
                <a:solidFill>
                  <a:srgbClr val="003366"/>
                </a:solidFill>
              </a:rPr>
              <a:t>European</a:t>
            </a:r>
            <a:r>
              <a:rPr lang="fr-BE" dirty="0">
                <a:solidFill>
                  <a:srgbClr val="003366"/>
                </a:solidFill>
              </a:rPr>
              <a:t> </a:t>
            </a:r>
            <a:r>
              <a:rPr lang="fr-BE" dirty="0" err="1">
                <a:solidFill>
                  <a:srgbClr val="003366"/>
                </a:solidFill>
              </a:rPr>
              <a:t>economy</a:t>
            </a:r>
            <a:r>
              <a:rPr lang="fr-BE" dirty="0">
                <a:solidFill>
                  <a:srgbClr val="003366"/>
                </a:solidFill>
              </a:rPr>
              <a:t> and society at large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148152"/>
            <a:ext cx="758952" cy="521208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2000" b="1" dirty="0">
                <a:solidFill>
                  <a:srgbClr val="003366"/>
                </a:solidFill>
              </a:rPr>
              <a:t>www.eurochambres.eu</a:t>
            </a:r>
          </a:p>
        </p:txBody>
      </p:sp>
    </p:spTree>
    <p:extLst>
      <p:ext uri="{BB962C8B-B14F-4D97-AF65-F5344CB8AC3E}">
        <p14:creationId xmlns:p14="http://schemas.microsoft.com/office/powerpoint/2010/main" val="1200583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404664"/>
            <a:ext cx="5760640" cy="792088"/>
          </a:xfrm>
        </p:spPr>
        <p:txBody>
          <a:bodyPr/>
          <a:lstStyle/>
          <a:p>
            <a:pPr lvl="1" algn="ctr">
              <a:spcBef>
                <a:spcPct val="0"/>
              </a:spcBef>
            </a:pPr>
            <a:r>
              <a:rPr lang="fr-BE" altLang="en-US" sz="4000" b="1" dirty="0">
                <a:solidFill>
                  <a:srgbClr val="003366"/>
                </a:solidFill>
              </a:rPr>
              <a:t>ERIAS</a:t>
            </a:r>
            <a:br>
              <a:rPr lang="fr-BE" altLang="en-US" sz="3200" b="1" dirty="0">
                <a:solidFill>
                  <a:srgbClr val="003366"/>
                </a:solidFill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680520"/>
          </a:xfrm>
        </p:spPr>
        <p:txBody>
          <a:bodyPr/>
          <a:lstStyle/>
          <a:p>
            <a:pPr marL="0" indent="0">
              <a:buNone/>
            </a:pPr>
            <a:r>
              <a:rPr lang="fr-BE" u="sng" dirty="0" err="1">
                <a:solidFill>
                  <a:srgbClr val="003366"/>
                </a:solidFill>
              </a:rPr>
              <a:t>It’s</a:t>
            </a:r>
            <a:r>
              <a:rPr lang="fr-BE" u="sng" dirty="0">
                <a:solidFill>
                  <a:srgbClr val="003366"/>
                </a:solidFill>
              </a:rPr>
              <a:t> main </a:t>
            </a:r>
            <a:r>
              <a:rPr lang="fr-BE" u="sng" dirty="0" err="1">
                <a:solidFill>
                  <a:srgbClr val="003366"/>
                </a:solidFill>
              </a:rPr>
              <a:t>principles</a:t>
            </a:r>
            <a:endParaRPr lang="fr-BE" u="sng" dirty="0">
              <a:solidFill>
                <a:srgbClr val="003366"/>
              </a:solidFill>
            </a:endParaRPr>
          </a:p>
          <a:p>
            <a:r>
              <a:rPr lang="fr-BE" sz="3000" dirty="0" err="1">
                <a:solidFill>
                  <a:srgbClr val="003366"/>
                </a:solidFill>
              </a:rPr>
              <a:t>Respond</a:t>
            </a:r>
            <a:r>
              <a:rPr lang="fr-BE" sz="3000" dirty="0">
                <a:solidFill>
                  <a:srgbClr val="003366"/>
                </a:solidFill>
              </a:rPr>
              <a:t> to </a:t>
            </a:r>
            <a:r>
              <a:rPr lang="fr-BE" sz="3000" dirty="0" err="1">
                <a:solidFill>
                  <a:srgbClr val="003366"/>
                </a:solidFill>
              </a:rPr>
              <a:t>immediate</a:t>
            </a:r>
            <a:r>
              <a:rPr lang="fr-BE" sz="3000" dirty="0">
                <a:solidFill>
                  <a:srgbClr val="003366"/>
                </a:solidFill>
              </a:rPr>
              <a:t> challenges and look for </a:t>
            </a:r>
            <a:r>
              <a:rPr lang="fr-BE" sz="3000" dirty="0" err="1">
                <a:solidFill>
                  <a:srgbClr val="003366"/>
                </a:solidFill>
              </a:rPr>
              <a:t>longterm</a:t>
            </a:r>
            <a:r>
              <a:rPr lang="fr-BE" sz="3000" dirty="0">
                <a:solidFill>
                  <a:srgbClr val="003366"/>
                </a:solidFill>
              </a:rPr>
              <a:t> solutions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BE" dirty="0">
                <a:solidFill>
                  <a:srgbClr val="003366"/>
                </a:solidFill>
              </a:rPr>
              <a:t> Geographic </a:t>
            </a:r>
            <a:r>
              <a:rPr lang="fr-BE" dirty="0" err="1">
                <a:solidFill>
                  <a:srgbClr val="003366"/>
                </a:solidFill>
              </a:rPr>
              <a:t>Pillars</a:t>
            </a:r>
            <a:endParaRPr lang="fr-BE" dirty="0">
              <a:solidFill>
                <a:srgbClr val="003366"/>
              </a:solidFill>
            </a:endParaRPr>
          </a:p>
          <a:p>
            <a:r>
              <a:rPr lang="fr-BE" sz="3000" dirty="0" err="1">
                <a:solidFill>
                  <a:srgbClr val="003366"/>
                </a:solidFill>
              </a:rPr>
              <a:t>Consider</a:t>
            </a:r>
            <a:r>
              <a:rPr lang="fr-BE" sz="3000" dirty="0">
                <a:solidFill>
                  <a:srgbClr val="003366"/>
                </a:solidFill>
              </a:rPr>
              <a:t> the question </a:t>
            </a:r>
            <a:r>
              <a:rPr lang="fr-BE" sz="3000" dirty="0" err="1">
                <a:solidFill>
                  <a:srgbClr val="003366"/>
                </a:solidFill>
              </a:rPr>
              <a:t>from</a:t>
            </a:r>
            <a:r>
              <a:rPr lang="fr-BE" sz="3000" dirty="0">
                <a:solidFill>
                  <a:srgbClr val="003366"/>
                </a:solidFill>
              </a:rPr>
              <a:t> a </a:t>
            </a:r>
            <a:r>
              <a:rPr lang="fr-BE" sz="3000" dirty="0" err="1">
                <a:solidFill>
                  <a:srgbClr val="003366"/>
                </a:solidFill>
              </a:rPr>
              <a:t>holistic</a:t>
            </a:r>
            <a:r>
              <a:rPr lang="fr-BE" sz="3000" dirty="0">
                <a:solidFill>
                  <a:srgbClr val="003366"/>
                </a:solidFill>
              </a:rPr>
              <a:t> perspective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BE" dirty="0">
                <a:solidFill>
                  <a:srgbClr val="003366"/>
                </a:solidFill>
              </a:rPr>
              <a:t> </a:t>
            </a:r>
            <a:r>
              <a:rPr lang="fr-BE" dirty="0" err="1">
                <a:solidFill>
                  <a:srgbClr val="003366"/>
                </a:solidFill>
              </a:rPr>
              <a:t>Economic</a:t>
            </a:r>
            <a:r>
              <a:rPr lang="fr-BE" dirty="0">
                <a:solidFill>
                  <a:srgbClr val="003366"/>
                </a:solidFill>
              </a:rPr>
              <a:t>, cultural and social aspects </a:t>
            </a:r>
          </a:p>
          <a:p>
            <a:r>
              <a:rPr lang="fr-BE" sz="3000" dirty="0">
                <a:solidFill>
                  <a:srgbClr val="003366"/>
                </a:solidFill>
              </a:rPr>
              <a:t>Multi-stakeholder </a:t>
            </a:r>
            <a:r>
              <a:rPr lang="fr-BE" sz="3000" dirty="0" err="1">
                <a:solidFill>
                  <a:srgbClr val="003366"/>
                </a:solidFill>
              </a:rPr>
              <a:t>approach</a:t>
            </a:r>
            <a:endParaRPr lang="fr-BE" sz="3000" dirty="0">
              <a:solidFill>
                <a:srgbClr val="003366"/>
              </a:solidFill>
            </a:endParaRP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fr-BE" dirty="0" err="1">
                <a:solidFill>
                  <a:srgbClr val="003366"/>
                </a:solidFill>
              </a:rPr>
              <a:t>Complementarity</a:t>
            </a:r>
            <a:r>
              <a:rPr lang="fr-BE" dirty="0">
                <a:solidFill>
                  <a:srgbClr val="003366"/>
                </a:solidFill>
              </a:rPr>
              <a:t> and </a:t>
            </a:r>
            <a:r>
              <a:rPr lang="fr-BE" dirty="0" err="1">
                <a:solidFill>
                  <a:srgbClr val="003366"/>
                </a:solidFill>
              </a:rPr>
              <a:t>Synergy</a:t>
            </a:r>
            <a:endParaRPr lang="fr-BE" dirty="0">
              <a:solidFill>
                <a:srgbClr val="003366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40" y="6237312"/>
            <a:ext cx="758952" cy="521208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2000" b="1" dirty="0">
                <a:solidFill>
                  <a:srgbClr val="003366"/>
                </a:solidFill>
              </a:rPr>
              <a:t>www.eurochambres.eu</a:t>
            </a:r>
          </a:p>
        </p:txBody>
      </p:sp>
    </p:spTree>
    <p:extLst>
      <p:ext uri="{BB962C8B-B14F-4D97-AF65-F5344CB8AC3E}">
        <p14:creationId xmlns:p14="http://schemas.microsoft.com/office/powerpoint/2010/main" val="2530330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404664"/>
            <a:ext cx="5760640" cy="792088"/>
          </a:xfrm>
        </p:spPr>
        <p:txBody>
          <a:bodyPr/>
          <a:lstStyle/>
          <a:p>
            <a:pPr lvl="1" algn="ctr">
              <a:spcBef>
                <a:spcPct val="0"/>
              </a:spcBef>
            </a:pPr>
            <a:r>
              <a:rPr lang="fr-BE" altLang="en-US" sz="4000" b="1" dirty="0">
                <a:solidFill>
                  <a:srgbClr val="003366"/>
                </a:solidFill>
              </a:rPr>
              <a:t>ERIAS</a:t>
            </a:r>
            <a:br>
              <a:rPr lang="fr-BE" altLang="en-US" sz="3200" b="1" dirty="0">
                <a:solidFill>
                  <a:srgbClr val="003366"/>
                </a:solidFill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3888432"/>
          </a:xfrm>
        </p:spPr>
        <p:txBody>
          <a:bodyPr/>
          <a:lstStyle/>
          <a:p>
            <a:pPr marL="0" indent="0">
              <a:buNone/>
            </a:pPr>
            <a:r>
              <a:rPr lang="fr-BE" u="sng" dirty="0" err="1">
                <a:solidFill>
                  <a:srgbClr val="003366"/>
                </a:solidFill>
              </a:rPr>
              <a:t>Its</a:t>
            </a:r>
            <a:r>
              <a:rPr lang="fr-BE" u="sng" dirty="0">
                <a:solidFill>
                  <a:srgbClr val="003366"/>
                </a:solidFill>
              </a:rPr>
              <a:t> Components (1)</a:t>
            </a:r>
          </a:p>
          <a:p>
            <a:pPr marL="0" indent="0">
              <a:buNone/>
            </a:pPr>
            <a:endParaRPr lang="fr-BE" sz="1400" u="sng" dirty="0">
              <a:solidFill>
                <a:srgbClr val="003366"/>
              </a:solidFill>
            </a:endParaRPr>
          </a:p>
          <a:p>
            <a:pPr marL="0" indent="0">
              <a:buNone/>
            </a:pPr>
            <a:r>
              <a:rPr lang="fr-BE" sz="3000" i="1" dirty="0">
                <a:solidFill>
                  <a:srgbClr val="003366"/>
                </a:solidFill>
              </a:rPr>
              <a:t>On the </a:t>
            </a:r>
            <a:r>
              <a:rPr lang="fr-BE" sz="3000" i="1" dirty="0" err="1">
                <a:solidFill>
                  <a:srgbClr val="003366"/>
                </a:solidFill>
              </a:rPr>
              <a:t>Refugees</a:t>
            </a:r>
            <a:r>
              <a:rPr lang="fr-BE" sz="3000" i="1" dirty="0">
                <a:solidFill>
                  <a:srgbClr val="003366"/>
                </a:solidFill>
              </a:rPr>
              <a:t> </a:t>
            </a:r>
            <a:r>
              <a:rPr lang="fr-BE" sz="3000" i="1" dirty="0" err="1">
                <a:solidFill>
                  <a:srgbClr val="003366"/>
                </a:solidFill>
              </a:rPr>
              <a:t>side</a:t>
            </a:r>
            <a:r>
              <a:rPr lang="fr-BE" sz="3000" i="1" dirty="0">
                <a:solidFill>
                  <a:srgbClr val="003366"/>
                </a:solidFill>
              </a:rPr>
              <a:t>:</a:t>
            </a:r>
          </a:p>
          <a:p>
            <a:r>
              <a:rPr lang="fr-BE" sz="3000" dirty="0">
                <a:solidFill>
                  <a:srgbClr val="003366"/>
                </a:solidFill>
              </a:rPr>
              <a:t>Identification and classification of </a:t>
            </a:r>
            <a:r>
              <a:rPr lang="fr-BE" sz="3000" dirty="0" err="1">
                <a:solidFill>
                  <a:srgbClr val="003366"/>
                </a:solidFill>
              </a:rPr>
              <a:t>refugees</a:t>
            </a:r>
            <a:r>
              <a:rPr lang="fr-BE" sz="3000" dirty="0">
                <a:solidFill>
                  <a:srgbClr val="003366"/>
                </a:solidFill>
              </a:rPr>
              <a:t>’ </a:t>
            </a:r>
            <a:r>
              <a:rPr lang="fr-BE" sz="3000" dirty="0" err="1">
                <a:solidFill>
                  <a:srgbClr val="003366"/>
                </a:solidFill>
              </a:rPr>
              <a:t>skills</a:t>
            </a:r>
            <a:endParaRPr lang="fr-BE" sz="3000" dirty="0">
              <a:solidFill>
                <a:srgbClr val="003366"/>
              </a:solidFill>
            </a:endParaRPr>
          </a:p>
          <a:p>
            <a:r>
              <a:rPr lang="fr-BE" sz="3000" dirty="0">
                <a:solidFill>
                  <a:srgbClr val="003366"/>
                </a:solidFill>
              </a:rPr>
              <a:t>Support to </a:t>
            </a:r>
            <a:r>
              <a:rPr lang="fr-BE" sz="3000" dirty="0" err="1">
                <a:solidFill>
                  <a:srgbClr val="003366"/>
                </a:solidFill>
              </a:rPr>
              <a:t>refugees</a:t>
            </a:r>
            <a:r>
              <a:rPr lang="fr-BE" sz="3000" dirty="0">
                <a:solidFill>
                  <a:srgbClr val="003366"/>
                </a:solidFill>
              </a:rPr>
              <a:t> </a:t>
            </a:r>
            <a:r>
              <a:rPr lang="fr-BE" sz="3000" dirty="0" err="1">
                <a:solidFill>
                  <a:srgbClr val="003366"/>
                </a:solidFill>
              </a:rPr>
              <a:t>with</a:t>
            </a:r>
            <a:r>
              <a:rPr lang="fr-BE" sz="3000" dirty="0">
                <a:solidFill>
                  <a:srgbClr val="003366"/>
                </a:solidFill>
              </a:rPr>
              <a:t> </a:t>
            </a:r>
            <a:r>
              <a:rPr lang="fr-BE" sz="3000" dirty="0" err="1">
                <a:solidFill>
                  <a:srgbClr val="003366"/>
                </a:solidFill>
              </a:rPr>
              <a:t>language</a:t>
            </a:r>
            <a:r>
              <a:rPr lang="fr-BE" sz="3000" dirty="0">
                <a:solidFill>
                  <a:srgbClr val="003366"/>
                </a:solidFill>
              </a:rPr>
              <a:t> acquisition and social/cultural </a:t>
            </a:r>
            <a:r>
              <a:rPr lang="fr-BE" sz="3000" dirty="0" err="1">
                <a:solidFill>
                  <a:srgbClr val="003366"/>
                </a:solidFill>
              </a:rPr>
              <a:t>studies</a:t>
            </a:r>
            <a:endParaRPr lang="fr-BE" sz="3000" dirty="0">
              <a:solidFill>
                <a:srgbClr val="003366"/>
              </a:solidFill>
            </a:endParaRPr>
          </a:p>
          <a:p>
            <a:r>
              <a:rPr lang="fr-BE" sz="3000" dirty="0">
                <a:solidFill>
                  <a:srgbClr val="003366"/>
                </a:solidFill>
              </a:rPr>
              <a:t>Vocational guidance for </a:t>
            </a:r>
            <a:r>
              <a:rPr lang="fr-BE" sz="3000" dirty="0" err="1">
                <a:solidFill>
                  <a:srgbClr val="003366"/>
                </a:solidFill>
              </a:rPr>
              <a:t>young</a:t>
            </a:r>
            <a:r>
              <a:rPr lang="fr-BE" sz="3000" dirty="0">
                <a:solidFill>
                  <a:srgbClr val="003366"/>
                </a:solidFill>
              </a:rPr>
              <a:t> </a:t>
            </a:r>
            <a:r>
              <a:rPr lang="fr-BE" sz="3000" dirty="0" err="1">
                <a:solidFill>
                  <a:srgbClr val="003366"/>
                </a:solidFill>
              </a:rPr>
              <a:t>refugees</a:t>
            </a:r>
            <a:endParaRPr lang="fr-BE" sz="3000" dirty="0">
              <a:solidFill>
                <a:srgbClr val="003366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40" y="6237312"/>
            <a:ext cx="758952" cy="521208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2000" b="1" dirty="0">
                <a:solidFill>
                  <a:srgbClr val="003366"/>
                </a:solidFill>
              </a:rPr>
              <a:t>www.eurochambres.eu</a:t>
            </a:r>
          </a:p>
        </p:txBody>
      </p:sp>
    </p:spTree>
    <p:extLst>
      <p:ext uri="{BB962C8B-B14F-4D97-AF65-F5344CB8AC3E}">
        <p14:creationId xmlns:p14="http://schemas.microsoft.com/office/powerpoint/2010/main" val="1122114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404664"/>
            <a:ext cx="5760640" cy="792088"/>
          </a:xfrm>
        </p:spPr>
        <p:txBody>
          <a:bodyPr/>
          <a:lstStyle/>
          <a:p>
            <a:pPr lvl="1" algn="ctr">
              <a:spcBef>
                <a:spcPct val="0"/>
              </a:spcBef>
            </a:pPr>
            <a:r>
              <a:rPr lang="fr-BE" altLang="en-US" sz="4000" b="1" dirty="0">
                <a:solidFill>
                  <a:srgbClr val="003366"/>
                </a:solidFill>
              </a:rPr>
              <a:t>ERIAS</a:t>
            </a:r>
            <a:br>
              <a:rPr lang="fr-BE" altLang="en-US" sz="3200" b="1" dirty="0">
                <a:solidFill>
                  <a:srgbClr val="003366"/>
                </a:solidFill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8"/>
          </a:xfrm>
        </p:spPr>
        <p:txBody>
          <a:bodyPr/>
          <a:lstStyle/>
          <a:p>
            <a:pPr marL="0" indent="0">
              <a:buNone/>
            </a:pPr>
            <a:r>
              <a:rPr lang="fr-BE" u="sng" dirty="0" err="1">
                <a:solidFill>
                  <a:srgbClr val="003366"/>
                </a:solidFill>
              </a:rPr>
              <a:t>Its</a:t>
            </a:r>
            <a:r>
              <a:rPr lang="fr-BE" u="sng" dirty="0">
                <a:solidFill>
                  <a:srgbClr val="003366"/>
                </a:solidFill>
              </a:rPr>
              <a:t> Components (2)</a:t>
            </a:r>
          </a:p>
          <a:p>
            <a:pPr marL="0" indent="0">
              <a:buNone/>
            </a:pPr>
            <a:endParaRPr lang="fr-BE" sz="1400" u="sng" dirty="0">
              <a:solidFill>
                <a:srgbClr val="003366"/>
              </a:solidFill>
            </a:endParaRPr>
          </a:p>
          <a:p>
            <a:pPr marL="0" indent="0">
              <a:buNone/>
            </a:pPr>
            <a:r>
              <a:rPr lang="fr-BE" sz="3000" i="1" dirty="0">
                <a:solidFill>
                  <a:srgbClr val="003366"/>
                </a:solidFill>
              </a:rPr>
              <a:t>On the </a:t>
            </a:r>
            <a:r>
              <a:rPr lang="fr-BE" sz="3000" i="1" dirty="0" err="1">
                <a:solidFill>
                  <a:srgbClr val="003366"/>
                </a:solidFill>
              </a:rPr>
              <a:t>Refugees</a:t>
            </a:r>
            <a:r>
              <a:rPr lang="fr-BE" sz="3000" i="1" dirty="0">
                <a:solidFill>
                  <a:srgbClr val="003366"/>
                </a:solidFill>
              </a:rPr>
              <a:t> </a:t>
            </a:r>
            <a:r>
              <a:rPr lang="fr-BE" sz="3000" i="1" dirty="0" err="1">
                <a:solidFill>
                  <a:srgbClr val="003366"/>
                </a:solidFill>
              </a:rPr>
              <a:t>side</a:t>
            </a:r>
            <a:r>
              <a:rPr lang="fr-BE" sz="3000" i="1" dirty="0">
                <a:solidFill>
                  <a:srgbClr val="003366"/>
                </a:solidFill>
              </a:rPr>
              <a:t> (bis):</a:t>
            </a:r>
          </a:p>
          <a:p>
            <a:r>
              <a:rPr lang="fr-BE" sz="3000" dirty="0">
                <a:solidFill>
                  <a:srgbClr val="003366"/>
                </a:solidFill>
              </a:rPr>
              <a:t>Training placement assistance to </a:t>
            </a:r>
            <a:r>
              <a:rPr lang="fr-BE" sz="3000" dirty="0" err="1">
                <a:solidFill>
                  <a:srgbClr val="003366"/>
                </a:solidFill>
              </a:rPr>
              <a:t>young</a:t>
            </a:r>
            <a:r>
              <a:rPr lang="fr-BE" sz="3000" dirty="0">
                <a:solidFill>
                  <a:srgbClr val="003366"/>
                </a:solidFill>
              </a:rPr>
              <a:t> </a:t>
            </a:r>
            <a:r>
              <a:rPr lang="fr-BE" sz="3000" dirty="0" err="1">
                <a:solidFill>
                  <a:srgbClr val="003366"/>
                </a:solidFill>
              </a:rPr>
              <a:t>refugees</a:t>
            </a:r>
            <a:endParaRPr lang="fr-BE" sz="3000" dirty="0">
              <a:solidFill>
                <a:srgbClr val="003366"/>
              </a:solidFill>
            </a:endParaRPr>
          </a:p>
          <a:p>
            <a:r>
              <a:rPr lang="fr-BE" sz="3000" dirty="0">
                <a:solidFill>
                  <a:srgbClr val="003366"/>
                </a:solidFill>
              </a:rPr>
              <a:t>Professional qualification courses for </a:t>
            </a:r>
            <a:r>
              <a:rPr lang="fr-BE" sz="3000" dirty="0" err="1">
                <a:solidFill>
                  <a:srgbClr val="003366"/>
                </a:solidFill>
              </a:rPr>
              <a:t>adult</a:t>
            </a:r>
            <a:r>
              <a:rPr lang="fr-BE" sz="3000" dirty="0">
                <a:solidFill>
                  <a:srgbClr val="003366"/>
                </a:solidFill>
              </a:rPr>
              <a:t> </a:t>
            </a:r>
            <a:r>
              <a:rPr lang="fr-BE" sz="3000" dirty="0" err="1">
                <a:solidFill>
                  <a:srgbClr val="003366"/>
                </a:solidFill>
              </a:rPr>
              <a:t>refugees</a:t>
            </a:r>
            <a:endParaRPr lang="fr-BE" sz="3000" dirty="0">
              <a:solidFill>
                <a:srgbClr val="003366"/>
              </a:solidFill>
            </a:endParaRPr>
          </a:p>
          <a:p>
            <a:r>
              <a:rPr lang="fr-BE" sz="3000" dirty="0">
                <a:solidFill>
                  <a:srgbClr val="003366"/>
                </a:solidFill>
              </a:rPr>
              <a:t>Support to </a:t>
            </a:r>
            <a:r>
              <a:rPr lang="fr-BE" sz="3000" dirty="0" err="1">
                <a:solidFill>
                  <a:srgbClr val="003366"/>
                </a:solidFill>
              </a:rPr>
              <a:t>refugees</a:t>
            </a:r>
            <a:r>
              <a:rPr lang="fr-BE" sz="3000" dirty="0">
                <a:solidFill>
                  <a:srgbClr val="003366"/>
                </a:solidFill>
              </a:rPr>
              <a:t> for </a:t>
            </a:r>
            <a:r>
              <a:rPr lang="fr-BE" sz="3000" dirty="0" err="1">
                <a:solidFill>
                  <a:srgbClr val="003366"/>
                </a:solidFill>
              </a:rPr>
              <a:t>starting</a:t>
            </a:r>
            <a:r>
              <a:rPr lang="fr-BE" sz="3000" dirty="0">
                <a:solidFill>
                  <a:srgbClr val="003366"/>
                </a:solidFill>
              </a:rPr>
              <a:t> a business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40" y="6237312"/>
            <a:ext cx="758952" cy="521208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2000" b="1" dirty="0">
                <a:solidFill>
                  <a:srgbClr val="003366"/>
                </a:solidFill>
              </a:rPr>
              <a:t>www.eurochambres.eu</a:t>
            </a:r>
          </a:p>
        </p:txBody>
      </p:sp>
    </p:spTree>
    <p:extLst>
      <p:ext uri="{BB962C8B-B14F-4D97-AF65-F5344CB8AC3E}">
        <p14:creationId xmlns:p14="http://schemas.microsoft.com/office/powerpoint/2010/main" val="2121311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404664"/>
            <a:ext cx="5760640" cy="792088"/>
          </a:xfrm>
        </p:spPr>
        <p:txBody>
          <a:bodyPr/>
          <a:lstStyle/>
          <a:p>
            <a:pPr lvl="1" algn="ctr">
              <a:spcBef>
                <a:spcPct val="0"/>
              </a:spcBef>
            </a:pPr>
            <a:r>
              <a:rPr lang="fr-BE" altLang="en-US" sz="4000" b="1" dirty="0">
                <a:solidFill>
                  <a:srgbClr val="003366"/>
                </a:solidFill>
              </a:rPr>
              <a:t>ERIAS</a:t>
            </a:r>
            <a:br>
              <a:rPr lang="fr-BE" altLang="en-US" sz="3200" b="1" dirty="0">
                <a:solidFill>
                  <a:srgbClr val="003366"/>
                </a:solidFill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608512"/>
          </a:xfrm>
        </p:spPr>
        <p:txBody>
          <a:bodyPr/>
          <a:lstStyle/>
          <a:p>
            <a:pPr marL="0" indent="0">
              <a:buNone/>
            </a:pPr>
            <a:r>
              <a:rPr lang="fr-BE" u="sng" dirty="0" err="1">
                <a:solidFill>
                  <a:srgbClr val="003366"/>
                </a:solidFill>
              </a:rPr>
              <a:t>Its</a:t>
            </a:r>
            <a:r>
              <a:rPr lang="fr-BE" u="sng" dirty="0">
                <a:solidFill>
                  <a:srgbClr val="003366"/>
                </a:solidFill>
              </a:rPr>
              <a:t> Components (3)</a:t>
            </a:r>
          </a:p>
          <a:p>
            <a:pPr marL="0" indent="0">
              <a:buNone/>
            </a:pPr>
            <a:endParaRPr lang="fr-BE" sz="1400" u="sng" dirty="0">
              <a:solidFill>
                <a:srgbClr val="003366"/>
              </a:solidFill>
            </a:endParaRPr>
          </a:p>
          <a:p>
            <a:pPr marL="0" indent="0">
              <a:buNone/>
            </a:pPr>
            <a:r>
              <a:rPr lang="fr-BE" sz="3000" i="1" dirty="0">
                <a:solidFill>
                  <a:srgbClr val="003366"/>
                </a:solidFill>
              </a:rPr>
              <a:t>On the business </a:t>
            </a:r>
            <a:r>
              <a:rPr lang="fr-BE" sz="3000" i="1" dirty="0" err="1">
                <a:solidFill>
                  <a:srgbClr val="003366"/>
                </a:solidFill>
              </a:rPr>
              <a:t>side</a:t>
            </a:r>
            <a:r>
              <a:rPr lang="fr-BE" sz="3000" i="1" dirty="0">
                <a:solidFill>
                  <a:srgbClr val="003366"/>
                </a:solidFill>
              </a:rPr>
              <a:t>:</a:t>
            </a:r>
          </a:p>
          <a:p>
            <a:r>
              <a:rPr lang="fr-BE" sz="3000" dirty="0">
                <a:solidFill>
                  <a:srgbClr val="003366"/>
                </a:solidFill>
              </a:rPr>
              <a:t>Preliminary information and </a:t>
            </a:r>
            <a:r>
              <a:rPr lang="fr-BE" sz="3000" dirty="0" err="1">
                <a:solidFill>
                  <a:srgbClr val="003366"/>
                </a:solidFill>
              </a:rPr>
              <a:t>advice</a:t>
            </a:r>
            <a:r>
              <a:rPr lang="fr-BE" sz="3000" dirty="0">
                <a:solidFill>
                  <a:srgbClr val="003366"/>
                </a:solidFill>
              </a:rPr>
              <a:t> to businesses</a:t>
            </a:r>
          </a:p>
          <a:p>
            <a:r>
              <a:rPr lang="fr-BE" sz="3000" dirty="0">
                <a:solidFill>
                  <a:srgbClr val="003366"/>
                </a:solidFill>
              </a:rPr>
              <a:t>Organisation of a network of businesses </a:t>
            </a:r>
            <a:r>
              <a:rPr lang="fr-BE" sz="3000" dirty="0" err="1">
                <a:solidFill>
                  <a:srgbClr val="003366"/>
                </a:solidFill>
              </a:rPr>
              <a:t>willing</a:t>
            </a:r>
            <a:r>
              <a:rPr lang="fr-BE" sz="3000" dirty="0">
                <a:solidFill>
                  <a:srgbClr val="003366"/>
                </a:solidFill>
              </a:rPr>
              <a:t> to host </a:t>
            </a:r>
            <a:r>
              <a:rPr lang="fr-BE" sz="3000" dirty="0" err="1">
                <a:solidFill>
                  <a:srgbClr val="003366"/>
                </a:solidFill>
              </a:rPr>
              <a:t>refugees</a:t>
            </a:r>
            <a:endParaRPr lang="fr-BE" sz="3000" dirty="0">
              <a:solidFill>
                <a:srgbClr val="003366"/>
              </a:solidFill>
            </a:endParaRPr>
          </a:p>
          <a:p>
            <a:r>
              <a:rPr lang="fr-BE" sz="3000" dirty="0">
                <a:solidFill>
                  <a:srgbClr val="003366"/>
                </a:solidFill>
              </a:rPr>
              <a:t>Support to businesses </a:t>
            </a:r>
            <a:r>
              <a:rPr lang="fr-BE" sz="3000" dirty="0" err="1">
                <a:solidFill>
                  <a:srgbClr val="003366"/>
                </a:solidFill>
              </a:rPr>
              <a:t>during</a:t>
            </a:r>
            <a:r>
              <a:rPr lang="fr-BE" sz="3000" dirty="0">
                <a:solidFill>
                  <a:srgbClr val="003366"/>
                </a:solidFill>
              </a:rPr>
              <a:t> the training and qualification of </a:t>
            </a:r>
            <a:r>
              <a:rPr lang="fr-BE" sz="3000" dirty="0" err="1">
                <a:solidFill>
                  <a:srgbClr val="003366"/>
                </a:solidFill>
              </a:rPr>
              <a:t>refugees</a:t>
            </a:r>
            <a:endParaRPr lang="fr-BE" sz="3000" dirty="0">
              <a:solidFill>
                <a:srgbClr val="003366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40" y="6237312"/>
            <a:ext cx="758952" cy="521208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2000" b="1" dirty="0">
                <a:solidFill>
                  <a:srgbClr val="003366"/>
                </a:solidFill>
              </a:rPr>
              <a:t>www.eurochambres.eu</a:t>
            </a:r>
          </a:p>
        </p:txBody>
      </p:sp>
    </p:spTree>
    <p:extLst>
      <p:ext uri="{BB962C8B-B14F-4D97-AF65-F5344CB8AC3E}">
        <p14:creationId xmlns:p14="http://schemas.microsoft.com/office/powerpoint/2010/main" val="1742364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404664"/>
            <a:ext cx="5760640" cy="792088"/>
          </a:xfrm>
        </p:spPr>
        <p:txBody>
          <a:bodyPr/>
          <a:lstStyle/>
          <a:p>
            <a:pPr lvl="1" algn="ctr">
              <a:spcBef>
                <a:spcPct val="0"/>
              </a:spcBef>
            </a:pPr>
            <a:r>
              <a:rPr lang="fr-BE" altLang="en-US" sz="4000" b="1" dirty="0">
                <a:solidFill>
                  <a:srgbClr val="003366"/>
                </a:solidFill>
              </a:rPr>
              <a:t>ERIAS</a:t>
            </a:r>
            <a:br>
              <a:rPr lang="fr-BE" altLang="en-US" sz="3200" b="1" dirty="0">
                <a:solidFill>
                  <a:srgbClr val="003366"/>
                </a:solidFill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99558"/>
          </a:xfrm>
        </p:spPr>
        <p:txBody>
          <a:bodyPr/>
          <a:lstStyle/>
          <a:p>
            <a:pPr marL="0" indent="0">
              <a:buNone/>
            </a:pPr>
            <a:r>
              <a:rPr lang="fr-BE" u="sng" dirty="0">
                <a:solidFill>
                  <a:srgbClr val="003366"/>
                </a:solidFill>
              </a:rPr>
              <a:t>ERIAS </a:t>
            </a:r>
            <a:r>
              <a:rPr lang="fr-BE" u="sng" dirty="0" err="1">
                <a:solidFill>
                  <a:srgbClr val="003366"/>
                </a:solidFill>
              </a:rPr>
              <a:t>within</a:t>
            </a:r>
            <a:r>
              <a:rPr lang="fr-BE" u="sng" dirty="0">
                <a:solidFill>
                  <a:srgbClr val="003366"/>
                </a:solidFill>
              </a:rPr>
              <a:t> Labour-Int</a:t>
            </a:r>
          </a:p>
          <a:p>
            <a:pPr marL="0" indent="0">
              <a:buNone/>
            </a:pPr>
            <a:r>
              <a:rPr lang="fr-BE" sz="3000" i="1" dirty="0">
                <a:solidFill>
                  <a:srgbClr val="003366"/>
                </a:solidFill>
              </a:rPr>
              <a:t>Objective</a:t>
            </a:r>
            <a:r>
              <a:rPr lang="fr-BE" sz="3000" dirty="0">
                <a:solidFill>
                  <a:srgbClr val="003366"/>
                </a:solidFill>
              </a:rPr>
              <a:t>: </a:t>
            </a:r>
            <a:r>
              <a:rPr lang="fr-BE" sz="3000" dirty="0" err="1">
                <a:solidFill>
                  <a:srgbClr val="003366"/>
                </a:solidFill>
              </a:rPr>
              <a:t>apply</a:t>
            </a:r>
            <a:r>
              <a:rPr lang="fr-BE" sz="3000" dirty="0">
                <a:solidFill>
                  <a:srgbClr val="003366"/>
                </a:solidFill>
              </a:rPr>
              <a:t> ERIAS </a:t>
            </a:r>
            <a:r>
              <a:rPr lang="fr-BE" sz="3000" dirty="0" err="1">
                <a:solidFill>
                  <a:srgbClr val="003366"/>
                </a:solidFill>
              </a:rPr>
              <a:t>principles</a:t>
            </a:r>
            <a:r>
              <a:rPr lang="fr-BE" sz="3000" dirty="0">
                <a:solidFill>
                  <a:srgbClr val="003366"/>
                </a:solidFill>
              </a:rPr>
              <a:t> </a:t>
            </a:r>
            <a:r>
              <a:rPr lang="fr-BE" sz="3000" dirty="0" err="1">
                <a:solidFill>
                  <a:srgbClr val="003366"/>
                </a:solidFill>
              </a:rPr>
              <a:t>within</a:t>
            </a:r>
            <a:r>
              <a:rPr lang="fr-BE" sz="3000" dirty="0">
                <a:solidFill>
                  <a:srgbClr val="003366"/>
                </a:solidFill>
              </a:rPr>
              <a:t> Labour-Int </a:t>
            </a:r>
            <a:r>
              <a:rPr lang="fr-BE" sz="3000" dirty="0" err="1">
                <a:solidFill>
                  <a:srgbClr val="003366"/>
                </a:solidFill>
              </a:rPr>
              <a:t>with</a:t>
            </a:r>
            <a:r>
              <a:rPr lang="fr-BE" sz="3000" dirty="0">
                <a:solidFill>
                  <a:srgbClr val="003366"/>
                </a:solidFill>
              </a:rPr>
              <a:t> a </a:t>
            </a:r>
            <a:r>
              <a:rPr lang="fr-BE" sz="3000" dirty="0" err="1">
                <a:solidFill>
                  <a:srgbClr val="003366"/>
                </a:solidFill>
              </a:rPr>
              <a:t>particular</a:t>
            </a:r>
            <a:r>
              <a:rPr lang="fr-BE" sz="3000" dirty="0">
                <a:solidFill>
                  <a:srgbClr val="003366"/>
                </a:solidFill>
              </a:rPr>
              <a:t> focus on the multi-stakeholder dimension</a:t>
            </a:r>
          </a:p>
          <a:p>
            <a:pPr marL="0" indent="0">
              <a:buNone/>
            </a:pPr>
            <a:r>
              <a:rPr lang="fr-BE" sz="3000" i="1" dirty="0">
                <a:solidFill>
                  <a:srgbClr val="003366"/>
                </a:solidFill>
              </a:rPr>
              <a:t>Contribution to</a:t>
            </a:r>
          </a:p>
          <a:p>
            <a:r>
              <a:rPr lang="fr-BE" sz="3000" dirty="0">
                <a:solidFill>
                  <a:srgbClr val="003366"/>
                </a:solidFill>
              </a:rPr>
              <a:t>The </a:t>
            </a:r>
            <a:r>
              <a:rPr lang="fr-BE" sz="3000" dirty="0" err="1">
                <a:solidFill>
                  <a:srgbClr val="003366"/>
                </a:solidFill>
              </a:rPr>
              <a:t>project</a:t>
            </a:r>
            <a:r>
              <a:rPr lang="fr-BE" sz="3000" dirty="0">
                <a:solidFill>
                  <a:srgbClr val="003366"/>
                </a:solidFill>
              </a:rPr>
              <a:t> </a:t>
            </a:r>
            <a:r>
              <a:rPr lang="fr-BE" sz="3000" dirty="0" err="1">
                <a:solidFill>
                  <a:srgbClr val="003366"/>
                </a:solidFill>
              </a:rPr>
              <a:t>steering</a:t>
            </a:r>
            <a:r>
              <a:rPr lang="fr-BE" sz="3000" dirty="0">
                <a:solidFill>
                  <a:srgbClr val="003366"/>
                </a:solidFill>
              </a:rPr>
              <a:t> </a:t>
            </a:r>
            <a:r>
              <a:rPr lang="fr-BE" sz="3000" dirty="0" err="1">
                <a:solidFill>
                  <a:srgbClr val="003366"/>
                </a:solidFill>
              </a:rPr>
              <a:t>committee</a:t>
            </a:r>
            <a:endParaRPr lang="fr-BE" sz="3000" dirty="0">
              <a:solidFill>
                <a:srgbClr val="003366"/>
              </a:solidFill>
            </a:endParaRPr>
          </a:p>
          <a:p>
            <a:r>
              <a:rPr lang="fr-BE" sz="3000" dirty="0">
                <a:solidFill>
                  <a:srgbClr val="003366"/>
                </a:solidFill>
              </a:rPr>
              <a:t>The pilot actions</a:t>
            </a:r>
          </a:p>
          <a:p>
            <a:r>
              <a:rPr lang="fr-BE" sz="3000" dirty="0">
                <a:solidFill>
                  <a:srgbClr val="003366"/>
                </a:solidFill>
              </a:rPr>
              <a:t>The </a:t>
            </a:r>
            <a:r>
              <a:rPr lang="fr-BE" sz="3000" dirty="0" err="1">
                <a:solidFill>
                  <a:srgbClr val="003366"/>
                </a:solidFill>
              </a:rPr>
              <a:t>working</a:t>
            </a:r>
            <a:r>
              <a:rPr lang="fr-BE" sz="3000" dirty="0">
                <a:solidFill>
                  <a:srgbClr val="003366"/>
                </a:solidFill>
              </a:rPr>
              <a:t> group on </a:t>
            </a:r>
            <a:r>
              <a:rPr lang="fr-BE" sz="3000" dirty="0" err="1">
                <a:solidFill>
                  <a:srgbClr val="003366"/>
                </a:solidFill>
              </a:rPr>
              <a:t>Skills</a:t>
            </a:r>
            <a:r>
              <a:rPr lang="fr-BE" sz="3000" dirty="0">
                <a:solidFill>
                  <a:srgbClr val="003366"/>
                </a:solidFill>
              </a:rPr>
              <a:t> and Migration</a:t>
            </a:r>
          </a:p>
          <a:p>
            <a:r>
              <a:rPr lang="fr-BE" sz="3000" dirty="0">
                <a:solidFill>
                  <a:srgbClr val="003366"/>
                </a:solidFill>
              </a:rPr>
              <a:t>The </a:t>
            </a:r>
            <a:r>
              <a:rPr lang="fr-BE" sz="3000" dirty="0" err="1">
                <a:solidFill>
                  <a:srgbClr val="003366"/>
                </a:solidFill>
              </a:rPr>
              <a:t>dissemination</a:t>
            </a:r>
            <a:r>
              <a:rPr lang="fr-BE" sz="3000" dirty="0">
                <a:solidFill>
                  <a:srgbClr val="003366"/>
                </a:solidFill>
              </a:rPr>
              <a:t> of </a:t>
            </a:r>
            <a:r>
              <a:rPr lang="fr-BE" sz="3000" dirty="0" err="1">
                <a:solidFill>
                  <a:srgbClr val="003366"/>
                </a:solidFill>
              </a:rPr>
              <a:t>project</a:t>
            </a:r>
            <a:r>
              <a:rPr lang="fr-BE" sz="3000" dirty="0">
                <a:solidFill>
                  <a:srgbClr val="003366"/>
                </a:solidFill>
              </a:rPr>
              <a:t> </a:t>
            </a:r>
            <a:r>
              <a:rPr lang="fr-BE" sz="3000" dirty="0" err="1">
                <a:solidFill>
                  <a:srgbClr val="003366"/>
                </a:solidFill>
              </a:rPr>
              <a:t>results</a:t>
            </a:r>
            <a:endParaRPr lang="fr-BE" sz="3000" dirty="0">
              <a:solidFill>
                <a:srgbClr val="003366"/>
              </a:solidFill>
            </a:endParaRPr>
          </a:p>
          <a:p>
            <a:pPr marL="0" indent="0">
              <a:buNone/>
            </a:pPr>
            <a:endParaRPr lang="fr-BE" sz="3000" dirty="0">
              <a:solidFill>
                <a:srgbClr val="003366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40" y="6237312"/>
            <a:ext cx="758952" cy="521208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2000" b="1" dirty="0">
                <a:solidFill>
                  <a:srgbClr val="003366"/>
                </a:solidFill>
              </a:rPr>
              <a:t>www.eurochambres.eu</a:t>
            </a:r>
          </a:p>
        </p:txBody>
      </p:sp>
    </p:spTree>
    <p:extLst>
      <p:ext uri="{BB962C8B-B14F-4D97-AF65-F5344CB8AC3E}">
        <p14:creationId xmlns:p14="http://schemas.microsoft.com/office/powerpoint/2010/main" val="4253433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UROCHAMBRES Presentation_EN.pptx" id="{E119E859-7F2E-419E-A844-75AD47770626}" vid="{0E287360-6912-4D65-B831-506C3758794C}"/>
    </a:ext>
  </a:extLst>
</a:theme>
</file>

<file path=ppt/theme/theme2.xml><?xml version="1.0" encoding="utf-8"?>
<a:theme xmlns:a="http://schemas.openxmlformats.org/drawingml/2006/main" name="1_eurochambres master 0105">
  <a:themeElements>
    <a:clrScheme name="1_eurochambres master 010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eurochambres master 0105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8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80" charset="-128"/>
          </a:defRPr>
        </a:defPPr>
      </a:lstStyle>
    </a:lnDef>
  </a:objectDefaults>
  <a:extraClrSchemeLst>
    <a:extraClrScheme>
      <a:clrScheme name="1_eurochambres master 01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rochambres master 01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rochambres master 010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rochambres master 010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rochambres master 010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rochambres master 010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urochambres master 010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urochambres master 010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urochambres master 010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urochambres master 010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urochambres master 010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urochambres master 010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UROCHAMBRES Presentation_EN.pptx" id="{E119E859-7F2E-419E-A844-75AD47770626}" vid="{15E534E7-D0B6-4E45-B15F-9671ECB9747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EUROCHAMBRES Presentation_EN</Template>
  <TotalTime>0</TotalTime>
  <Words>466</Words>
  <Application>Microsoft Office PowerPoint</Application>
  <PresentationFormat>On-screen Show (4:3)</PresentationFormat>
  <Paragraphs>99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ＭＳ Ｐゴシック</vt:lpstr>
      <vt:lpstr>Arial</vt:lpstr>
      <vt:lpstr>Calibri</vt:lpstr>
      <vt:lpstr>Verdana</vt:lpstr>
      <vt:lpstr>Wingdings</vt:lpstr>
      <vt:lpstr>Office Theme</vt:lpstr>
      <vt:lpstr>1_eurochambres master 0105</vt:lpstr>
      <vt:lpstr>PowerPoint Presentation</vt:lpstr>
      <vt:lpstr>European Refugees Integration Action Scheme </vt:lpstr>
      <vt:lpstr>ERIAS </vt:lpstr>
      <vt:lpstr>ERIAS </vt:lpstr>
      <vt:lpstr>ERIAS </vt:lpstr>
      <vt:lpstr>ERIAS </vt:lpstr>
      <vt:lpstr>ERIAS </vt:lpstr>
      <vt:lpstr>ERIAS </vt:lpstr>
      <vt:lpstr>ERIAS </vt:lpstr>
      <vt:lpstr>ERIAS </vt:lpstr>
      <vt:lpstr>ERIAS </vt:lpstr>
      <vt:lpstr>ERIAS </vt:lpstr>
      <vt:lpstr>CONTACT DETAILS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</dc:creator>
  <cp:lastModifiedBy>Birgit ARENS</cp:lastModifiedBy>
  <cp:revision>44</cp:revision>
  <dcterms:created xsi:type="dcterms:W3CDTF">2015-05-20T11:26:35Z</dcterms:created>
  <dcterms:modified xsi:type="dcterms:W3CDTF">2017-04-07T07:35:55Z</dcterms:modified>
</cp:coreProperties>
</file>