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797675" cy="9928225"/>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75" d="100"/>
          <a:sy n="75" d="100"/>
        </p:scale>
        <p:origin x="-3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6A44758-641F-45A5-8548-86C9325719A6}" type="datetimeFigureOut">
              <a:rPr lang="it-IT"/>
              <a:pPr>
                <a:defRPr/>
              </a:pPr>
              <a:t>07/04/2017</a:t>
            </a:fld>
            <a:endParaRPr lang="it-IT"/>
          </a:p>
        </p:txBody>
      </p:sp>
      <p:sp>
        <p:nvSpPr>
          <p:cNvPr id="4" name="Segnaposto immagine diapositiva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3D9C557-16B0-4C65-BD43-E07BD45FA9DD}"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4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843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96830A-B85B-452A-A3BE-C7676DEA6136}" type="slidenum">
              <a:rPr lang="it-IT"/>
              <a:pPr fontAlgn="base">
                <a:spcBef>
                  <a:spcPct val="0"/>
                </a:spcBef>
                <a:spcAft>
                  <a:spcPct val="0"/>
                </a:spcAft>
                <a:defRPr/>
              </a:pPr>
              <a:t>4</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48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48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6BD6AC-29C4-43CE-83B8-49EDDD3D19AD}" type="slidenum">
              <a:rPr lang="it-IT"/>
              <a:pPr fontAlgn="base">
                <a:spcBef>
                  <a:spcPct val="0"/>
                </a:spcBef>
                <a:spcAft>
                  <a:spcPct val="0"/>
                </a:spcAft>
                <a:defRPr/>
              </a:pPr>
              <a:t>5</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25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253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50895E-E1DC-4041-AE60-17EA2920D5A2}" type="slidenum">
              <a:rPr lang="it-IT"/>
              <a:pPr fontAlgn="base">
                <a:spcBef>
                  <a:spcPct val="0"/>
                </a:spcBef>
                <a:spcAft>
                  <a:spcPct val="0"/>
                </a:spcAft>
                <a:defRPr/>
              </a:pPr>
              <a:t>6</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457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457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FBB682-E434-4E26-BF54-D6B8803AD2DA}" type="slidenum">
              <a:rPr lang="it-IT"/>
              <a:pPr fontAlgn="base">
                <a:spcBef>
                  <a:spcPct val="0"/>
                </a:spcBef>
                <a:spcAft>
                  <a:spcPct val="0"/>
                </a:spcAft>
                <a:defRPr/>
              </a:pPr>
              <a:t>7</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662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662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8DF305-8EEB-40B1-9DFC-8D650A2C5E39}" type="slidenum">
              <a:rPr lang="it-IT"/>
              <a:pPr fontAlgn="base">
                <a:spcBef>
                  <a:spcPct val="0"/>
                </a:spcBef>
                <a:spcAft>
                  <a:spcPct val="0"/>
                </a:spcAft>
                <a:defRPr/>
              </a:pPr>
              <a:t>8</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867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867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A61FCB-90F0-494C-89B7-86C975716661}" type="slidenum">
              <a:rPr lang="it-IT"/>
              <a:pPr fontAlgn="base">
                <a:spcBef>
                  <a:spcPct val="0"/>
                </a:spcBef>
                <a:spcAft>
                  <a:spcPct val="0"/>
                </a:spcAft>
                <a:defRPr/>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1AE070E9-42B3-446F-8052-D776508F1E8F}" type="datetimeFigureOut">
              <a:rPr lang="it-IT"/>
              <a:pPr>
                <a:defRPr/>
              </a:pPr>
              <a:t>07/04/2017</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BDC72BB-5F3D-4A4D-B9EB-18E8EEFA2408}"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753585C-0CA5-479C-9B30-903002394066}" type="datetimeFigureOut">
              <a:rPr lang="it-IT"/>
              <a:pPr>
                <a:defRPr/>
              </a:pPr>
              <a:t>07/04/2017</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9D31904-7D4C-4B76-B07E-71D4DABF963A}"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E4CA000-26ED-4676-AFCE-23E76506E5B4}" type="datetimeFigureOut">
              <a:rPr lang="it-IT"/>
              <a:pPr>
                <a:defRPr/>
              </a:pPr>
              <a:t>07/04/2017</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DFE0221-50F0-49CC-A43D-31BB82FC84F2}"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4DADE755-1FD4-4976-BBF6-5A11BFFCAD20}" type="datetimeFigureOut">
              <a:rPr lang="it-IT"/>
              <a:pPr>
                <a:defRPr/>
              </a:pPr>
              <a:t>07/04/2017</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B4F2D62-C1C3-4B73-875D-70A2A52DBEA1}"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463825CA-F5FF-4EF0-9986-A76DB3B2EC98}" type="datetimeFigureOut">
              <a:rPr lang="it-IT"/>
              <a:pPr>
                <a:defRPr/>
              </a:pPr>
              <a:t>07/04/2017</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4088F2EB-6A5C-4D20-9E6F-C56FEBA513F1}"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80B7AB84-B388-4916-A698-7E6A952D8885}" type="datetimeFigureOut">
              <a:rPr lang="it-IT"/>
              <a:pPr>
                <a:defRPr/>
              </a:pPr>
              <a:t>07/04/2017</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95C8FEF-F3D1-4C01-8977-74C3B4D33A6E}"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BE78E737-5CCA-4750-9139-C6BC210FA8D1}" type="datetimeFigureOut">
              <a:rPr lang="it-IT"/>
              <a:pPr>
                <a:defRPr/>
              </a:pPr>
              <a:t>07/04/2017</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18AD222C-72C6-46CE-AE4B-C576465FD96D}"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444450AA-6D1A-40E2-B23F-B3C62ED9C6DE}" type="datetimeFigureOut">
              <a:rPr lang="it-IT"/>
              <a:pPr>
                <a:defRPr/>
              </a:pPr>
              <a:t>07/04/2017</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056DE783-1E3B-458D-8E54-4058624EA838}"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C63A7CB4-EC08-4BF4-89D4-80BE9CDFF681}" type="datetimeFigureOut">
              <a:rPr lang="it-IT"/>
              <a:pPr>
                <a:defRPr/>
              </a:pPr>
              <a:t>07/04/2017</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56CDE097-1D3C-4559-BB48-9252257BA50A}"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8303A8FC-EA58-459E-9C72-76D0066CF2BA}" type="datetimeFigureOut">
              <a:rPr lang="it-IT"/>
              <a:pPr>
                <a:defRPr/>
              </a:pPr>
              <a:t>07/04/2017</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C315BFC-F38F-4CDA-A215-231C4D83874F}"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DD180AC-F119-42DD-A0DE-D41D5B9369FD}" type="datetimeFigureOut">
              <a:rPr lang="it-IT"/>
              <a:pPr>
                <a:defRPr/>
              </a:pPr>
              <a:t>07/04/2017</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CD8A4511-6768-48D4-8EA4-27FEBC5FBA47}"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32EC7AE-AD22-44AB-B149-64A641A8E654}" type="datetimeFigureOut">
              <a:rPr lang="it-IT"/>
              <a:pPr>
                <a:defRPr/>
              </a:pPr>
              <a:t>07/04/2017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7E85815-AB1C-434A-AF98-6052A6EE0DDD}"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olo 1"/>
          <p:cNvSpPr>
            <a:spLocks noGrp="1"/>
          </p:cNvSpPr>
          <p:nvPr>
            <p:ph type="ctrTitle"/>
          </p:nvPr>
        </p:nvSpPr>
        <p:spPr>
          <a:xfrm>
            <a:off x="685800" y="692150"/>
            <a:ext cx="3309938" cy="2908300"/>
          </a:xfrm>
        </p:spPr>
        <p:txBody>
          <a:bodyPr/>
          <a:lstStyle/>
          <a:p>
            <a:pPr algn="l" eaLnBrk="1" hangingPunct="1"/>
            <a:r>
              <a:rPr lang="en-GB" sz="2800" smtClean="0">
                <a:solidFill>
                  <a:srgbClr val="0070C0"/>
                </a:solidFill>
              </a:rPr>
              <a:t>L’integrazione dei  migranti nel mercato del lavoro. </a:t>
            </a:r>
            <a:br>
              <a:rPr lang="en-GB" sz="2800" smtClean="0">
                <a:solidFill>
                  <a:srgbClr val="0070C0"/>
                </a:solidFill>
              </a:rPr>
            </a:br>
            <a:r>
              <a:rPr lang="en-GB" sz="2800" smtClean="0">
                <a:solidFill>
                  <a:srgbClr val="0070C0"/>
                </a:solidFill>
              </a:rPr>
              <a:t>Un approccio </a:t>
            </a:r>
            <a:br>
              <a:rPr lang="en-GB" sz="2800" smtClean="0">
                <a:solidFill>
                  <a:srgbClr val="0070C0"/>
                </a:solidFill>
              </a:rPr>
            </a:br>
            <a:r>
              <a:rPr lang="en-GB" sz="2800" smtClean="0">
                <a:solidFill>
                  <a:srgbClr val="0070C0"/>
                </a:solidFill>
              </a:rPr>
              <a:t>Multi-Stakeholder</a:t>
            </a:r>
            <a:endParaRPr lang="it-IT" sz="2800" smtClean="0">
              <a:solidFill>
                <a:srgbClr val="0070C0"/>
              </a:solidFill>
            </a:endParaRPr>
          </a:p>
        </p:txBody>
      </p:sp>
      <p:sp>
        <p:nvSpPr>
          <p:cNvPr id="5" name="Rettangolo 4"/>
          <p:cNvSpPr/>
          <p:nvPr/>
        </p:nvSpPr>
        <p:spPr>
          <a:xfrm>
            <a:off x="4379913" y="260350"/>
            <a:ext cx="144462" cy="61214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4339" name="Rettangolo 6"/>
          <p:cNvSpPr>
            <a:spLocks noChangeArrowheads="1"/>
          </p:cNvSpPr>
          <p:nvPr/>
        </p:nvSpPr>
        <p:spPr bwMode="auto">
          <a:xfrm>
            <a:off x="4932363" y="2060575"/>
            <a:ext cx="3457575" cy="1311275"/>
          </a:xfrm>
          <a:prstGeom prst="rect">
            <a:avLst/>
          </a:prstGeom>
          <a:noFill/>
          <a:ln w="9525">
            <a:noFill/>
            <a:miter lim="800000"/>
            <a:headEnd/>
            <a:tailEnd/>
          </a:ln>
        </p:spPr>
        <p:txBody>
          <a:bodyPr>
            <a:spAutoFit/>
          </a:bodyPr>
          <a:lstStyle/>
          <a:p>
            <a:pPr algn="ctr"/>
            <a:r>
              <a:rPr lang="en-GB" sz="4000" b="1" i="1">
                <a:solidFill>
                  <a:srgbClr val="0070C0"/>
                </a:solidFill>
                <a:latin typeface="Calibri" pitchFamily="34" charset="0"/>
              </a:rPr>
              <a:t>LABOUR -  INT</a:t>
            </a:r>
          </a:p>
          <a:p>
            <a:pPr algn="ctr"/>
            <a:r>
              <a:rPr lang="en-GB" sz="1200">
                <a:solidFill>
                  <a:srgbClr val="0070C0"/>
                </a:solidFill>
                <a:latin typeface="Calibri" pitchFamily="34" charset="0"/>
              </a:rPr>
              <a:t> </a:t>
            </a:r>
          </a:p>
          <a:p>
            <a:pPr algn="ctr"/>
            <a:endParaRPr lang="it-IT" sz="2800">
              <a:latin typeface="Calibri" pitchFamily="34" charset="0"/>
            </a:endParaRPr>
          </a:p>
        </p:txBody>
      </p:sp>
      <p:pic>
        <p:nvPicPr>
          <p:cNvPr id="14340" name="Immagine 7"/>
          <p:cNvPicPr>
            <a:picLocks noChangeAspect="1"/>
          </p:cNvPicPr>
          <p:nvPr/>
        </p:nvPicPr>
        <p:blipFill>
          <a:blip r:embed="rId2"/>
          <a:srcRect/>
          <a:stretch>
            <a:fillRect/>
          </a:stretch>
        </p:blipFill>
        <p:spPr bwMode="auto">
          <a:xfrm>
            <a:off x="4572000" y="333375"/>
            <a:ext cx="1584325" cy="765175"/>
          </a:xfrm>
          <a:prstGeom prst="rect">
            <a:avLst/>
          </a:prstGeom>
          <a:noFill/>
          <a:ln w="9525">
            <a:noFill/>
            <a:miter lim="800000"/>
            <a:headEnd/>
            <a:tailEnd/>
          </a:ln>
        </p:spPr>
      </p:pic>
      <p:graphicFrame>
        <p:nvGraphicFramePr>
          <p:cNvPr id="9" name="Tabella 8"/>
          <p:cNvGraphicFramePr>
            <a:graphicFrameLocks noGrp="1"/>
          </p:cNvGraphicFramePr>
          <p:nvPr/>
        </p:nvGraphicFramePr>
        <p:xfrm>
          <a:off x="684213" y="5127625"/>
          <a:ext cx="3313112" cy="1273175"/>
        </p:xfrm>
        <a:graphic>
          <a:graphicData uri="http://schemas.openxmlformats.org/drawingml/2006/table">
            <a:tbl>
              <a:tblPr firstRow="1" firstCol="1" lastRow="1" lastCol="1" bandRow="1" bandCol="1">
                <a:tableStyleId>{5C22544A-7EE6-4342-B048-85BDC9FD1C3A}</a:tableStyleId>
              </a:tblPr>
              <a:tblGrid>
                <a:gridCol w="3312368"/>
              </a:tblGrid>
              <a:tr h="1272402">
                <a:tc>
                  <a:txBody>
                    <a:bodyPr/>
                    <a:lstStyle/>
                    <a:p>
                      <a:pPr>
                        <a:spcAft>
                          <a:spcPts val="0"/>
                        </a:spcAft>
                      </a:pPr>
                      <a:r>
                        <a:rPr lang="fr-BE" sz="1100" dirty="0">
                          <a:solidFill>
                            <a:srgbClr val="0070C0"/>
                          </a:solidFill>
                          <a:effectLst/>
                        </a:rPr>
                        <a:t>CONFÉDÉRATION EUROPÉENNE DES SYNDICATS</a:t>
                      </a:r>
                      <a:endParaRPr lang="it-IT" sz="1200" dirty="0">
                        <a:solidFill>
                          <a:srgbClr val="0070C0"/>
                        </a:solidFill>
                        <a:effectLst/>
                      </a:endParaRPr>
                    </a:p>
                    <a:p>
                      <a:pPr>
                        <a:spcAft>
                          <a:spcPts val="0"/>
                        </a:spcAft>
                      </a:pPr>
                      <a:r>
                        <a:rPr lang="fr-BE" sz="1100" dirty="0">
                          <a:solidFill>
                            <a:srgbClr val="0070C0"/>
                          </a:solidFill>
                          <a:effectLst/>
                        </a:rPr>
                        <a:t>EUROPEAN TRADE UNION CONFEDERATION</a:t>
                      </a:r>
                      <a:r>
                        <a:rPr lang="fr-BE" sz="1200" dirty="0">
                          <a:solidFill>
                            <a:srgbClr val="0070C0"/>
                          </a:solidFill>
                          <a:effectLst/>
                        </a:rPr>
                        <a:t> </a:t>
                      </a:r>
                      <a:endParaRPr lang="it-IT" sz="1200" dirty="0">
                        <a:solidFill>
                          <a:srgbClr val="0070C0"/>
                        </a:solidFill>
                        <a:effectLst/>
                        <a:latin typeface="Arial"/>
                        <a:ea typeface="Times New Roman"/>
                        <a:cs typeface="Times New Roman"/>
                      </a:endParaRPr>
                    </a:p>
                  </a:txBody>
                  <a:tcPr marL="68580" marR="68580" marT="0" marB="0" anchor="ctr">
                    <a:solidFill>
                      <a:schemeClr val="bg1"/>
                    </a:solidFill>
                  </a:tcPr>
                </a:tc>
              </a:tr>
            </a:tbl>
          </a:graphicData>
        </a:graphic>
      </p:graphicFrame>
      <p:sp>
        <p:nvSpPr>
          <p:cNvPr id="10" name="Segnaposto numero diapositiva 2"/>
          <p:cNvSpPr>
            <a:spLocks noGrp="1"/>
          </p:cNvSpPr>
          <p:nvPr>
            <p:ph type="sldNum" sz="quarter" idx="12"/>
          </p:nvPr>
        </p:nvSpPr>
        <p:spPr/>
        <p:txBody>
          <a:bodyPr/>
          <a:lstStyle/>
          <a:p>
            <a:pPr>
              <a:defRPr/>
            </a:pPr>
            <a:fld id="{CAB267B1-80CB-418F-B063-DB960B8BA8FC}" type="slidenum">
              <a:rPr lang="it-IT"/>
              <a:pPr>
                <a:defRPr/>
              </a:pPr>
              <a:t>1</a:t>
            </a:fld>
            <a:endParaRPr lang="it-IT"/>
          </a:p>
        </p:txBody>
      </p:sp>
      <p:pic>
        <p:nvPicPr>
          <p:cNvPr id="14348" name="Immagine 11" descr="pilot action italy.png"/>
          <p:cNvPicPr>
            <a:picLocks noChangeAspect="1"/>
          </p:cNvPicPr>
          <p:nvPr/>
        </p:nvPicPr>
        <p:blipFill>
          <a:blip r:embed="rId3"/>
          <a:srcRect/>
          <a:stretch>
            <a:fillRect/>
          </a:stretch>
        </p:blipFill>
        <p:spPr bwMode="auto">
          <a:xfrm>
            <a:off x="5148263" y="3429000"/>
            <a:ext cx="3286125" cy="2071688"/>
          </a:xfrm>
          <a:prstGeom prst="rect">
            <a:avLst/>
          </a:prstGeom>
          <a:noFill/>
          <a:ln w="9525">
            <a:noFill/>
            <a:miter lim="800000"/>
            <a:headEnd/>
            <a:tailEnd/>
          </a:ln>
        </p:spPr>
      </p:pic>
      <p:pic>
        <p:nvPicPr>
          <p:cNvPr id="14350" name="Picture 14" descr="LABOUR-INT Logo"/>
          <p:cNvPicPr>
            <a:picLocks noChangeAspect="1" noChangeArrowheads="1"/>
          </p:cNvPicPr>
          <p:nvPr/>
        </p:nvPicPr>
        <p:blipFill>
          <a:blip r:embed="rId4"/>
          <a:srcRect/>
          <a:stretch>
            <a:fillRect/>
          </a:stretch>
        </p:blipFill>
        <p:spPr bwMode="auto">
          <a:xfrm>
            <a:off x="6588125" y="404813"/>
            <a:ext cx="2381250" cy="6381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B2CCA581-9118-491F-8220-FB74A2C3830F}" type="slidenum">
              <a:rPr lang="it-IT"/>
              <a:pPr>
                <a:defRPr/>
              </a:pPr>
              <a:t>2</a:t>
            </a:fld>
            <a:endParaRPr lang="it-IT"/>
          </a:p>
        </p:txBody>
      </p:sp>
      <p:sp>
        <p:nvSpPr>
          <p:cNvPr id="3" name="Titolo 1"/>
          <p:cNvSpPr txBox="1">
            <a:spLocks/>
          </p:cNvSpPr>
          <p:nvPr/>
        </p:nvSpPr>
        <p:spPr>
          <a:xfrm>
            <a:off x="0" y="0"/>
            <a:ext cx="6383338" cy="785813"/>
          </a:xfrm>
          <a:prstGeom prst="rect">
            <a:avLst/>
          </a:prstGeom>
          <a:solidFill>
            <a:srgbClr val="00B0F0"/>
          </a:solidFill>
        </p:spPr>
        <p:txBody>
          <a:bodyPr>
            <a:normAutofit/>
          </a:bodyPr>
          <a:lstStyle/>
          <a:p>
            <a:pPr algn="ctr" fontAlgn="auto">
              <a:spcBef>
                <a:spcPts val="0"/>
              </a:spcBef>
              <a:spcAft>
                <a:spcPts val="0"/>
              </a:spcAft>
              <a:defRPr/>
            </a:pPr>
            <a:r>
              <a:rPr lang="it-IT" sz="4400" dirty="0">
                <a:solidFill>
                  <a:schemeClr val="bg1"/>
                </a:solidFill>
                <a:latin typeface="+mj-lt"/>
                <a:ea typeface="+mj-ea"/>
                <a:cs typeface="+mj-cs"/>
              </a:rPr>
              <a:t>Milan </a:t>
            </a:r>
            <a:r>
              <a:rPr lang="it-IT" sz="4400" dirty="0" err="1">
                <a:solidFill>
                  <a:schemeClr val="bg1"/>
                </a:solidFill>
                <a:latin typeface="+mj-lt"/>
                <a:ea typeface="+mj-ea"/>
                <a:cs typeface="+mj-cs"/>
              </a:rPr>
              <a:t>Context</a:t>
            </a:r>
            <a:endParaRPr lang="it-IT" sz="4400" dirty="0">
              <a:solidFill>
                <a:schemeClr val="bg1"/>
              </a:solidFill>
              <a:latin typeface="+mj-lt"/>
              <a:ea typeface="+mj-ea"/>
              <a:cs typeface="+mj-cs"/>
            </a:endParaRPr>
          </a:p>
        </p:txBody>
      </p:sp>
      <p:sp>
        <p:nvSpPr>
          <p:cNvPr id="15363" name="Segnaposto contenuto 2"/>
          <p:cNvSpPr txBox="1">
            <a:spLocks/>
          </p:cNvSpPr>
          <p:nvPr/>
        </p:nvSpPr>
        <p:spPr bwMode="auto">
          <a:xfrm>
            <a:off x="785813" y="1000125"/>
            <a:ext cx="7908925" cy="2786063"/>
          </a:xfrm>
          <a:prstGeom prst="rect">
            <a:avLst/>
          </a:prstGeom>
          <a:noFill/>
          <a:ln w="9525">
            <a:noFill/>
            <a:miter lim="800000"/>
            <a:headEnd/>
            <a:tailEnd/>
          </a:ln>
        </p:spPr>
        <p:txBody>
          <a:bodyPr/>
          <a:lstStyle/>
          <a:p>
            <a:pPr marL="342900" indent="-342900">
              <a:lnSpc>
                <a:spcPct val="130000"/>
              </a:lnSpc>
              <a:spcBef>
                <a:spcPct val="20000"/>
              </a:spcBef>
              <a:buFont typeface="Arial" charset="0"/>
              <a:buChar char="•"/>
            </a:pPr>
            <a:r>
              <a:rPr lang="fr-FR" sz="3100">
                <a:latin typeface="Calibri" pitchFamily="34" charset="0"/>
              </a:rPr>
              <a:t>3.2 milioni gli abitanti nella città metropolitana di Milano</a:t>
            </a:r>
          </a:p>
          <a:p>
            <a:pPr marL="342900" indent="-342900">
              <a:lnSpc>
                <a:spcPct val="130000"/>
              </a:lnSpc>
              <a:spcBef>
                <a:spcPct val="20000"/>
              </a:spcBef>
              <a:buFont typeface="Arial" charset="0"/>
              <a:buChar char="•"/>
            </a:pPr>
            <a:r>
              <a:rPr lang="fr-FR" sz="3100">
                <a:latin typeface="Calibri" pitchFamily="34" charset="0"/>
              </a:rPr>
              <a:t>di questi, 450.000 sono migranti (14%)</a:t>
            </a:r>
          </a:p>
          <a:p>
            <a:pPr marL="342900" indent="-342900">
              <a:lnSpc>
                <a:spcPct val="130000"/>
              </a:lnSpc>
              <a:spcBef>
                <a:spcPct val="20000"/>
              </a:spcBef>
              <a:buFont typeface="Arial" charset="0"/>
              <a:buChar char="•"/>
            </a:pPr>
            <a:r>
              <a:rPr lang="fr-FR" sz="3100">
                <a:latin typeface="Calibri" pitchFamily="34" charset="0"/>
              </a:rPr>
              <a:t>3.800  i rifugiati e i richiedenti asilo (Milano)</a:t>
            </a:r>
          </a:p>
          <a:p>
            <a:pPr marL="342900" indent="-342900">
              <a:lnSpc>
                <a:spcPct val="130000"/>
              </a:lnSpc>
              <a:spcBef>
                <a:spcPct val="20000"/>
              </a:spcBef>
              <a:buFont typeface="Arial" charset="0"/>
              <a:buChar char="•"/>
            </a:pPr>
            <a:endParaRPr lang="en-GB" sz="3100">
              <a:latin typeface="Calibri" pitchFamily="34" charset="0"/>
            </a:endParaRPr>
          </a:p>
        </p:txBody>
      </p:sp>
      <p:sp>
        <p:nvSpPr>
          <p:cNvPr id="6" name="Segnaposto numero diapositiva 3"/>
          <p:cNvSpPr txBox="1">
            <a:spLocks/>
          </p:cNvSpPr>
          <p:nvPr/>
        </p:nvSpPr>
        <p:spPr>
          <a:xfrm>
            <a:off x="6705600" y="6508750"/>
            <a:ext cx="2133600" cy="365125"/>
          </a:xfrm>
          <a:prstGeom prst="rect">
            <a:avLst/>
          </a:prstGeom>
        </p:spPr>
        <p:txBody>
          <a:bodyPr anchor="ctr"/>
          <a:lstStyle/>
          <a:p>
            <a:pPr algn="r" fontAlgn="auto">
              <a:spcBef>
                <a:spcPts val="0"/>
              </a:spcBef>
              <a:spcAft>
                <a:spcPts val="0"/>
              </a:spcAft>
              <a:defRPr/>
            </a:pPr>
            <a:fld id="{3A6DCDBF-1087-4B2C-9013-7A4126CAF158}" type="slidenum">
              <a:rPr lang="it-IT" sz="1200">
                <a:solidFill>
                  <a:schemeClr val="tx1">
                    <a:tint val="75000"/>
                  </a:schemeClr>
                </a:solidFill>
                <a:latin typeface="+mn-lt"/>
              </a:rPr>
              <a:pPr algn="r" fontAlgn="auto">
                <a:spcBef>
                  <a:spcPts val="0"/>
                </a:spcBef>
                <a:spcAft>
                  <a:spcPts val="0"/>
                </a:spcAft>
                <a:defRPr/>
              </a:pPr>
              <a:t>2</a:t>
            </a:fld>
            <a:endParaRPr lang="it-IT" sz="1200">
              <a:solidFill>
                <a:schemeClr val="tx1">
                  <a:tint val="75000"/>
                </a:schemeClr>
              </a:solidFill>
              <a:latin typeface="+mn-lt"/>
            </a:endParaRPr>
          </a:p>
        </p:txBody>
      </p:sp>
      <p:pic>
        <p:nvPicPr>
          <p:cNvPr id="15365" name="Immagine 11" descr="Milano_skyline.JPG"/>
          <p:cNvPicPr>
            <a:picLocks noChangeAspect="1"/>
          </p:cNvPicPr>
          <p:nvPr/>
        </p:nvPicPr>
        <p:blipFill>
          <a:blip r:embed="rId2"/>
          <a:srcRect/>
          <a:stretch>
            <a:fillRect/>
          </a:stretch>
        </p:blipFill>
        <p:spPr bwMode="auto">
          <a:xfrm>
            <a:off x="0" y="3806825"/>
            <a:ext cx="9144000" cy="3051175"/>
          </a:xfrm>
          <a:prstGeom prst="rect">
            <a:avLst/>
          </a:prstGeom>
          <a:noFill/>
          <a:ln w="9525">
            <a:noFill/>
            <a:miter lim="800000"/>
            <a:headEnd/>
            <a:tailEnd/>
          </a:ln>
        </p:spPr>
      </p:pic>
      <p:pic>
        <p:nvPicPr>
          <p:cNvPr id="15366" name="Immagine 6" descr="pilot action italy.png"/>
          <p:cNvPicPr>
            <a:picLocks noChangeAspect="1"/>
          </p:cNvPicPr>
          <p:nvPr/>
        </p:nvPicPr>
        <p:blipFill>
          <a:blip r:embed="rId3"/>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400A594-8245-41B4-BB1C-FBC109643901}" type="slidenum">
              <a:rPr lang="it-IT"/>
              <a:pPr>
                <a:defRPr/>
              </a:pPr>
              <a:t>3</a:t>
            </a:fld>
            <a:endParaRPr lang="it-IT"/>
          </a:p>
        </p:txBody>
      </p:sp>
      <p:sp>
        <p:nvSpPr>
          <p:cNvPr id="3" name="Titolo 1"/>
          <p:cNvSpPr txBox="1">
            <a:spLocks/>
          </p:cNvSpPr>
          <p:nvPr/>
        </p:nvSpPr>
        <p:spPr>
          <a:xfrm>
            <a:off x="0" y="0"/>
            <a:ext cx="5383213" cy="763588"/>
          </a:xfrm>
          <a:prstGeom prst="rect">
            <a:avLst/>
          </a:prstGeom>
          <a:solidFill>
            <a:srgbClr val="00B0F0"/>
          </a:solidFill>
        </p:spPr>
        <p:txBody>
          <a:bodyPr>
            <a:normAutofit/>
          </a:bodyPr>
          <a:lstStyle/>
          <a:p>
            <a:pPr algn="ctr" fontAlgn="auto">
              <a:spcBef>
                <a:spcPts val="0"/>
              </a:spcBef>
              <a:spcAft>
                <a:spcPts val="0"/>
              </a:spcAft>
              <a:defRPr/>
            </a:pPr>
            <a:r>
              <a:rPr lang="it-IT" sz="4400" dirty="0" err="1">
                <a:solidFill>
                  <a:schemeClr val="bg1"/>
                </a:solidFill>
                <a:latin typeface="+mj-lt"/>
                <a:ea typeface="+mj-ea"/>
                <a:cs typeface="+mj-cs"/>
              </a:rPr>
              <a:t>Co-applicants</a:t>
            </a:r>
            <a:endParaRPr lang="it-IT" sz="4400" dirty="0">
              <a:solidFill>
                <a:schemeClr val="bg1"/>
              </a:solidFill>
              <a:latin typeface="+mj-lt"/>
              <a:ea typeface="+mj-ea"/>
              <a:cs typeface="+mj-cs"/>
            </a:endParaRPr>
          </a:p>
        </p:txBody>
      </p:sp>
      <p:pic>
        <p:nvPicPr>
          <p:cNvPr id="16387" name="Picture 2" descr="Risultati immagini per fisascat cisl milano metropoli"/>
          <p:cNvPicPr>
            <a:picLocks noChangeAspect="1" noChangeArrowheads="1"/>
          </p:cNvPicPr>
          <p:nvPr/>
        </p:nvPicPr>
        <p:blipFill>
          <a:blip r:embed="rId2"/>
          <a:srcRect/>
          <a:stretch>
            <a:fillRect/>
          </a:stretch>
        </p:blipFill>
        <p:spPr bwMode="auto">
          <a:xfrm>
            <a:off x="0" y="1357313"/>
            <a:ext cx="2471738" cy="1828800"/>
          </a:xfrm>
          <a:prstGeom prst="rect">
            <a:avLst/>
          </a:prstGeom>
          <a:noFill/>
          <a:ln w="9525">
            <a:noFill/>
            <a:miter lim="800000"/>
            <a:headEnd/>
            <a:tailEnd/>
          </a:ln>
        </p:spPr>
      </p:pic>
      <p:sp>
        <p:nvSpPr>
          <p:cNvPr id="16388" name="Rettangolo 6"/>
          <p:cNvSpPr>
            <a:spLocks noChangeArrowheads="1"/>
          </p:cNvSpPr>
          <p:nvPr/>
        </p:nvSpPr>
        <p:spPr bwMode="auto">
          <a:xfrm>
            <a:off x="2071688" y="928688"/>
            <a:ext cx="6715125" cy="2713037"/>
          </a:xfrm>
          <a:prstGeom prst="rect">
            <a:avLst/>
          </a:prstGeom>
          <a:noFill/>
          <a:ln w="9525">
            <a:noFill/>
            <a:miter lim="800000"/>
            <a:headEnd/>
            <a:tailEnd/>
          </a:ln>
        </p:spPr>
        <p:txBody>
          <a:bodyPr>
            <a:spAutoFit/>
          </a:bodyPr>
          <a:lstStyle/>
          <a:p>
            <a:pPr marL="342900" indent="-342900">
              <a:lnSpc>
                <a:spcPct val="150000"/>
              </a:lnSpc>
              <a:spcBef>
                <a:spcPct val="20000"/>
              </a:spcBef>
            </a:pPr>
            <a:r>
              <a:rPr lang="fr-FR" sz="3200">
                <a:latin typeface="Calibri" pitchFamily="34" charset="0"/>
              </a:rPr>
              <a:t>Fisascat Cisl Milano Metropoli</a:t>
            </a:r>
          </a:p>
          <a:p>
            <a:pPr marL="0" lvl="1">
              <a:lnSpc>
                <a:spcPct val="150000"/>
              </a:lnSpc>
              <a:spcBef>
                <a:spcPct val="20000"/>
              </a:spcBef>
            </a:pPr>
            <a:r>
              <a:rPr lang="fr-FR" sz="2000">
                <a:latin typeface="Calibri" pitchFamily="34" charset="0"/>
              </a:rPr>
              <a:t>Federazione di categoria aderente alla Cisl che opera nei settori dei servizi privati (commercio, turismo, ICT, servizi alla persona, etc.). Circa 33.000 iscritti  (10.000 iscritti migranti di prima o seconda generazione)</a:t>
            </a:r>
          </a:p>
        </p:txBody>
      </p:sp>
      <p:sp>
        <p:nvSpPr>
          <p:cNvPr id="16389" name="AutoShape 4" descr="Risultati immagini per anolf milan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it-IT">
              <a:latin typeface="Calibri" pitchFamily="34" charset="0"/>
            </a:endParaRPr>
          </a:p>
        </p:txBody>
      </p:sp>
      <p:sp>
        <p:nvSpPr>
          <p:cNvPr id="16390" name="AutoShape 6" descr="Risultati immagini per anolf milan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it-IT">
              <a:latin typeface="Calibri" pitchFamily="34" charset="0"/>
            </a:endParaRPr>
          </a:p>
        </p:txBody>
      </p:sp>
      <p:sp>
        <p:nvSpPr>
          <p:cNvPr id="16391" name="AutoShape 8" descr="Risultati immagini per anolf milan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it-IT">
              <a:latin typeface="Calibri" pitchFamily="34" charset="0"/>
            </a:endParaRPr>
          </a:p>
        </p:txBody>
      </p:sp>
      <p:pic>
        <p:nvPicPr>
          <p:cNvPr id="16392" name="Picture 10" descr="Risultati immagini per anolf milano"/>
          <p:cNvPicPr>
            <a:picLocks noChangeAspect="1" noChangeArrowheads="1"/>
          </p:cNvPicPr>
          <p:nvPr/>
        </p:nvPicPr>
        <p:blipFill>
          <a:blip r:embed="rId3"/>
          <a:srcRect/>
          <a:stretch>
            <a:fillRect/>
          </a:stretch>
        </p:blipFill>
        <p:spPr bwMode="auto">
          <a:xfrm>
            <a:off x="5940425" y="4652963"/>
            <a:ext cx="2857500" cy="1428750"/>
          </a:xfrm>
          <a:prstGeom prst="rect">
            <a:avLst/>
          </a:prstGeom>
          <a:noFill/>
          <a:ln w="9525">
            <a:noFill/>
            <a:miter lim="800000"/>
            <a:headEnd/>
            <a:tailEnd/>
          </a:ln>
        </p:spPr>
      </p:pic>
      <p:sp>
        <p:nvSpPr>
          <p:cNvPr id="16393" name="Rettangolo 8"/>
          <p:cNvSpPr>
            <a:spLocks noChangeArrowheads="1"/>
          </p:cNvSpPr>
          <p:nvPr/>
        </p:nvSpPr>
        <p:spPr bwMode="auto">
          <a:xfrm>
            <a:off x="500063" y="3213100"/>
            <a:ext cx="5929312" cy="3627438"/>
          </a:xfrm>
          <a:prstGeom prst="rect">
            <a:avLst/>
          </a:prstGeom>
          <a:noFill/>
          <a:ln w="9525">
            <a:noFill/>
            <a:miter lim="800000"/>
            <a:headEnd/>
            <a:tailEnd/>
          </a:ln>
        </p:spPr>
        <p:txBody>
          <a:bodyPr>
            <a:spAutoFit/>
          </a:bodyPr>
          <a:lstStyle/>
          <a:p>
            <a:pPr>
              <a:lnSpc>
                <a:spcPct val="150000"/>
              </a:lnSpc>
              <a:spcBef>
                <a:spcPct val="20000"/>
              </a:spcBef>
            </a:pPr>
            <a:r>
              <a:rPr lang="fr-FR" sz="3200">
                <a:latin typeface="Calibri" pitchFamily="34" charset="0"/>
              </a:rPr>
              <a:t>Anolf</a:t>
            </a:r>
          </a:p>
          <a:p>
            <a:pPr marL="0" lvl="1">
              <a:lnSpc>
                <a:spcPct val="150000"/>
              </a:lnSpc>
              <a:spcBef>
                <a:spcPct val="20000"/>
              </a:spcBef>
            </a:pPr>
            <a:r>
              <a:rPr lang="fr-FR" sz="2000">
                <a:latin typeface="Calibri" pitchFamily="34" charset="0"/>
              </a:rPr>
              <a:t>Associazione promossa dalla Cisl che si occupa di orientamento, assistenza e promozione dell’integrazione dei lavoratori migranti in Italia, attraverso l’assistenza individuale, l’azione legale contro la discriminazione, il rapporto con le Istituzioni e le altre associazioni</a:t>
            </a:r>
          </a:p>
        </p:txBody>
      </p:sp>
      <p:pic>
        <p:nvPicPr>
          <p:cNvPr id="16394" name="Immagine 10"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olo 1"/>
          <p:cNvSpPr>
            <a:spLocks noGrp="1"/>
          </p:cNvSpPr>
          <p:nvPr>
            <p:ph type="title"/>
          </p:nvPr>
        </p:nvSpPr>
        <p:spPr>
          <a:xfrm>
            <a:off x="0" y="0"/>
            <a:ext cx="4892675" cy="1201738"/>
          </a:xfrm>
          <a:solidFill>
            <a:srgbClr val="00B0F0"/>
          </a:solidFill>
        </p:spPr>
        <p:txBody>
          <a:bodyPr/>
          <a:lstStyle/>
          <a:p>
            <a:pPr eaLnBrk="1" hangingPunct="1"/>
            <a:r>
              <a:rPr lang="it-IT" smtClean="0">
                <a:solidFill>
                  <a:schemeClr val="bg1"/>
                </a:solidFill>
              </a:rPr>
              <a:t>Partners</a:t>
            </a:r>
          </a:p>
        </p:txBody>
      </p:sp>
      <p:sp>
        <p:nvSpPr>
          <p:cNvPr id="17410" name="Segnaposto contenuto 2"/>
          <p:cNvSpPr>
            <a:spLocks noGrp="1"/>
          </p:cNvSpPr>
          <p:nvPr>
            <p:ph idx="1"/>
          </p:nvPr>
        </p:nvSpPr>
        <p:spPr>
          <a:xfrm>
            <a:off x="357188" y="1428750"/>
            <a:ext cx="8429625" cy="3143250"/>
          </a:xfrm>
        </p:spPr>
        <p:txBody>
          <a:bodyPr/>
          <a:lstStyle/>
          <a:p>
            <a:pPr eaLnBrk="1" hangingPunct="1">
              <a:lnSpc>
                <a:spcPct val="130000"/>
              </a:lnSpc>
              <a:spcBef>
                <a:spcPts val="2400"/>
              </a:spcBef>
            </a:pPr>
            <a:r>
              <a:rPr lang="fr-FR" sz="1900" smtClean="0"/>
              <a:t>Filcams Cgil Milano</a:t>
            </a:r>
          </a:p>
          <a:p>
            <a:pPr eaLnBrk="1" hangingPunct="1">
              <a:lnSpc>
                <a:spcPct val="130000"/>
              </a:lnSpc>
              <a:spcBef>
                <a:spcPts val="2400"/>
              </a:spcBef>
            </a:pPr>
            <a:r>
              <a:rPr lang="fr-FR" sz="1900" smtClean="0"/>
              <a:t>Uiltucs Uil Milano</a:t>
            </a:r>
          </a:p>
          <a:p>
            <a:pPr eaLnBrk="1" hangingPunct="1">
              <a:lnSpc>
                <a:spcPct val="130000"/>
              </a:lnSpc>
              <a:spcBef>
                <a:spcPts val="2400"/>
              </a:spcBef>
            </a:pPr>
            <a:r>
              <a:rPr lang="fr-FR" sz="1900" smtClean="0"/>
              <a:t>Enti Bilaterali:</a:t>
            </a:r>
          </a:p>
          <a:p>
            <a:pPr lvl="1" eaLnBrk="1" hangingPunct="1">
              <a:lnSpc>
                <a:spcPct val="130000"/>
              </a:lnSpc>
              <a:spcBef>
                <a:spcPts val="2400"/>
              </a:spcBef>
              <a:buFont typeface="Courier New" pitchFamily="49" charset="0"/>
              <a:buChar char="o"/>
            </a:pPr>
            <a:r>
              <a:rPr lang="fr-FR" sz="1700" smtClean="0"/>
              <a:t>EbiTer Milano (commercio, ICT, Pubblicità, etc.) con circa 10.000 imprese aderenti</a:t>
            </a:r>
          </a:p>
          <a:p>
            <a:pPr lvl="1" eaLnBrk="1" hangingPunct="1">
              <a:lnSpc>
                <a:spcPct val="130000"/>
              </a:lnSpc>
              <a:spcBef>
                <a:spcPts val="2400"/>
              </a:spcBef>
              <a:buFont typeface="Courier New" pitchFamily="49" charset="0"/>
              <a:buChar char="o"/>
            </a:pPr>
            <a:r>
              <a:rPr lang="fr-FR" sz="1700" smtClean="0"/>
              <a:t>Ebtpe Milano (settore del turismo) con circa 3000 imprese aderenti</a:t>
            </a:r>
          </a:p>
          <a:p>
            <a:pPr lvl="1" eaLnBrk="1" hangingPunct="1">
              <a:lnSpc>
                <a:spcPct val="130000"/>
              </a:lnSpc>
              <a:buFont typeface="Courier New" pitchFamily="49" charset="0"/>
              <a:buChar char="o"/>
            </a:pPr>
            <a:endParaRPr lang="fr-FR" sz="1700" smtClean="0"/>
          </a:p>
          <a:p>
            <a:pPr eaLnBrk="1" hangingPunct="1">
              <a:lnSpc>
                <a:spcPct val="130000"/>
              </a:lnSpc>
            </a:pPr>
            <a:endParaRPr lang="fr-FR" sz="1900" smtClean="0"/>
          </a:p>
          <a:p>
            <a:pPr eaLnBrk="1" hangingPunct="1">
              <a:lnSpc>
                <a:spcPct val="130000"/>
              </a:lnSpc>
            </a:pPr>
            <a:endParaRPr lang="en-GB" sz="1900" smtClean="0"/>
          </a:p>
        </p:txBody>
      </p:sp>
      <p:sp>
        <p:nvSpPr>
          <p:cNvPr id="4" name="Segnaposto numero diapositiva 3"/>
          <p:cNvSpPr>
            <a:spLocks noGrp="1"/>
          </p:cNvSpPr>
          <p:nvPr>
            <p:ph type="sldNum" sz="quarter" idx="12"/>
          </p:nvPr>
        </p:nvSpPr>
        <p:spPr/>
        <p:txBody>
          <a:bodyPr/>
          <a:lstStyle/>
          <a:p>
            <a:pPr>
              <a:defRPr/>
            </a:pPr>
            <a:fld id="{2659C100-0A29-4BC0-9773-16ABD52E51F6}" type="slidenum">
              <a:rPr lang="it-IT"/>
              <a:pPr>
                <a:defRPr/>
              </a:pPr>
              <a:t>4</a:t>
            </a:fld>
            <a:endParaRPr lang="it-IT"/>
          </a:p>
        </p:txBody>
      </p:sp>
      <p:pic>
        <p:nvPicPr>
          <p:cNvPr id="17412" name="Picture 2" descr="Risultati immagini per partners"/>
          <p:cNvPicPr>
            <a:picLocks noChangeAspect="1" noChangeArrowheads="1"/>
          </p:cNvPicPr>
          <p:nvPr/>
        </p:nvPicPr>
        <p:blipFill>
          <a:blip r:embed="rId3"/>
          <a:srcRect/>
          <a:stretch>
            <a:fillRect/>
          </a:stretch>
        </p:blipFill>
        <p:spPr bwMode="auto">
          <a:xfrm>
            <a:off x="857250" y="4476750"/>
            <a:ext cx="6429375" cy="2381250"/>
          </a:xfrm>
          <a:prstGeom prst="rect">
            <a:avLst/>
          </a:prstGeom>
          <a:noFill/>
          <a:ln w="9525">
            <a:noFill/>
            <a:miter lim="800000"/>
            <a:headEnd/>
            <a:tailEnd/>
          </a:ln>
        </p:spPr>
      </p:pic>
      <p:pic>
        <p:nvPicPr>
          <p:cNvPr id="17413"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Risultati immagini per workers"/>
          <p:cNvPicPr>
            <a:picLocks noChangeAspect="1" noChangeArrowheads="1"/>
          </p:cNvPicPr>
          <p:nvPr/>
        </p:nvPicPr>
        <p:blipFill>
          <a:blip r:embed="rId3"/>
          <a:srcRect/>
          <a:stretch>
            <a:fillRect/>
          </a:stretch>
        </p:blipFill>
        <p:spPr bwMode="auto">
          <a:xfrm>
            <a:off x="1357313" y="4357688"/>
            <a:ext cx="5500687" cy="2327275"/>
          </a:xfrm>
          <a:prstGeom prst="rect">
            <a:avLst/>
          </a:prstGeom>
          <a:noFill/>
          <a:ln w="9525">
            <a:noFill/>
            <a:miter lim="800000"/>
            <a:headEnd/>
            <a:tailEnd/>
          </a:ln>
        </p:spPr>
      </p:pic>
      <p:sp>
        <p:nvSpPr>
          <p:cNvPr id="19458" name="Titolo 1"/>
          <p:cNvSpPr>
            <a:spLocks noGrp="1"/>
          </p:cNvSpPr>
          <p:nvPr>
            <p:ph type="title"/>
          </p:nvPr>
        </p:nvSpPr>
        <p:spPr>
          <a:xfrm>
            <a:off x="0" y="0"/>
            <a:ext cx="5321300" cy="915988"/>
          </a:xfrm>
          <a:solidFill>
            <a:srgbClr val="F6C81E"/>
          </a:solidFill>
        </p:spPr>
        <p:txBody>
          <a:bodyPr/>
          <a:lstStyle/>
          <a:p>
            <a:pPr eaLnBrk="1" hangingPunct="1"/>
            <a:r>
              <a:rPr lang="it-IT" smtClean="0"/>
              <a:t>Pilot Action Italy</a:t>
            </a:r>
          </a:p>
        </p:txBody>
      </p:sp>
      <p:sp>
        <p:nvSpPr>
          <p:cNvPr id="19459" name="Segnaposto contenuto 2"/>
          <p:cNvSpPr>
            <a:spLocks noGrp="1"/>
          </p:cNvSpPr>
          <p:nvPr>
            <p:ph idx="1"/>
          </p:nvPr>
        </p:nvSpPr>
        <p:spPr>
          <a:xfrm>
            <a:off x="642938" y="1214438"/>
            <a:ext cx="7572375" cy="3357562"/>
          </a:xfrm>
        </p:spPr>
        <p:txBody>
          <a:bodyPr/>
          <a:lstStyle/>
          <a:p>
            <a:pPr marL="0" indent="0" eaLnBrk="1" hangingPunct="1">
              <a:lnSpc>
                <a:spcPct val="130000"/>
              </a:lnSpc>
              <a:buFont typeface="Arial" charset="0"/>
              <a:buNone/>
            </a:pPr>
            <a:r>
              <a:rPr lang="en-GB" sz="2200" smtClean="0"/>
              <a:t>40 tra richiedenti asilo e rifugiati (selezionati dagli sportelli di ANOLF, CGIL, CISL e UIL di Milano) saranno diretti beneficiari di un “pacchetto formativo” che includerà: formazione linguistica, diritti del lavoro, formazione professionale e tirocini formativi. Il percorso includerà anche un bilancio di competenze con il supporto di experti di EBITER e EBTPE. </a:t>
            </a:r>
            <a:endParaRPr lang="it-IT" sz="2200" smtClean="0"/>
          </a:p>
        </p:txBody>
      </p:sp>
      <p:sp>
        <p:nvSpPr>
          <p:cNvPr id="4" name="Segnaposto numero diapositiva 3"/>
          <p:cNvSpPr>
            <a:spLocks noGrp="1"/>
          </p:cNvSpPr>
          <p:nvPr>
            <p:ph type="sldNum" sz="quarter" idx="12"/>
          </p:nvPr>
        </p:nvSpPr>
        <p:spPr/>
        <p:txBody>
          <a:bodyPr/>
          <a:lstStyle/>
          <a:p>
            <a:pPr>
              <a:defRPr/>
            </a:pPr>
            <a:fld id="{8D4F36C6-8749-4633-BAB7-25686AB75DB2}" type="slidenum">
              <a:rPr lang="it-IT"/>
              <a:pPr>
                <a:defRPr/>
              </a:pPr>
              <a:t>5</a:t>
            </a:fld>
            <a:endParaRPr lang="it-IT"/>
          </a:p>
        </p:txBody>
      </p:sp>
      <p:pic>
        <p:nvPicPr>
          <p:cNvPr id="19461"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olo 1"/>
          <p:cNvSpPr>
            <a:spLocks noGrp="1"/>
          </p:cNvSpPr>
          <p:nvPr>
            <p:ph type="title"/>
          </p:nvPr>
        </p:nvSpPr>
        <p:spPr>
          <a:xfrm>
            <a:off x="0" y="0"/>
            <a:ext cx="4249738" cy="773113"/>
          </a:xfrm>
          <a:solidFill>
            <a:srgbClr val="F6C81E"/>
          </a:solidFill>
        </p:spPr>
        <p:txBody>
          <a:bodyPr/>
          <a:lstStyle/>
          <a:p>
            <a:pPr eaLnBrk="1" hangingPunct="1"/>
            <a:r>
              <a:rPr lang="it-IT" smtClean="0"/>
              <a:t>Activities</a:t>
            </a:r>
          </a:p>
        </p:txBody>
      </p:sp>
      <p:sp>
        <p:nvSpPr>
          <p:cNvPr id="4" name="Segnaposto numero diapositiva 3"/>
          <p:cNvSpPr>
            <a:spLocks noGrp="1"/>
          </p:cNvSpPr>
          <p:nvPr>
            <p:ph type="sldNum" sz="quarter" idx="12"/>
          </p:nvPr>
        </p:nvSpPr>
        <p:spPr/>
        <p:txBody>
          <a:bodyPr/>
          <a:lstStyle/>
          <a:p>
            <a:pPr>
              <a:defRPr/>
            </a:pPr>
            <a:fld id="{D8BBBA86-90AA-45A3-BCE7-FB11EBB2E1BA}" type="slidenum">
              <a:rPr lang="it-IT"/>
              <a:pPr>
                <a:defRPr/>
              </a:pPr>
              <a:t>6</a:t>
            </a:fld>
            <a:endParaRPr lang="it-IT"/>
          </a:p>
        </p:txBody>
      </p:sp>
      <p:sp>
        <p:nvSpPr>
          <p:cNvPr id="21507" name="Segnaposto contenuto 2"/>
          <p:cNvSpPr>
            <a:spLocks noGrp="1"/>
          </p:cNvSpPr>
          <p:nvPr>
            <p:ph idx="1"/>
          </p:nvPr>
        </p:nvSpPr>
        <p:spPr>
          <a:xfrm>
            <a:off x="571500" y="857250"/>
            <a:ext cx="4357688" cy="5643563"/>
          </a:xfrm>
        </p:spPr>
        <p:txBody>
          <a:bodyPr/>
          <a:lstStyle/>
          <a:p>
            <a:pPr marL="0" indent="0" eaLnBrk="1" hangingPunct="1">
              <a:lnSpc>
                <a:spcPct val="130000"/>
              </a:lnSpc>
              <a:buFont typeface="Arial" charset="0"/>
              <a:buNone/>
            </a:pPr>
            <a:endParaRPr lang="fr-FR" sz="1900" b="1" u="sng" smtClean="0"/>
          </a:p>
          <a:p>
            <a:pPr marL="0" indent="0" eaLnBrk="1" hangingPunct="1">
              <a:lnSpc>
                <a:spcPct val="80000"/>
              </a:lnSpc>
              <a:spcBef>
                <a:spcPts val="1800"/>
              </a:spcBef>
            </a:pPr>
            <a:r>
              <a:rPr lang="en-GB" sz="1700" smtClean="0"/>
              <a:t>1° FOCUS GROUP: sarà organizzata a Milano una prima conferenza di preparazione con 50 partecipanti. I partners e i soggetti interessati (Istituzioni, imprese, parti sociali) discuteranno insieme delle esigenze e dei requisiti relativi all’inclusione dei rifugiati nel mercato del lavoro, ciascuno secondo la propria prospettiva. La conferenza è finalizzata all’illustrazione e al miglioramento dell’azione pilota. (settembre 2017)</a:t>
            </a:r>
          </a:p>
          <a:p>
            <a:pPr marL="0" indent="0" eaLnBrk="1" hangingPunct="1">
              <a:lnSpc>
                <a:spcPct val="80000"/>
              </a:lnSpc>
              <a:spcBef>
                <a:spcPts val="1800"/>
              </a:spcBef>
            </a:pPr>
            <a:r>
              <a:rPr lang="en-GB" sz="1700" smtClean="0"/>
              <a:t>Pacchetto formativo (ottobre 2017 – maggio 2018)</a:t>
            </a:r>
          </a:p>
          <a:p>
            <a:pPr marL="0" indent="0" eaLnBrk="1" hangingPunct="1">
              <a:lnSpc>
                <a:spcPct val="80000"/>
              </a:lnSpc>
              <a:spcBef>
                <a:spcPts val="1800"/>
              </a:spcBef>
            </a:pPr>
            <a:r>
              <a:rPr lang="en-GB" sz="1700" smtClean="0"/>
              <a:t>2° FOCUS GROUP: sarà organizzata a Roma una conferenza finale con 50 partecipanti per illustrare i risultati dell’azione pilota. Verrà spiegata la metodologia di Labour-INT e proposto un piano di lavoro. Verranno impostate le condizioni per la disseminazione delle “best practices”(giugno 2018)</a:t>
            </a:r>
            <a:endParaRPr lang="it-IT" sz="1700" smtClean="0"/>
          </a:p>
          <a:p>
            <a:pPr marL="0" indent="0" eaLnBrk="1" hangingPunct="1">
              <a:lnSpc>
                <a:spcPct val="130000"/>
              </a:lnSpc>
            </a:pPr>
            <a:endParaRPr lang="fr-FR" sz="1900" smtClean="0"/>
          </a:p>
        </p:txBody>
      </p:sp>
      <p:pic>
        <p:nvPicPr>
          <p:cNvPr id="21508" name="Picture 2" descr="Risultati immagini per activities"/>
          <p:cNvPicPr>
            <a:picLocks noChangeAspect="1" noChangeArrowheads="1"/>
          </p:cNvPicPr>
          <p:nvPr/>
        </p:nvPicPr>
        <p:blipFill>
          <a:blip r:embed="rId3"/>
          <a:srcRect/>
          <a:stretch>
            <a:fillRect/>
          </a:stretch>
        </p:blipFill>
        <p:spPr bwMode="auto">
          <a:xfrm>
            <a:off x="5143500" y="1428750"/>
            <a:ext cx="3786188" cy="4019550"/>
          </a:xfrm>
          <a:prstGeom prst="rect">
            <a:avLst/>
          </a:prstGeom>
          <a:noFill/>
          <a:ln w="9525">
            <a:noFill/>
            <a:miter lim="800000"/>
            <a:headEnd/>
            <a:tailEnd/>
          </a:ln>
        </p:spPr>
      </p:pic>
      <p:pic>
        <p:nvPicPr>
          <p:cNvPr id="21509"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olo 1"/>
          <p:cNvSpPr>
            <a:spLocks noGrp="1"/>
          </p:cNvSpPr>
          <p:nvPr>
            <p:ph type="title"/>
          </p:nvPr>
        </p:nvSpPr>
        <p:spPr>
          <a:xfrm>
            <a:off x="0" y="0"/>
            <a:ext cx="4964113" cy="1416050"/>
          </a:xfrm>
          <a:solidFill>
            <a:srgbClr val="F6C81E"/>
          </a:solidFill>
        </p:spPr>
        <p:txBody>
          <a:bodyPr/>
          <a:lstStyle/>
          <a:p>
            <a:pPr eaLnBrk="1" hangingPunct="1"/>
            <a:r>
              <a:rPr lang="it-IT" smtClean="0"/>
              <a:t>Training Package</a:t>
            </a:r>
          </a:p>
        </p:txBody>
      </p:sp>
      <p:sp>
        <p:nvSpPr>
          <p:cNvPr id="4" name="Segnaposto numero diapositiva 3"/>
          <p:cNvSpPr>
            <a:spLocks noGrp="1"/>
          </p:cNvSpPr>
          <p:nvPr>
            <p:ph type="sldNum" sz="quarter" idx="12"/>
          </p:nvPr>
        </p:nvSpPr>
        <p:spPr/>
        <p:txBody>
          <a:bodyPr/>
          <a:lstStyle/>
          <a:p>
            <a:pPr>
              <a:defRPr/>
            </a:pPr>
            <a:fld id="{46073CE7-818D-4756-AEFB-D80BA49AE350}" type="slidenum">
              <a:rPr lang="it-IT"/>
              <a:pPr>
                <a:defRPr/>
              </a:pPr>
              <a:t>7</a:t>
            </a:fld>
            <a:endParaRPr lang="it-IT"/>
          </a:p>
        </p:txBody>
      </p:sp>
      <p:pic>
        <p:nvPicPr>
          <p:cNvPr id="23555" name="Picture 2" descr="Risultati immagini per training"/>
          <p:cNvPicPr>
            <a:picLocks noChangeAspect="1" noChangeArrowheads="1"/>
          </p:cNvPicPr>
          <p:nvPr/>
        </p:nvPicPr>
        <p:blipFill>
          <a:blip r:embed="rId3"/>
          <a:srcRect/>
          <a:stretch>
            <a:fillRect/>
          </a:stretch>
        </p:blipFill>
        <p:spPr bwMode="auto">
          <a:xfrm>
            <a:off x="5357813" y="1428750"/>
            <a:ext cx="3786187" cy="4071938"/>
          </a:xfrm>
          <a:prstGeom prst="rect">
            <a:avLst/>
          </a:prstGeom>
          <a:noFill/>
          <a:ln w="9525">
            <a:noFill/>
            <a:miter lim="800000"/>
            <a:headEnd/>
            <a:tailEnd/>
          </a:ln>
        </p:spPr>
      </p:pic>
      <p:sp>
        <p:nvSpPr>
          <p:cNvPr id="23556" name="Segnaposto contenuto 2"/>
          <p:cNvSpPr>
            <a:spLocks noGrp="1"/>
          </p:cNvSpPr>
          <p:nvPr>
            <p:ph idx="1"/>
          </p:nvPr>
        </p:nvSpPr>
        <p:spPr>
          <a:xfrm>
            <a:off x="428625" y="1285875"/>
            <a:ext cx="4500563" cy="4857750"/>
          </a:xfrm>
        </p:spPr>
        <p:txBody>
          <a:bodyPr/>
          <a:lstStyle/>
          <a:p>
            <a:pPr marL="0" indent="0" eaLnBrk="1" hangingPunct="1">
              <a:lnSpc>
                <a:spcPct val="130000"/>
              </a:lnSpc>
              <a:buFont typeface="Arial" charset="0"/>
              <a:buNone/>
            </a:pPr>
            <a:endParaRPr lang="fr-FR" sz="2800" b="1" u="sng" smtClean="0"/>
          </a:p>
          <a:p>
            <a:pPr marL="0" indent="0" eaLnBrk="1" hangingPunct="1">
              <a:lnSpc>
                <a:spcPct val="80000"/>
              </a:lnSpc>
            </a:pPr>
            <a:r>
              <a:rPr lang="en-GB" sz="2000" smtClean="0"/>
              <a:t>Finanziato dal progetto</a:t>
            </a:r>
            <a:endParaRPr lang="it-IT" sz="2000" smtClean="0"/>
          </a:p>
          <a:p>
            <a:pPr marL="449263" lvl="1" indent="0" eaLnBrk="1" hangingPunct="1">
              <a:lnSpc>
                <a:spcPct val="80000"/>
              </a:lnSpc>
              <a:buFont typeface="Arial" charset="0"/>
              <a:buNone/>
            </a:pPr>
            <a:r>
              <a:rPr lang="en-GB" sz="1700" smtClean="0"/>
              <a:t>- Selezione dei candidati attraverso ANOLF Milano. I candidati verranno guidati ad un primo bilancio delle proprie competenze e all’identificazione dei propri bisogni formativi.</a:t>
            </a:r>
            <a:endParaRPr lang="it-IT" sz="1700" smtClean="0"/>
          </a:p>
          <a:p>
            <a:pPr marL="449263" lvl="1" indent="0" eaLnBrk="1" hangingPunct="1">
              <a:lnSpc>
                <a:spcPct val="80000"/>
              </a:lnSpc>
              <a:buFont typeface="Arial" charset="0"/>
              <a:buNone/>
            </a:pPr>
            <a:r>
              <a:rPr lang="en-GB" sz="1700" smtClean="0"/>
              <a:t>- Corso di lingua italiana (nozioni di base): 80 ore suddivise in 20 giorni (4 classi di 10 persone ciascuna suddivise per competenze omogenee di linguaggio)</a:t>
            </a:r>
            <a:endParaRPr lang="it-IT" sz="1700" smtClean="0"/>
          </a:p>
          <a:p>
            <a:pPr marL="449263" lvl="1" indent="0" eaLnBrk="1" hangingPunct="1">
              <a:lnSpc>
                <a:spcPct val="80000"/>
              </a:lnSpc>
              <a:buFont typeface="Arial" charset="0"/>
              <a:buNone/>
            </a:pPr>
            <a:r>
              <a:rPr lang="en-GB" sz="1700" smtClean="0"/>
              <a:t>- Corso di lingua italiana (linguaggio professionale): 20 ore suddivise in 5 giorni (4 classi di 10 persone ciascuna)</a:t>
            </a:r>
            <a:endParaRPr lang="it-IT" sz="1700" smtClean="0"/>
          </a:p>
          <a:p>
            <a:pPr marL="449263" lvl="1" indent="0" eaLnBrk="1" hangingPunct="1">
              <a:lnSpc>
                <a:spcPct val="80000"/>
              </a:lnSpc>
              <a:buFont typeface="Arial" charset="0"/>
              <a:buNone/>
            </a:pPr>
            <a:r>
              <a:rPr lang="en-GB" sz="1700" smtClean="0"/>
              <a:t>- Educazione alla cittadinanza (diritti e doveri, opportunità, etc) 20 ore in 5 giorni (4 classi di 10 persone ciascuna)</a:t>
            </a:r>
            <a:endParaRPr lang="it-IT" sz="1700" smtClean="0"/>
          </a:p>
          <a:p>
            <a:pPr marL="449263" lvl="1" indent="0" eaLnBrk="1" hangingPunct="1">
              <a:lnSpc>
                <a:spcPct val="80000"/>
              </a:lnSpc>
              <a:buFontTx/>
              <a:buChar char="-"/>
            </a:pPr>
            <a:r>
              <a:rPr lang="en-GB" sz="1700" smtClean="0"/>
              <a:t>Certificazione delle competenze acquisite e stesura di un CV aggiornato.</a:t>
            </a:r>
          </a:p>
          <a:p>
            <a:pPr marL="449263" lvl="1" indent="0" eaLnBrk="1" hangingPunct="1">
              <a:lnSpc>
                <a:spcPct val="80000"/>
              </a:lnSpc>
              <a:buFont typeface="Arial" charset="0"/>
              <a:buNone/>
            </a:pPr>
            <a:endParaRPr lang="it-IT" sz="1700" smtClean="0"/>
          </a:p>
          <a:p>
            <a:pPr marL="0" indent="0" eaLnBrk="1" hangingPunct="1">
              <a:lnSpc>
                <a:spcPct val="80000"/>
              </a:lnSpc>
            </a:pPr>
            <a:endParaRPr lang="en-GB" sz="2000" smtClean="0"/>
          </a:p>
          <a:p>
            <a:pPr marL="0" indent="0" eaLnBrk="1" hangingPunct="1">
              <a:lnSpc>
                <a:spcPct val="130000"/>
              </a:lnSpc>
            </a:pPr>
            <a:endParaRPr lang="fr-FR" sz="2800" smtClean="0"/>
          </a:p>
        </p:txBody>
      </p:sp>
      <p:pic>
        <p:nvPicPr>
          <p:cNvPr id="23557"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3821113" cy="915988"/>
          </a:xfrm>
          <a:solidFill>
            <a:srgbClr val="F6C81E"/>
          </a:solidFill>
        </p:spPr>
        <p:txBody>
          <a:bodyPr rtlCol="0">
            <a:normAutofit fontScale="90000"/>
          </a:bodyPr>
          <a:lstStyle/>
          <a:p>
            <a:pPr eaLnBrk="1" fontAlgn="auto" hangingPunct="1">
              <a:spcAft>
                <a:spcPts val="0"/>
              </a:spcAft>
              <a:defRPr/>
            </a:pPr>
            <a:r>
              <a:rPr lang="it-IT" dirty="0" smtClean="0"/>
              <a:t>Training Package</a:t>
            </a:r>
            <a:endParaRPr lang="it-IT" dirty="0"/>
          </a:p>
        </p:txBody>
      </p:sp>
      <p:sp>
        <p:nvSpPr>
          <p:cNvPr id="4" name="Segnaposto numero diapositiva 3"/>
          <p:cNvSpPr>
            <a:spLocks noGrp="1"/>
          </p:cNvSpPr>
          <p:nvPr>
            <p:ph type="sldNum" sz="quarter" idx="12"/>
          </p:nvPr>
        </p:nvSpPr>
        <p:spPr/>
        <p:txBody>
          <a:bodyPr/>
          <a:lstStyle/>
          <a:p>
            <a:pPr>
              <a:defRPr/>
            </a:pPr>
            <a:fld id="{C397135F-22E3-4EA8-A91D-1BB546BAB70D}" type="slidenum">
              <a:rPr lang="it-IT"/>
              <a:pPr>
                <a:defRPr/>
              </a:pPr>
              <a:t>8</a:t>
            </a:fld>
            <a:endParaRPr lang="it-IT"/>
          </a:p>
        </p:txBody>
      </p:sp>
      <p:pic>
        <p:nvPicPr>
          <p:cNvPr id="25603" name="Picture 2" descr="Risultati immagini per vocational training"/>
          <p:cNvPicPr>
            <a:picLocks noChangeAspect="1" noChangeArrowheads="1"/>
          </p:cNvPicPr>
          <p:nvPr/>
        </p:nvPicPr>
        <p:blipFill>
          <a:blip r:embed="rId3"/>
          <a:srcRect/>
          <a:stretch>
            <a:fillRect/>
          </a:stretch>
        </p:blipFill>
        <p:spPr bwMode="auto">
          <a:xfrm>
            <a:off x="0" y="4000500"/>
            <a:ext cx="8572500" cy="2857500"/>
          </a:xfrm>
          <a:prstGeom prst="rect">
            <a:avLst/>
          </a:prstGeom>
          <a:noFill/>
          <a:ln w="9525">
            <a:noFill/>
            <a:miter lim="800000"/>
            <a:headEnd/>
            <a:tailEnd/>
          </a:ln>
        </p:spPr>
      </p:pic>
      <p:sp>
        <p:nvSpPr>
          <p:cNvPr id="25604" name="Segnaposto contenuto 2"/>
          <p:cNvSpPr>
            <a:spLocks noGrp="1"/>
          </p:cNvSpPr>
          <p:nvPr>
            <p:ph idx="1"/>
          </p:nvPr>
        </p:nvSpPr>
        <p:spPr>
          <a:xfrm>
            <a:off x="285750" y="1571625"/>
            <a:ext cx="7429500" cy="4357688"/>
          </a:xfrm>
        </p:spPr>
        <p:txBody>
          <a:bodyPr/>
          <a:lstStyle/>
          <a:p>
            <a:pPr eaLnBrk="1" hangingPunct="1"/>
            <a:r>
              <a:rPr lang="en-GB" sz="2000" smtClean="0"/>
              <a:t>Finanziati da EBTPE e EBITER all’interno del loro programma di lavoro:</a:t>
            </a:r>
            <a:endParaRPr lang="it-IT" sz="2000" smtClean="0"/>
          </a:p>
          <a:p>
            <a:pPr marL="449263" lvl="1" indent="0" eaLnBrk="1" hangingPunct="1">
              <a:buFont typeface="Arial" charset="0"/>
              <a:buNone/>
            </a:pPr>
            <a:r>
              <a:rPr lang="en-GB" sz="1600" smtClean="0"/>
              <a:t>- Formazione professionale volta ad accrescere le proprie competenze professionali (60 ore in 15 giorni) (4 corsi, partecipanti suddivisi per competenze professionali omogenee sulla base del luogo di lavoro di destinazione). Tirocini formativi “on the job” individuati attraverso EBTPE e EBITER.</a:t>
            </a:r>
            <a:endParaRPr lang="it-IT" sz="1600" smtClean="0"/>
          </a:p>
          <a:p>
            <a:pPr marL="449263" lvl="1" indent="0" eaLnBrk="1" hangingPunct="1">
              <a:buFont typeface="Arial" charset="0"/>
              <a:buNone/>
            </a:pPr>
            <a:r>
              <a:rPr lang="en-GB" sz="1600" smtClean="0"/>
              <a:t>- Tirocini formativi “on the job” (192 ore in 44 giorni presso aziende selezionate dagli Enti Bilaterali)</a:t>
            </a:r>
            <a:endParaRPr lang="it-IT" sz="1600" smtClean="0"/>
          </a:p>
          <a:p>
            <a:pPr marL="449263" lvl="1" indent="0" eaLnBrk="1" hangingPunct="1">
              <a:buFont typeface="Arial" charset="0"/>
              <a:buNone/>
            </a:pPr>
            <a:endParaRPr lang="it-IT" sz="2400" smtClean="0"/>
          </a:p>
        </p:txBody>
      </p:sp>
      <p:pic>
        <p:nvPicPr>
          <p:cNvPr id="25605"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olo 1"/>
          <p:cNvSpPr>
            <a:spLocks noGrp="1"/>
          </p:cNvSpPr>
          <p:nvPr>
            <p:ph type="title"/>
          </p:nvPr>
        </p:nvSpPr>
        <p:spPr>
          <a:xfrm>
            <a:off x="0" y="0"/>
            <a:ext cx="5429250" cy="915988"/>
          </a:xfrm>
          <a:solidFill>
            <a:srgbClr val="F6C81E"/>
          </a:solidFill>
        </p:spPr>
        <p:txBody>
          <a:bodyPr/>
          <a:lstStyle/>
          <a:p>
            <a:pPr eaLnBrk="1" hangingPunct="1"/>
            <a:r>
              <a:rPr lang="it-IT" smtClean="0"/>
              <a:t>Training Package</a:t>
            </a:r>
          </a:p>
        </p:txBody>
      </p:sp>
      <p:sp>
        <p:nvSpPr>
          <p:cNvPr id="27650" name="Segnaposto contenuto 2"/>
          <p:cNvSpPr>
            <a:spLocks noGrp="1"/>
          </p:cNvSpPr>
          <p:nvPr>
            <p:ph idx="1"/>
          </p:nvPr>
        </p:nvSpPr>
        <p:spPr>
          <a:xfrm>
            <a:off x="357188" y="1357313"/>
            <a:ext cx="7429500" cy="5962650"/>
          </a:xfrm>
        </p:spPr>
        <p:txBody>
          <a:bodyPr/>
          <a:lstStyle/>
          <a:p>
            <a:pPr eaLnBrk="1" hangingPunct="1">
              <a:spcBef>
                <a:spcPts val="2400"/>
              </a:spcBef>
            </a:pPr>
            <a:r>
              <a:rPr lang="en-GB" sz="2000" smtClean="0"/>
              <a:t>In totale i 40 richiedenti asilo e rifugiati saranno beneficiari di 180+192 ore tra formazione e stage sul posto di lavoro nelle aziende iscritte a EBTPE e EBITER. </a:t>
            </a:r>
            <a:endParaRPr lang="it-IT" sz="2000" smtClean="0"/>
          </a:p>
          <a:p>
            <a:pPr eaLnBrk="1" hangingPunct="1">
              <a:spcBef>
                <a:spcPts val="2400"/>
              </a:spcBef>
            </a:pPr>
            <a:r>
              <a:rPr lang="en-GB" sz="2000" smtClean="0"/>
              <a:t>Metodologia: I partners dell’azione pilota condivideranno le proprie metodologie in un singolo pacchetto che includerà strumenti formativi, metodologia condivisa per la valutazione delle competenze, certificazione delle  competenze acquisite e stesura di un CV.</a:t>
            </a:r>
            <a:endParaRPr lang="it-IT" sz="2000" smtClean="0"/>
          </a:p>
        </p:txBody>
      </p:sp>
      <p:sp>
        <p:nvSpPr>
          <p:cNvPr id="4" name="Segnaposto numero diapositiva 3"/>
          <p:cNvSpPr>
            <a:spLocks noGrp="1"/>
          </p:cNvSpPr>
          <p:nvPr>
            <p:ph type="sldNum" sz="quarter" idx="12"/>
          </p:nvPr>
        </p:nvSpPr>
        <p:spPr/>
        <p:txBody>
          <a:bodyPr/>
          <a:lstStyle/>
          <a:p>
            <a:pPr>
              <a:defRPr/>
            </a:pPr>
            <a:fld id="{070DD8FC-8E45-4805-9210-2801579AA94E}" type="slidenum">
              <a:rPr lang="it-IT"/>
              <a:pPr>
                <a:defRPr/>
              </a:pPr>
              <a:t>9</a:t>
            </a:fld>
            <a:endParaRPr lang="it-IT"/>
          </a:p>
        </p:txBody>
      </p:sp>
      <p:pic>
        <p:nvPicPr>
          <p:cNvPr id="27652" name="Picture 2" descr="Risultati immagini per vocational training"/>
          <p:cNvPicPr>
            <a:picLocks noChangeAspect="1" noChangeArrowheads="1"/>
          </p:cNvPicPr>
          <p:nvPr/>
        </p:nvPicPr>
        <p:blipFill>
          <a:blip r:embed="rId3"/>
          <a:srcRect/>
          <a:stretch>
            <a:fillRect/>
          </a:stretch>
        </p:blipFill>
        <p:spPr bwMode="auto">
          <a:xfrm>
            <a:off x="1357313" y="4149725"/>
            <a:ext cx="6572250" cy="2708275"/>
          </a:xfrm>
          <a:prstGeom prst="rect">
            <a:avLst/>
          </a:prstGeom>
          <a:noFill/>
          <a:ln w="9525">
            <a:noFill/>
            <a:miter lim="800000"/>
            <a:headEnd/>
            <a:tailEnd/>
          </a:ln>
        </p:spPr>
      </p:pic>
      <p:pic>
        <p:nvPicPr>
          <p:cNvPr id="27653" name="Immagine 5" descr="pilot action italy.png"/>
          <p:cNvPicPr>
            <a:picLocks noChangeAspect="1"/>
          </p:cNvPicPr>
          <p:nvPr/>
        </p:nvPicPr>
        <p:blipFill>
          <a:blip r:embed="rId4"/>
          <a:srcRect/>
          <a:stretch>
            <a:fillRect/>
          </a:stretch>
        </p:blipFill>
        <p:spPr bwMode="auto">
          <a:xfrm>
            <a:off x="8010525" y="0"/>
            <a:ext cx="1133475" cy="714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TotalTime>
  <Words>558</Words>
  <Application>Microsoft Office PowerPoint</Application>
  <PresentationFormat>Presentazione su schermo (4:3)</PresentationFormat>
  <Paragraphs>60</Paragraphs>
  <Slides>9</Slides>
  <Notes>6</Notes>
  <HiddenSlides>0</HiddenSlides>
  <MMClips>0</MMClips>
  <ScaleCrop>false</ScaleCrop>
  <HeadingPairs>
    <vt:vector size="6" baseType="variant">
      <vt:variant>
        <vt:lpstr>Caratteri utilizzati</vt:lpstr>
      </vt:variant>
      <vt:variant>
        <vt:i4>4</vt:i4>
      </vt:variant>
      <vt:variant>
        <vt:lpstr>Modello struttura</vt:lpstr>
      </vt:variant>
      <vt:variant>
        <vt:i4>1</vt:i4>
      </vt:variant>
      <vt:variant>
        <vt:lpstr>Titoli diapositive</vt:lpstr>
      </vt:variant>
      <vt:variant>
        <vt:i4>9</vt:i4>
      </vt:variant>
    </vt:vector>
  </HeadingPairs>
  <TitlesOfParts>
    <vt:vector size="14" baseType="lpstr">
      <vt:lpstr>Arial</vt:lpstr>
      <vt:lpstr>Calibri</vt:lpstr>
      <vt:lpstr>Times New Roman</vt:lpstr>
      <vt:lpstr>Courier New</vt:lpstr>
      <vt:lpstr>Tema di Office</vt:lpstr>
      <vt:lpstr>L’integrazione dei  migranti nel mercato del lavoro.  Un approccio  Multi-Stakeholder</vt:lpstr>
      <vt:lpstr>Diapositiva 2</vt:lpstr>
      <vt:lpstr>Diapositiva 3</vt:lpstr>
      <vt:lpstr>Partners</vt:lpstr>
      <vt:lpstr>Pilot Action Italy</vt:lpstr>
      <vt:lpstr>Activities</vt:lpstr>
      <vt:lpstr>Training Package</vt:lpstr>
      <vt:lpstr>Training Package</vt:lpstr>
      <vt:lpstr>Training Package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Labour Market Integration of Migrants.  A Multi-Stakeholder Approach</dc:title>
  <dc:creator>Fisascatcislmm2</dc:creator>
  <cp:lastModifiedBy>politiche.sociali</cp:lastModifiedBy>
  <cp:revision>25</cp:revision>
  <dcterms:created xsi:type="dcterms:W3CDTF">2017-01-31T14:18:38Z</dcterms:created>
  <dcterms:modified xsi:type="dcterms:W3CDTF">2017-04-07T15:07:20Z</dcterms:modified>
</cp:coreProperties>
</file>