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96" r:id="rId2"/>
    <p:sldId id="309" r:id="rId3"/>
    <p:sldId id="310" r:id="rId4"/>
    <p:sldId id="311" r:id="rId5"/>
    <p:sldId id="297" r:id="rId6"/>
    <p:sldId id="298" r:id="rId7"/>
    <p:sldId id="299" r:id="rId8"/>
    <p:sldId id="300" r:id="rId9"/>
    <p:sldId id="318" r:id="rId10"/>
    <p:sldId id="305" r:id="rId11"/>
    <p:sldId id="306" r:id="rId12"/>
    <p:sldId id="315" r:id="rId13"/>
    <p:sldId id="316" r:id="rId14"/>
    <p:sldId id="317" r:id="rId15"/>
    <p:sldId id="304" r:id="rId16"/>
    <p:sldId id="303" r:id="rId17"/>
    <p:sldId id="302" r:id="rId18"/>
    <p:sldId id="319" r:id="rId19"/>
    <p:sldId id="320" r:id="rId20"/>
    <p:sldId id="308" r:id="rId21"/>
    <p:sldId id="307" r:id="rId22"/>
    <p:sldId id="312" r:id="rId23"/>
    <p:sldId id="314" r:id="rId24"/>
    <p:sldId id="313" r:id="rId25"/>
    <p:sldId id="321" r:id="rId26"/>
    <p:sldId id="322" r:id="rId27"/>
    <p:sldId id="323" r:id="rId28"/>
    <p:sldId id="324" r:id="rId29"/>
    <p:sldId id="325" r:id="rId30"/>
    <p:sldId id="261" r:id="rId31"/>
    <p:sldId id="284" r:id="rId3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660"/>
  </p:normalViewPr>
  <p:slideViewPr>
    <p:cSldViewPr>
      <p:cViewPr varScale="1">
        <p:scale>
          <a:sx n="70" d="100"/>
          <a:sy n="70" d="100"/>
        </p:scale>
        <p:origin x="13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6C7948-561A-43B1-B4C7-2A622050F965}" type="datetimeFigureOut">
              <a:rPr lang="tr-TR" smtClean="0"/>
              <a:t>9.04.2017</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BB9703-7B85-4E39-9D05-57B68F587261}" type="slidenum">
              <a:rPr lang="tr-TR" smtClean="0"/>
              <a:t>‹#›</a:t>
            </a:fld>
            <a:endParaRPr lang="tr-TR"/>
          </a:p>
        </p:txBody>
      </p:sp>
    </p:spTree>
    <p:extLst>
      <p:ext uri="{BB962C8B-B14F-4D97-AF65-F5344CB8AC3E}">
        <p14:creationId xmlns:p14="http://schemas.microsoft.com/office/powerpoint/2010/main" val="348828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5041EAA4-26CF-4BE7-BA76-0CAD2EC69920}" type="datetimeFigureOut">
              <a:rPr lang="tr-TR" smtClean="0"/>
              <a:pPr/>
              <a:t>9.04.2017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1EAA4-26CF-4BE7-BA76-0CAD2EC69920}" type="datetimeFigureOut">
              <a:rPr lang="tr-TR" smtClean="0"/>
              <a:pPr/>
              <a:t>9.04.2017</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66538-2209-4A16-9FC7-1DE107567A1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siprvet.net/"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10" Type="http://schemas.openxmlformats.org/officeDocument/2006/relationships/hyperlink" Target="http://www.cojep.com/" TargetMode="External"/><Relationship Id="rId4" Type="http://schemas.openxmlformats.org/officeDocument/2006/relationships/image" Target="../media/image3.jpg"/><Relationship Id="rId9" Type="http://schemas.openxmlformats.org/officeDocument/2006/relationships/hyperlink" Target="http://www.hakis.org.tr/"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10" Type="http://schemas.openxmlformats.org/officeDocument/2006/relationships/hyperlink" Target="http://www.gazi.edu.tr/" TargetMode="External"/><Relationship Id="rId4" Type="http://schemas.openxmlformats.org/officeDocument/2006/relationships/image" Target="../media/image3.jpg"/><Relationship Id="rId9" Type="http://schemas.openxmlformats.org/officeDocument/2006/relationships/hyperlink" Target="http://www.hasene.org/"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image" Target="../media/image6.jpeg"/><Relationship Id="rId7" Type="http://schemas.openxmlformats.org/officeDocument/2006/relationships/image" Target="../media/image2.jp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image" Target="../media/image4.jp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siprvet.ne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3.jpg"/><Relationship Id="rId2" Type="http://schemas.openxmlformats.org/officeDocument/2006/relationships/hyperlink" Target="mailto:sahinserim@hotmail.com" TargetMode="Externa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hyperlink" Target="http://www.siprvet.net/"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turkiye.gov.t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10" Type="http://schemas.openxmlformats.org/officeDocument/2006/relationships/hyperlink" Target="http://www.ua.gov.tr/en/home" TargetMode="External"/><Relationship Id="rId4" Type="http://schemas.openxmlformats.org/officeDocument/2006/relationships/image" Target="../media/image3.jpg"/><Relationship Id="rId9" Type="http://schemas.openxmlformats.org/officeDocument/2006/relationships/hyperlink" Target="http://www.siprvet.net/"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hakis.org.tr/"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5" name="1 Başlık"/>
          <p:cNvSpPr txBox="1">
            <a:spLocks noGrp="1"/>
          </p:cNvSpPr>
          <p:nvPr>
            <p:ph idx="1"/>
          </p:nvPr>
        </p:nvSpPr>
        <p:spPr>
          <a:xfrm>
            <a:off x="457200" y="2204864"/>
            <a:ext cx="8435280" cy="1224731"/>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tr-TR" sz="2800" b="1" i="1" dirty="0">
                <a:solidFill>
                  <a:srgbClr val="C00000"/>
                </a:solidFill>
                <a:latin typeface="+mj-lt"/>
                <a:ea typeface="+mj-ea"/>
                <a:cs typeface="+mj-cs"/>
              </a:rPr>
              <a:t>SOCIAL INTEGRATION PROJECT FOR REFUGEES THROUGH VOCATIONAL EDUCATIONAL TRAINING (SIPRVET)</a:t>
            </a:r>
            <a:r>
              <a:rPr lang="tr-TR" sz="2800" b="1" i="1" noProof="0" dirty="0">
                <a:solidFill>
                  <a:srgbClr val="C00000"/>
                </a:solidFill>
                <a:latin typeface="+mj-lt"/>
                <a:ea typeface="+mj-ea"/>
                <a:cs typeface="+mj-cs"/>
              </a:rPr>
              <a:t> - </a:t>
            </a:r>
            <a:r>
              <a:rPr kumimoji="0" lang="tr-TR" sz="2800" b="1" i="1" u="none" strike="noStrike" kern="1200" cap="none" spc="0" normalizeH="0" baseline="0" dirty="0">
                <a:ln>
                  <a:noFill/>
                </a:ln>
                <a:solidFill>
                  <a:srgbClr val="C00000"/>
                </a:solidFill>
                <a:effectLst/>
                <a:uLnTx/>
                <a:uFillTx/>
                <a:latin typeface="+mj-lt"/>
                <a:ea typeface="+mj-ea"/>
                <a:cs typeface="+mj-cs"/>
                <a:hlinkClick r:id="rId9"/>
              </a:rPr>
              <a:t>www.siprvet.net</a:t>
            </a:r>
            <a:r>
              <a:rPr kumimoji="0" lang="tr-TR" sz="2800" b="1" i="1" u="none" strike="noStrike" kern="1200" cap="none" spc="0" normalizeH="0" baseline="0" dirty="0">
                <a:ln>
                  <a:noFill/>
                </a:ln>
                <a:solidFill>
                  <a:srgbClr val="C00000"/>
                </a:solidFill>
                <a:effectLst/>
                <a:uLnTx/>
                <a:uFillTx/>
                <a:latin typeface="+mj-lt"/>
                <a:ea typeface="+mj-ea"/>
                <a:cs typeface="+mj-cs"/>
              </a:rPr>
              <a:t> </a:t>
            </a:r>
            <a:endParaRPr kumimoji="0" lang="tr-TR" sz="2800" b="1" i="1" u="none" strike="noStrike" kern="1200" cap="none" spc="0" normalizeH="0" baseline="0" noProof="0" dirty="0">
              <a:ln>
                <a:noFill/>
              </a:ln>
              <a:solidFill>
                <a:srgbClr val="C00000"/>
              </a:solidFill>
              <a:effectLst/>
              <a:uLnTx/>
              <a:uFillTx/>
              <a:latin typeface="+mj-lt"/>
              <a:ea typeface="+mj-ea"/>
              <a:cs typeface="+mj-cs"/>
            </a:endParaRPr>
          </a:p>
        </p:txBody>
      </p:sp>
      <p:sp>
        <p:nvSpPr>
          <p:cNvPr id="16" name="1 Başlık"/>
          <p:cNvSpPr txBox="1">
            <a:spLocks/>
          </p:cNvSpPr>
          <p:nvPr/>
        </p:nvSpPr>
        <p:spPr>
          <a:xfrm>
            <a:off x="457200" y="3789040"/>
            <a:ext cx="8435280" cy="940967"/>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tr-TR" sz="2800" b="1" i="1" noProof="0" dirty="0">
                <a:solidFill>
                  <a:srgbClr val="0070C0"/>
                </a:solidFill>
                <a:latin typeface="+mj-lt"/>
                <a:ea typeface="+mj-ea"/>
                <a:cs typeface="+mj-cs"/>
              </a:rPr>
              <a:t>RECEP ATAR / PROJECT COORDINATOR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tr-TR" sz="2800" b="1" i="1" u="none" strike="noStrike" kern="1200" cap="none" spc="0" normalizeH="0" baseline="0" dirty="0">
                <a:ln>
                  <a:noFill/>
                </a:ln>
                <a:solidFill>
                  <a:srgbClr val="FF0000"/>
                </a:solidFill>
                <a:effectLst/>
                <a:uLnTx/>
                <a:uFillTx/>
                <a:latin typeface="+mj-lt"/>
                <a:ea typeface="+mj-ea"/>
                <a:cs typeface="+mj-cs"/>
              </a:rPr>
              <a:t>HAK-İŞ </a:t>
            </a:r>
            <a:r>
              <a:rPr lang="tr-TR" sz="2800" b="1" i="1" dirty="0">
                <a:solidFill>
                  <a:srgbClr val="FF0000"/>
                </a:solidFill>
                <a:latin typeface="+mj-lt"/>
                <a:ea typeface="+mj-ea"/>
                <a:cs typeface="+mj-cs"/>
              </a:rPr>
              <a:t>TRADE UNION CONFEDERATION</a:t>
            </a:r>
            <a:endParaRPr kumimoji="0" lang="tr-TR" sz="2800" b="1" i="1" u="none" strike="noStrike" kern="1200" cap="none" spc="0" normalizeH="0" baseline="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911208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r>
              <a:rPr lang="tr-TR" sz="2800" b="1" dirty="0"/>
              <a:t>HAK-İŞ</a:t>
            </a:r>
            <a:r>
              <a:rPr lang="tr-TR" sz="2800" dirty="0"/>
              <a:t> is </a:t>
            </a:r>
            <a:r>
              <a:rPr lang="tr-TR" sz="2800" dirty="0" err="1"/>
              <a:t>responsible</a:t>
            </a:r>
            <a:r>
              <a:rPr lang="tr-TR" sz="2800" dirty="0"/>
              <a:t> </a:t>
            </a:r>
            <a:r>
              <a:rPr lang="tr-TR" sz="2800" dirty="0" err="1"/>
              <a:t>for</a:t>
            </a:r>
            <a:r>
              <a:rPr lang="tr-TR" sz="2800" dirty="0"/>
              <a:t> </a:t>
            </a:r>
            <a:r>
              <a:rPr lang="tr-TR" sz="2800" dirty="0" err="1"/>
              <a:t>planning</a:t>
            </a:r>
            <a:r>
              <a:rPr lang="tr-TR" sz="2800" dirty="0"/>
              <a:t>, </a:t>
            </a:r>
            <a:r>
              <a:rPr lang="tr-TR" sz="2800" dirty="0" err="1"/>
              <a:t>management</a:t>
            </a:r>
            <a:r>
              <a:rPr lang="tr-TR" sz="2800" dirty="0"/>
              <a:t>, </a:t>
            </a:r>
            <a:r>
              <a:rPr lang="tr-TR" sz="2800" dirty="0" err="1"/>
              <a:t>coordination</a:t>
            </a:r>
            <a:r>
              <a:rPr lang="tr-TR" sz="2800" dirty="0"/>
              <a:t> </a:t>
            </a:r>
            <a:r>
              <a:rPr lang="tr-TR" sz="2800" dirty="0" err="1"/>
              <a:t>and</a:t>
            </a:r>
            <a:r>
              <a:rPr lang="tr-TR" sz="2800" dirty="0"/>
              <a:t> </a:t>
            </a:r>
            <a:r>
              <a:rPr lang="tr-TR" sz="2800" dirty="0" err="1"/>
              <a:t>reporting</a:t>
            </a:r>
            <a:r>
              <a:rPr lang="tr-TR" sz="2800" dirty="0"/>
              <a:t> </a:t>
            </a:r>
            <a:r>
              <a:rPr lang="tr-TR" sz="2800" dirty="0" err="1"/>
              <a:t>activities</a:t>
            </a:r>
            <a:r>
              <a:rPr lang="tr-TR" sz="2800" dirty="0"/>
              <a:t> </a:t>
            </a:r>
            <a:r>
              <a:rPr lang="tr-TR" sz="2800" dirty="0" err="1"/>
              <a:t>during</a:t>
            </a:r>
            <a:r>
              <a:rPr lang="tr-TR" sz="2800" dirty="0"/>
              <a:t> </a:t>
            </a:r>
            <a:r>
              <a:rPr lang="tr-TR" sz="2800" dirty="0" err="1"/>
              <a:t>the</a:t>
            </a:r>
            <a:r>
              <a:rPr lang="tr-TR" sz="2800" dirty="0"/>
              <a:t> </a:t>
            </a:r>
            <a:r>
              <a:rPr lang="tr-TR" sz="2800" dirty="0" err="1"/>
              <a:t>project</a:t>
            </a:r>
            <a:r>
              <a:rPr lang="tr-TR" sz="2800" dirty="0"/>
              <a:t> </a:t>
            </a:r>
            <a:r>
              <a:rPr lang="tr-TR" sz="2800" dirty="0" err="1"/>
              <a:t>duration</a:t>
            </a:r>
            <a:r>
              <a:rPr lang="tr-TR" sz="2800" dirty="0"/>
              <a:t>.  </a:t>
            </a:r>
            <a:r>
              <a:rPr lang="tr-TR" sz="2800" dirty="0">
                <a:hlinkClick r:id="rId9"/>
              </a:rPr>
              <a:t>www.hakis.org.tr</a:t>
            </a:r>
            <a:r>
              <a:rPr lang="tr-TR" sz="2800" dirty="0"/>
              <a:t> </a:t>
            </a:r>
          </a:p>
          <a:p>
            <a:pPr marL="0" indent="0" algn="just">
              <a:buNone/>
            </a:pPr>
            <a:r>
              <a:rPr lang="tr-TR" sz="1000" dirty="0"/>
              <a:t>                          </a:t>
            </a:r>
          </a:p>
          <a:p>
            <a:pPr algn="just"/>
            <a:r>
              <a:rPr lang="tr-TR" sz="2800" b="1" dirty="0"/>
              <a:t>COJEP </a:t>
            </a:r>
            <a:r>
              <a:rPr lang="tr-TR" sz="2800" b="1" dirty="0" err="1"/>
              <a:t>Int’l</a:t>
            </a:r>
            <a:r>
              <a:rPr lang="tr-TR" sz="2800" b="1" dirty="0"/>
              <a:t> </a:t>
            </a:r>
            <a:r>
              <a:rPr lang="tr-TR" sz="2800" dirty="0"/>
              <a:t>is </a:t>
            </a:r>
            <a:r>
              <a:rPr lang="tr-TR" sz="2800" dirty="0" err="1"/>
              <a:t>from</a:t>
            </a:r>
            <a:r>
              <a:rPr lang="tr-TR" sz="2800" dirty="0"/>
              <a:t> </a:t>
            </a:r>
            <a:r>
              <a:rPr lang="tr-TR" sz="2800" dirty="0" err="1"/>
              <a:t>Strasbourg</a:t>
            </a:r>
            <a:r>
              <a:rPr lang="tr-TR" sz="2800" dirty="0"/>
              <a:t> – France </a:t>
            </a:r>
            <a:r>
              <a:rPr lang="tr-TR" sz="2800" dirty="0" err="1"/>
              <a:t>and</a:t>
            </a:r>
            <a:r>
              <a:rPr lang="tr-TR" sz="2800" dirty="0"/>
              <a:t> </a:t>
            </a:r>
            <a:r>
              <a:rPr lang="tr-TR" sz="2800" dirty="0" err="1"/>
              <a:t>responsible</a:t>
            </a:r>
            <a:r>
              <a:rPr lang="tr-TR" sz="2800" dirty="0"/>
              <a:t> </a:t>
            </a:r>
            <a:r>
              <a:rPr lang="tr-TR" sz="2800" dirty="0" err="1"/>
              <a:t>for</a:t>
            </a:r>
            <a:r>
              <a:rPr lang="tr-TR" sz="2800" dirty="0"/>
              <a:t> </a:t>
            </a:r>
            <a:r>
              <a:rPr lang="en-GB" sz="2800" dirty="0"/>
              <a:t>Creating Language </a:t>
            </a:r>
            <a:r>
              <a:rPr lang="tr-TR" sz="2800" dirty="0"/>
              <a:t>Learning </a:t>
            </a:r>
            <a:r>
              <a:rPr lang="tr-TR" sz="2800" dirty="0" err="1"/>
              <a:t>and</a:t>
            </a:r>
            <a:r>
              <a:rPr lang="tr-TR" sz="2800" dirty="0"/>
              <a:t> </a:t>
            </a:r>
            <a:r>
              <a:rPr lang="en-GB" sz="2800" dirty="0"/>
              <a:t>Training Curriculum and Modules</a:t>
            </a:r>
            <a:r>
              <a:rPr lang="tr-TR" sz="2800" dirty="0"/>
              <a:t> </a:t>
            </a:r>
            <a:r>
              <a:rPr lang="tr-TR" sz="2800" dirty="0" err="1"/>
              <a:t>by</a:t>
            </a:r>
            <a:r>
              <a:rPr lang="tr-TR" sz="2800" dirty="0"/>
              <a:t> </a:t>
            </a:r>
            <a:r>
              <a:rPr lang="tr-TR" sz="2800" dirty="0" err="1"/>
              <a:t>adding</a:t>
            </a:r>
            <a:r>
              <a:rPr lang="tr-TR" sz="2800" dirty="0"/>
              <a:t> French </a:t>
            </a:r>
            <a:r>
              <a:rPr lang="tr-TR" sz="2800" dirty="0" err="1"/>
              <a:t>practices</a:t>
            </a:r>
            <a:r>
              <a:rPr lang="tr-TR" sz="2800" dirty="0"/>
              <a:t> </a:t>
            </a:r>
            <a:r>
              <a:rPr lang="tr-TR" sz="2800" dirty="0" err="1"/>
              <a:t>into</a:t>
            </a:r>
            <a:r>
              <a:rPr lang="tr-TR" sz="2800" dirty="0"/>
              <a:t> </a:t>
            </a:r>
            <a:r>
              <a:rPr lang="tr-TR" sz="2800" dirty="0" err="1"/>
              <a:t>those</a:t>
            </a:r>
            <a:r>
              <a:rPr lang="tr-TR" sz="2800" dirty="0"/>
              <a:t> </a:t>
            </a:r>
            <a:r>
              <a:rPr lang="tr-TR" sz="2800" dirty="0" err="1"/>
              <a:t>works</a:t>
            </a:r>
            <a:r>
              <a:rPr lang="tr-TR" sz="2800" dirty="0"/>
              <a:t>. </a:t>
            </a:r>
            <a:r>
              <a:rPr lang="tr-TR" sz="2800" dirty="0">
                <a:hlinkClick r:id="rId10"/>
              </a:rPr>
              <a:t>www.cojep.com</a:t>
            </a:r>
            <a:r>
              <a:rPr lang="tr-TR" sz="2800" dirty="0"/>
              <a:t> </a:t>
            </a:r>
            <a:endParaRPr lang="en-US" sz="2800" dirty="0"/>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5278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r>
              <a:rPr lang="de-DE" sz="2600" b="1" dirty="0"/>
              <a:t>IGMG Hilfs-und Sozialverein e. V.</a:t>
            </a:r>
            <a:r>
              <a:rPr lang="tr-TR" sz="2600" b="1" dirty="0"/>
              <a:t> (HASENE)</a:t>
            </a:r>
            <a:r>
              <a:rPr lang="tr-TR" sz="2600" dirty="0"/>
              <a:t> is </a:t>
            </a:r>
            <a:r>
              <a:rPr lang="tr-TR" sz="2600" dirty="0" err="1"/>
              <a:t>from</a:t>
            </a:r>
            <a:r>
              <a:rPr lang="tr-TR" sz="2600" dirty="0"/>
              <a:t> </a:t>
            </a:r>
            <a:r>
              <a:rPr lang="tr-TR" sz="2600" dirty="0" err="1"/>
              <a:t>Cologne</a:t>
            </a:r>
            <a:r>
              <a:rPr lang="tr-TR" sz="2600" dirty="0"/>
              <a:t> – </a:t>
            </a:r>
            <a:r>
              <a:rPr lang="tr-TR" sz="2600" dirty="0" err="1"/>
              <a:t>Germanay</a:t>
            </a:r>
            <a:r>
              <a:rPr lang="tr-TR" sz="2600" dirty="0"/>
              <a:t> </a:t>
            </a:r>
            <a:r>
              <a:rPr lang="tr-TR" sz="2600" dirty="0" err="1"/>
              <a:t>and</a:t>
            </a:r>
            <a:r>
              <a:rPr lang="tr-TR" sz="2600" dirty="0"/>
              <a:t> </a:t>
            </a:r>
            <a:r>
              <a:rPr lang="tr-TR" sz="2600" dirty="0" err="1"/>
              <a:t>responsible</a:t>
            </a:r>
            <a:r>
              <a:rPr lang="tr-TR" sz="2600" dirty="0"/>
              <a:t> </a:t>
            </a:r>
            <a:r>
              <a:rPr lang="tr-TR" sz="2600" dirty="0" err="1"/>
              <a:t>for</a:t>
            </a:r>
            <a:r>
              <a:rPr lang="tr-TR" sz="2600" dirty="0"/>
              <a:t> </a:t>
            </a:r>
            <a:r>
              <a:rPr lang="en-GB" sz="2600" dirty="0"/>
              <a:t>Creating Vocational Training Curriculum and Modules : Vocational training curriculum and modules for the Laundry Officer (Level 2) and Scullery Officer (Level 2)</a:t>
            </a:r>
            <a:r>
              <a:rPr lang="tr-TR" sz="2600" dirty="0"/>
              <a:t>.  </a:t>
            </a:r>
            <a:r>
              <a:rPr lang="tr-TR" sz="2600" dirty="0">
                <a:hlinkClick r:id="rId9"/>
              </a:rPr>
              <a:t>www.hasene.org</a:t>
            </a:r>
            <a:r>
              <a:rPr lang="tr-TR" sz="2600" dirty="0"/>
              <a:t> </a:t>
            </a:r>
          </a:p>
          <a:p>
            <a:pPr algn="just"/>
            <a:r>
              <a:rPr lang="tr-TR" sz="2800" b="1" dirty="0"/>
              <a:t>Gazi </a:t>
            </a:r>
            <a:r>
              <a:rPr lang="tr-TR" sz="2800" b="1" dirty="0" err="1"/>
              <a:t>University</a:t>
            </a:r>
            <a:r>
              <a:rPr lang="tr-TR" sz="2800" b="1" dirty="0"/>
              <a:t> </a:t>
            </a:r>
            <a:r>
              <a:rPr lang="tr-TR" sz="2800" dirty="0"/>
              <a:t>is </a:t>
            </a:r>
            <a:r>
              <a:rPr lang="tr-TR" sz="2800" dirty="0" err="1"/>
              <a:t>from</a:t>
            </a:r>
            <a:r>
              <a:rPr lang="tr-TR" sz="2800" dirty="0"/>
              <a:t> Ankara – </a:t>
            </a:r>
            <a:r>
              <a:rPr lang="tr-TR" sz="2800" dirty="0" err="1"/>
              <a:t>Turkey</a:t>
            </a:r>
            <a:r>
              <a:rPr lang="tr-TR" sz="2800" dirty="0"/>
              <a:t> </a:t>
            </a:r>
            <a:r>
              <a:rPr lang="tr-TR" sz="2800" dirty="0" err="1"/>
              <a:t>and</a:t>
            </a:r>
            <a:r>
              <a:rPr lang="tr-TR" sz="2800" dirty="0"/>
              <a:t> </a:t>
            </a:r>
            <a:r>
              <a:rPr lang="tr-TR" sz="2800" dirty="0" err="1"/>
              <a:t>responsible</a:t>
            </a:r>
            <a:r>
              <a:rPr lang="tr-TR" sz="2800" dirty="0"/>
              <a:t> </a:t>
            </a:r>
            <a:r>
              <a:rPr lang="tr-TR" sz="2800" dirty="0" err="1"/>
              <a:t>for</a:t>
            </a:r>
            <a:r>
              <a:rPr lang="tr-TR" sz="2800" dirty="0"/>
              <a:t> </a:t>
            </a:r>
            <a:r>
              <a:rPr lang="tr-TR" sz="2800" dirty="0" err="1"/>
              <a:t>supporting</a:t>
            </a:r>
            <a:r>
              <a:rPr lang="tr-TR" sz="2800" dirty="0"/>
              <a:t> </a:t>
            </a:r>
            <a:r>
              <a:rPr lang="tr-TR" sz="2800" dirty="0" err="1"/>
              <a:t>project</a:t>
            </a:r>
            <a:r>
              <a:rPr lang="tr-TR" sz="2800" dirty="0"/>
              <a:t> </a:t>
            </a:r>
            <a:r>
              <a:rPr lang="tr-TR" sz="2800" dirty="0" err="1"/>
              <a:t>partners</a:t>
            </a:r>
            <a:r>
              <a:rPr lang="tr-TR" sz="2800" dirty="0"/>
              <a:t> in </a:t>
            </a:r>
            <a:r>
              <a:rPr lang="tr-TR" sz="2800" dirty="0" err="1"/>
              <a:t>the</a:t>
            </a:r>
            <a:r>
              <a:rPr lang="tr-TR" sz="2800" dirty="0"/>
              <a:t> </a:t>
            </a:r>
            <a:r>
              <a:rPr lang="tr-TR" sz="2800" dirty="0" err="1"/>
              <a:t>preparation</a:t>
            </a:r>
            <a:r>
              <a:rPr lang="tr-TR" sz="2800" dirty="0"/>
              <a:t> </a:t>
            </a:r>
            <a:r>
              <a:rPr lang="tr-TR" sz="2800" dirty="0" err="1"/>
              <a:t>processes</a:t>
            </a:r>
            <a:r>
              <a:rPr lang="tr-TR" sz="2800" dirty="0"/>
              <a:t> of Basic </a:t>
            </a:r>
            <a:r>
              <a:rPr lang="en-GB" sz="2800" dirty="0"/>
              <a:t>Language </a:t>
            </a:r>
            <a:r>
              <a:rPr lang="tr-TR" sz="2800" dirty="0"/>
              <a:t>an </a:t>
            </a:r>
            <a:r>
              <a:rPr lang="tr-TR" sz="2800" dirty="0" err="1"/>
              <a:t>Vocational</a:t>
            </a:r>
            <a:r>
              <a:rPr lang="tr-TR" sz="2800" dirty="0"/>
              <a:t> Training </a:t>
            </a:r>
            <a:r>
              <a:rPr lang="tr-TR" sz="2800" dirty="0" err="1"/>
              <a:t>modules</a:t>
            </a:r>
            <a:r>
              <a:rPr lang="tr-TR" sz="2800" dirty="0"/>
              <a:t>. </a:t>
            </a:r>
            <a:r>
              <a:rPr lang="tr-TR" sz="2800" dirty="0">
                <a:hlinkClick r:id="rId10"/>
              </a:rPr>
              <a:t>www.gazi.edu.tr</a:t>
            </a:r>
            <a:r>
              <a:rPr lang="tr-TR" sz="2800" dirty="0"/>
              <a:t> </a:t>
            </a:r>
            <a:endParaRPr lang="en-US" sz="2800" dirty="0"/>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4165629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 15"/>
          <p:cNvGrpSpPr/>
          <p:nvPr/>
        </p:nvGrpSpPr>
        <p:grpSpPr>
          <a:xfrm>
            <a:off x="288192" y="5412267"/>
            <a:ext cx="8316256" cy="1445733"/>
            <a:chOff x="0" y="188640"/>
            <a:chExt cx="8316256" cy="1445733"/>
          </a:xfrm>
        </p:grpSpPr>
        <p:pic>
          <p:nvPicPr>
            <p:cNvPr id="1026" name="Picture 2" descr="C:\Users\rıdvan\Pictures\hak-is logo600x400.jpg"/>
            <p:cNvPicPr>
              <a:picLocks noChangeAspect="1" noChangeArrowheads="1"/>
            </p:cNvPicPr>
            <p:nvPr/>
          </p:nvPicPr>
          <p:blipFill>
            <a:blip r:embed="rId2" cstate="print"/>
            <a:srcRect/>
            <a:stretch>
              <a:fillRect/>
            </a:stretch>
          </p:blipFill>
          <p:spPr bwMode="auto">
            <a:xfrm>
              <a:off x="0" y="188640"/>
              <a:ext cx="2160000" cy="1440000"/>
            </a:xfrm>
            <a:prstGeom prst="rect">
              <a:avLst/>
            </a:prstGeom>
            <a:noFill/>
          </p:spPr>
        </p:pic>
        <p:pic>
          <p:nvPicPr>
            <p:cNvPr id="4" name="Picture 2" descr="https://encrypted-tbn1.gstatic.com/images?q=tbn:ANd9GcTAbeOJU7nBK7_36rMlVnXRgO0n8WH6PcfFYKPh2ar9wPyEhH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728768"/>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rotWithShape="1">
            <a:blip r:embed="rId4">
              <a:extLst>
                <a:ext uri="{28A0092B-C50C-407E-A947-70E740481C1C}">
                  <a14:useLocalDpi xmlns:a14="http://schemas.microsoft.com/office/drawing/2010/main" val="0"/>
                </a:ext>
              </a:extLst>
            </a:blip>
            <a:srcRect l="29192" r="28809"/>
            <a:stretch/>
          </p:blipFill>
          <p:spPr>
            <a:xfrm>
              <a:off x="1970704" y="188640"/>
              <a:ext cx="1814374" cy="1440000"/>
            </a:xfrm>
            <a:prstGeom prst="rect">
              <a:avLst/>
            </a:prstGeom>
          </p:spPr>
        </p:pic>
        <p:pic>
          <p:nvPicPr>
            <p:cNvPr id="7" name="Resim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grpSp>
      <p:sp>
        <p:nvSpPr>
          <p:cNvPr id="12" name="1 Başlık"/>
          <p:cNvSpPr txBox="1">
            <a:spLocks/>
          </p:cNvSpPr>
          <p:nvPr/>
        </p:nvSpPr>
        <p:spPr>
          <a:xfrm>
            <a:off x="179512" y="1916832"/>
            <a:ext cx="8892480" cy="3306796"/>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a:spcBef>
                <a:spcPct val="0"/>
              </a:spcBef>
              <a:defRPr/>
            </a:pPr>
            <a:r>
              <a:rPr lang="tr-TR" sz="2400" b="1" i="1" u="sng" dirty="0">
                <a:solidFill>
                  <a:schemeClr val="tx1">
                    <a:lumMod val="75000"/>
                    <a:lumOff val="25000"/>
                  </a:schemeClr>
                </a:solidFill>
                <a:ea typeface="+mj-ea"/>
                <a:cs typeface="+mj-cs"/>
              </a:rPr>
              <a:t>PROJECT BUDGET 	</a:t>
            </a:r>
            <a:r>
              <a:rPr lang="tr-TR" sz="2400" b="1" dirty="0">
                <a:solidFill>
                  <a:schemeClr val="tx1">
                    <a:lumMod val="75000"/>
                    <a:lumOff val="25000"/>
                  </a:schemeClr>
                </a:solidFill>
                <a:ea typeface="+mj-ea"/>
                <a:cs typeface="+mj-cs"/>
              </a:rPr>
              <a:t>: 148.164,00 EURO</a:t>
            </a:r>
          </a:p>
          <a:p>
            <a:pPr>
              <a:spcBef>
                <a:spcPct val="0"/>
              </a:spcBef>
              <a:defRPr/>
            </a:pPr>
            <a:endParaRPr lang="tr-TR" sz="1000" dirty="0">
              <a:solidFill>
                <a:schemeClr val="tx1">
                  <a:lumMod val="75000"/>
                  <a:lumOff val="25000"/>
                </a:schemeClr>
              </a:solidFill>
              <a:ea typeface="+mj-ea"/>
              <a:cs typeface="+mj-cs"/>
            </a:endParaRPr>
          </a:p>
          <a:p>
            <a:pPr>
              <a:spcBef>
                <a:spcPct val="0"/>
              </a:spcBef>
              <a:defRPr/>
            </a:pPr>
            <a:r>
              <a:rPr lang="tr-TR" sz="2400" dirty="0">
                <a:solidFill>
                  <a:schemeClr val="tx1">
                    <a:lumMod val="75000"/>
                    <a:lumOff val="25000"/>
                  </a:schemeClr>
                </a:solidFill>
                <a:ea typeface="+mj-ea"/>
                <a:cs typeface="+mj-cs"/>
              </a:rPr>
              <a:t>HAK-İŞ </a:t>
            </a:r>
            <a:r>
              <a:rPr lang="tr-TR" sz="2400" dirty="0" err="1">
                <a:solidFill>
                  <a:schemeClr val="tx1">
                    <a:lumMod val="75000"/>
                    <a:lumOff val="25000"/>
                  </a:schemeClr>
                </a:solidFill>
                <a:ea typeface="+mj-ea"/>
                <a:cs typeface="+mj-cs"/>
              </a:rPr>
              <a:t>Confederation</a:t>
            </a:r>
            <a:r>
              <a:rPr lang="tr-TR" sz="2400" dirty="0">
                <a:solidFill>
                  <a:schemeClr val="tx1">
                    <a:lumMod val="75000"/>
                    <a:lumOff val="25000"/>
                  </a:schemeClr>
                </a:solidFill>
                <a:ea typeface="+mj-ea"/>
                <a:cs typeface="+mj-cs"/>
              </a:rPr>
              <a:t>  : 86.172,00 Euro</a:t>
            </a:r>
          </a:p>
          <a:p>
            <a:pPr>
              <a:spcBef>
                <a:spcPct val="0"/>
              </a:spcBef>
              <a:defRPr/>
            </a:pPr>
            <a:endParaRPr lang="tr-TR" sz="1000" dirty="0">
              <a:solidFill>
                <a:schemeClr val="tx1">
                  <a:lumMod val="75000"/>
                  <a:lumOff val="25000"/>
                </a:schemeClr>
              </a:solidFill>
              <a:ea typeface="+mj-ea"/>
              <a:cs typeface="+mj-cs"/>
            </a:endParaRPr>
          </a:p>
          <a:p>
            <a:pPr>
              <a:spcBef>
                <a:spcPct val="0"/>
              </a:spcBef>
              <a:defRPr/>
            </a:pPr>
            <a:r>
              <a:rPr lang="tr-TR" sz="2400" dirty="0">
                <a:solidFill>
                  <a:schemeClr val="tx1">
                    <a:lumMod val="75000"/>
                    <a:lumOff val="25000"/>
                  </a:schemeClr>
                </a:solidFill>
                <a:ea typeface="+mj-ea"/>
                <a:cs typeface="+mj-cs"/>
              </a:rPr>
              <a:t>GAZİ </a:t>
            </a:r>
            <a:r>
              <a:rPr lang="tr-TR" sz="2400" dirty="0" err="1">
                <a:solidFill>
                  <a:schemeClr val="tx1">
                    <a:lumMod val="75000"/>
                    <a:lumOff val="25000"/>
                  </a:schemeClr>
                </a:solidFill>
                <a:ea typeface="+mj-ea"/>
                <a:cs typeface="+mj-cs"/>
              </a:rPr>
              <a:t>University</a:t>
            </a:r>
            <a:r>
              <a:rPr lang="tr-TR" sz="2400" dirty="0">
                <a:solidFill>
                  <a:schemeClr val="tx1">
                    <a:lumMod val="75000"/>
                    <a:lumOff val="25000"/>
                  </a:schemeClr>
                </a:solidFill>
                <a:ea typeface="+mj-ea"/>
                <a:cs typeface="+mj-cs"/>
              </a:rPr>
              <a:t>             : 12.080,00 Euro</a:t>
            </a:r>
          </a:p>
          <a:p>
            <a:pPr>
              <a:spcBef>
                <a:spcPct val="0"/>
              </a:spcBef>
              <a:defRPr/>
            </a:pPr>
            <a:endParaRPr lang="tr-TR" sz="1000" dirty="0">
              <a:solidFill>
                <a:schemeClr val="tx1">
                  <a:lumMod val="75000"/>
                  <a:lumOff val="25000"/>
                </a:schemeClr>
              </a:solidFill>
            </a:endParaRPr>
          </a:p>
          <a:p>
            <a:pPr>
              <a:spcBef>
                <a:spcPct val="0"/>
              </a:spcBef>
              <a:defRPr/>
            </a:pPr>
            <a:r>
              <a:rPr lang="tr-TR" sz="2400" dirty="0">
                <a:solidFill>
                  <a:schemeClr val="tx1">
                    <a:lumMod val="75000"/>
                    <a:lumOff val="25000"/>
                  </a:schemeClr>
                </a:solidFill>
              </a:rPr>
              <a:t>IGMG </a:t>
            </a:r>
            <a:r>
              <a:rPr lang="tr-TR" sz="2400" dirty="0" err="1">
                <a:solidFill>
                  <a:schemeClr val="tx1">
                    <a:lumMod val="75000"/>
                    <a:lumOff val="25000"/>
                  </a:schemeClr>
                </a:solidFill>
              </a:rPr>
              <a:t>Hasene</a:t>
            </a:r>
            <a:r>
              <a:rPr lang="tr-TR" sz="2400" dirty="0">
                <a:solidFill>
                  <a:schemeClr val="tx1">
                    <a:lumMod val="75000"/>
                    <a:lumOff val="25000"/>
                  </a:schemeClr>
                </a:solidFill>
              </a:rPr>
              <a:t>                : 24.956,00 Euro</a:t>
            </a:r>
          </a:p>
          <a:p>
            <a:pPr>
              <a:spcBef>
                <a:spcPct val="0"/>
              </a:spcBef>
              <a:defRPr/>
            </a:pPr>
            <a:endParaRPr lang="tr-TR" sz="1000" dirty="0">
              <a:solidFill>
                <a:schemeClr val="tx1">
                  <a:lumMod val="75000"/>
                  <a:lumOff val="25000"/>
                </a:schemeClr>
              </a:solidFill>
              <a:ea typeface="+mj-ea"/>
              <a:cs typeface="+mj-cs"/>
            </a:endParaRPr>
          </a:p>
          <a:p>
            <a:pPr>
              <a:spcBef>
                <a:spcPct val="0"/>
              </a:spcBef>
              <a:defRPr/>
            </a:pPr>
            <a:r>
              <a:rPr lang="tr-TR" sz="2400" dirty="0">
                <a:solidFill>
                  <a:schemeClr val="tx1">
                    <a:lumMod val="75000"/>
                    <a:lumOff val="25000"/>
                  </a:schemeClr>
                </a:solidFill>
                <a:ea typeface="+mj-ea"/>
                <a:cs typeface="+mj-cs"/>
              </a:rPr>
              <a:t>COJEP International      : 24.956,00 Euro</a:t>
            </a:r>
          </a:p>
          <a:p>
            <a:pPr>
              <a:spcBef>
                <a:spcPct val="0"/>
              </a:spcBef>
              <a:defRPr/>
            </a:pPr>
            <a:r>
              <a:rPr lang="tr-TR" sz="1000" b="1" i="1" u="sng" dirty="0">
                <a:solidFill>
                  <a:schemeClr val="tx1">
                    <a:lumMod val="75000"/>
                    <a:lumOff val="25000"/>
                  </a:schemeClr>
                </a:solidFill>
                <a:ea typeface="+mj-ea"/>
                <a:cs typeface="+mj-cs"/>
              </a:rPr>
              <a:t>                    </a:t>
            </a:r>
          </a:p>
        </p:txBody>
      </p:sp>
      <p:grpSp>
        <p:nvGrpSpPr>
          <p:cNvPr id="13" name="Grup 12"/>
          <p:cNvGrpSpPr/>
          <p:nvPr/>
        </p:nvGrpSpPr>
        <p:grpSpPr>
          <a:xfrm>
            <a:off x="417696" y="226887"/>
            <a:ext cx="8258760" cy="1325562"/>
            <a:chOff x="611560" y="5517232"/>
            <a:chExt cx="7876560" cy="1080120"/>
          </a:xfrm>
        </p:grpSpPr>
        <p:pic>
          <p:nvPicPr>
            <p:cNvPr id="14" name="Resim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5" name="Resim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8" name="Resim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1930679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o 1"/>
          <p:cNvGraphicFramePr>
            <a:graphicFrameLocks noGrp="1"/>
          </p:cNvGraphicFramePr>
          <p:nvPr>
            <p:extLst/>
          </p:nvPr>
        </p:nvGraphicFramePr>
        <p:xfrm>
          <a:off x="251521" y="1772816"/>
          <a:ext cx="8688005" cy="4860466"/>
        </p:xfrm>
        <a:graphic>
          <a:graphicData uri="http://schemas.openxmlformats.org/drawingml/2006/table">
            <a:tbl>
              <a:tblPr firstRow="1" firstCol="1" bandRow="1">
                <a:tableStyleId>{5C22544A-7EE6-4342-B048-85BDC9FD1C3A}</a:tableStyleId>
              </a:tblPr>
              <a:tblGrid>
                <a:gridCol w="2783350">
                  <a:extLst>
                    <a:ext uri="{9D8B030D-6E8A-4147-A177-3AD203B41FA5}">
                      <a16:colId xmlns:a16="http://schemas.microsoft.com/office/drawing/2014/main" xmlns="" val="1752633397"/>
                    </a:ext>
                  </a:extLst>
                </a:gridCol>
                <a:gridCol w="1702834">
                  <a:extLst>
                    <a:ext uri="{9D8B030D-6E8A-4147-A177-3AD203B41FA5}">
                      <a16:colId xmlns:a16="http://schemas.microsoft.com/office/drawing/2014/main" xmlns="" val="4010897286"/>
                    </a:ext>
                  </a:extLst>
                </a:gridCol>
                <a:gridCol w="1400607">
                  <a:extLst>
                    <a:ext uri="{9D8B030D-6E8A-4147-A177-3AD203B41FA5}">
                      <a16:colId xmlns:a16="http://schemas.microsoft.com/office/drawing/2014/main" xmlns="" val="2547122073"/>
                    </a:ext>
                  </a:extLst>
                </a:gridCol>
                <a:gridCol w="1400607">
                  <a:extLst>
                    <a:ext uri="{9D8B030D-6E8A-4147-A177-3AD203B41FA5}">
                      <a16:colId xmlns:a16="http://schemas.microsoft.com/office/drawing/2014/main" xmlns="" val="3274979617"/>
                    </a:ext>
                  </a:extLst>
                </a:gridCol>
                <a:gridCol w="1400607">
                  <a:extLst>
                    <a:ext uri="{9D8B030D-6E8A-4147-A177-3AD203B41FA5}">
                      <a16:colId xmlns:a16="http://schemas.microsoft.com/office/drawing/2014/main" xmlns="" val="1030177042"/>
                    </a:ext>
                  </a:extLst>
                </a:gridCol>
              </a:tblGrid>
              <a:tr h="844578">
                <a:tc>
                  <a:txBody>
                    <a:bodyPr/>
                    <a:lstStyle/>
                    <a:p>
                      <a:pPr>
                        <a:lnSpc>
                          <a:spcPct val="107000"/>
                        </a:lnSpc>
                        <a:spcAft>
                          <a:spcPts val="0"/>
                        </a:spcAft>
                      </a:pPr>
                      <a:r>
                        <a:rPr lang="tr-TR" sz="2200" dirty="0" err="1">
                          <a:effectLst/>
                          <a:latin typeface="Calibri" panose="020F0502020204030204" pitchFamily="34" charset="0"/>
                          <a:ea typeface="Calibri" panose="020F0502020204030204" pitchFamily="34" charset="0"/>
                          <a:cs typeface="Times New Roman" panose="02020603050405020304" pitchFamily="18" charset="0"/>
                        </a:rPr>
                        <a:t>Cost</a:t>
                      </a:r>
                      <a:r>
                        <a:rPr lang="tr-TR" sz="2200" dirty="0">
                          <a:effectLst/>
                          <a:latin typeface="Calibri" panose="020F0502020204030204" pitchFamily="34" charset="0"/>
                          <a:ea typeface="Calibri" panose="020F0502020204030204" pitchFamily="34" charset="0"/>
                          <a:cs typeface="Times New Roman" panose="02020603050405020304" pitchFamily="18" charset="0"/>
                        </a:rPr>
                        <a:t> </a:t>
                      </a:r>
                      <a:r>
                        <a:rPr lang="tr-TR" sz="2200" dirty="0" err="1">
                          <a:effectLst/>
                          <a:latin typeface="Calibri" panose="020F0502020204030204" pitchFamily="34" charset="0"/>
                          <a:ea typeface="Calibri" panose="020F0502020204030204" pitchFamily="34" charset="0"/>
                          <a:cs typeface="Times New Roman" panose="02020603050405020304" pitchFamily="18" charset="0"/>
                        </a:rPr>
                        <a:t>Items</a:t>
                      </a:r>
                      <a:endParaRPr lang="tr-TR"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HAK-İŞ </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GAZİ </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 HASENE</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COJEP </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881102178"/>
                  </a:ext>
                </a:extLst>
              </a:tr>
              <a:tr h="501986">
                <a:tc>
                  <a:txBody>
                    <a:bodyPr/>
                    <a:lstStyle/>
                    <a:p>
                      <a:pPr>
                        <a:lnSpc>
                          <a:spcPct val="107000"/>
                        </a:lnSpc>
                        <a:spcAft>
                          <a:spcPts val="0"/>
                        </a:spcAft>
                      </a:pPr>
                      <a:r>
                        <a:rPr lang="tr-TR" sz="2000" dirty="0">
                          <a:effectLst/>
                        </a:rPr>
                        <a:t>Project Management</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12.000,00 €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1656841021"/>
                  </a:ext>
                </a:extLst>
              </a:tr>
              <a:tr h="501986">
                <a:tc>
                  <a:txBody>
                    <a:bodyPr/>
                    <a:lstStyle/>
                    <a:p>
                      <a:pPr>
                        <a:lnSpc>
                          <a:spcPct val="107000"/>
                        </a:lnSpc>
                        <a:spcAft>
                          <a:spcPts val="0"/>
                        </a:spcAft>
                      </a:pPr>
                      <a:r>
                        <a:rPr lang="tr-TR" sz="2000" dirty="0" err="1">
                          <a:effectLst/>
                        </a:rPr>
                        <a:t>Transnational</a:t>
                      </a:r>
                      <a:r>
                        <a:rPr lang="tr-TR" sz="2000" dirty="0">
                          <a:effectLst/>
                        </a:rPr>
                        <a:t> </a:t>
                      </a:r>
                      <a:r>
                        <a:rPr lang="tr-TR" sz="2000" dirty="0" err="1">
                          <a:effectLst/>
                        </a:rPr>
                        <a:t>Seminars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18.240,00 €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6.080,00 €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3.820,00 €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3.820,00 €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1425820906"/>
                  </a:ext>
                </a:extLst>
              </a:tr>
              <a:tr h="501986">
                <a:tc>
                  <a:txBody>
                    <a:bodyPr/>
                    <a:lstStyle/>
                    <a:p>
                      <a:pPr>
                        <a:lnSpc>
                          <a:spcPct val="107000"/>
                        </a:lnSpc>
                        <a:spcAft>
                          <a:spcPts val="0"/>
                        </a:spcAft>
                      </a:pPr>
                      <a:r>
                        <a:rPr lang="en-US" sz="2000" noProof="0" dirty="0" err="1">
                          <a:effectLst/>
                        </a:rPr>
                        <a:t>Entelectual</a:t>
                      </a:r>
                      <a:r>
                        <a:rPr lang="tr-TR" sz="2000" dirty="0">
                          <a:effectLst/>
                        </a:rPr>
                        <a:t> </a:t>
                      </a:r>
                      <a:r>
                        <a:rPr lang="tr-TR" sz="2000" dirty="0" err="1">
                          <a:effectLst/>
                        </a:rPr>
                        <a:t>Outputs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13.832,00 €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11.136,00 €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11.136,00 €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605517759"/>
                  </a:ext>
                </a:extLst>
              </a:tr>
              <a:tr h="501986">
                <a:tc>
                  <a:txBody>
                    <a:bodyPr/>
                    <a:lstStyle/>
                    <a:p>
                      <a:pPr>
                        <a:lnSpc>
                          <a:spcPct val="107000"/>
                        </a:lnSpc>
                        <a:spcAft>
                          <a:spcPts val="0"/>
                        </a:spcAft>
                      </a:pPr>
                      <a:r>
                        <a:rPr lang="tr-TR" sz="2000" dirty="0" err="1">
                          <a:effectLst/>
                        </a:rPr>
                        <a:t>Multiplier</a:t>
                      </a:r>
                      <a:r>
                        <a:rPr lang="tr-TR" sz="2000" dirty="0">
                          <a:effectLst/>
                        </a:rPr>
                        <a:t> </a:t>
                      </a:r>
                      <a:r>
                        <a:rPr lang="tr-TR" sz="2000" dirty="0" err="1">
                          <a:effectLst/>
                        </a:rPr>
                        <a:t>Impact</a:t>
                      </a:r>
                      <a:r>
                        <a:rPr lang="tr-TR" sz="2000" dirty="0">
                          <a:effectLst/>
                        </a:rPr>
                        <a:t> </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12.400,00 €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503483038"/>
                  </a:ext>
                </a:extLst>
              </a:tr>
              <a:tr h="501986">
                <a:tc>
                  <a:txBody>
                    <a:bodyPr/>
                    <a:lstStyle/>
                    <a:p>
                      <a:pPr>
                        <a:lnSpc>
                          <a:spcPct val="107000"/>
                        </a:lnSpc>
                        <a:spcAft>
                          <a:spcPts val="0"/>
                        </a:spcAft>
                      </a:pPr>
                      <a:r>
                        <a:rPr lang="tr-TR" sz="2000" dirty="0">
                          <a:effectLst/>
                        </a:rPr>
                        <a:t>Special </a:t>
                      </a:r>
                      <a:r>
                        <a:rPr lang="tr-TR" sz="2000" dirty="0" err="1">
                          <a:effectLst/>
                        </a:rPr>
                        <a:t>Needs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3009106721"/>
                  </a:ext>
                </a:extLst>
              </a:tr>
              <a:tr h="501986">
                <a:tc>
                  <a:txBody>
                    <a:bodyPr/>
                    <a:lstStyle/>
                    <a:p>
                      <a:pPr>
                        <a:lnSpc>
                          <a:spcPct val="107000"/>
                        </a:lnSpc>
                        <a:spcAft>
                          <a:spcPts val="0"/>
                        </a:spcAft>
                      </a:pPr>
                      <a:r>
                        <a:rPr lang="tr-TR" sz="2000" dirty="0" err="1">
                          <a:effectLst/>
                        </a:rPr>
                        <a:t>Incidential</a:t>
                      </a:r>
                      <a:r>
                        <a:rPr lang="tr-TR" sz="2000" dirty="0">
                          <a:effectLst/>
                        </a:rPr>
                        <a:t> </a:t>
                      </a:r>
                      <a:r>
                        <a:rPr lang="tr-TR" sz="2000" dirty="0" err="1">
                          <a:effectLst/>
                        </a:rPr>
                        <a:t>Expenditures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29.700,00 €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4.000,00 €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4.000,00 €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572397988"/>
                  </a:ext>
                </a:extLst>
              </a:tr>
              <a:tr h="501986">
                <a:tc>
                  <a:txBody>
                    <a:bodyPr/>
                    <a:lstStyle/>
                    <a:p>
                      <a:pPr>
                        <a:lnSpc>
                          <a:spcPct val="107000"/>
                        </a:lnSpc>
                        <a:spcAft>
                          <a:spcPts val="0"/>
                        </a:spcAft>
                      </a:pPr>
                      <a:r>
                        <a:rPr lang="tr-TR" sz="2000" dirty="0" err="1">
                          <a:effectLst/>
                          <a:latin typeface="Calibri" panose="020F0502020204030204" pitchFamily="34" charset="0"/>
                          <a:ea typeface="Calibri" panose="020F0502020204030204" pitchFamily="34" charset="0"/>
                          <a:cs typeface="Times New Roman" panose="02020603050405020304" pitchFamily="18" charset="0"/>
                        </a:rPr>
                        <a:t>Sub</a:t>
                      </a:r>
                      <a:r>
                        <a:rPr lang="tr-TR" sz="2000" dirty="0">
                          <a:effectLst/>
                          <a:latin typeface="Calibri" panose="020F0502020204030204" pitchFamily="34" charset="0"/>
                          <a:ea typeface="Calibri" panose="020F0502020204030204" pitchFamily="34" charset="0"/>
                          <a:cs typeface="Times New Roman" panose="02020603050405020304" pitchFamily="18" charset="0"/>
                        </a:rPr>
                        <a:t>-Total</a:t>
                      </a:r>
                    </a:p>
                  </a:txBody>
                  <a:tcPr marL="58397" marR="58397" marT="0" marB="0" anchor="ctr"/>
                </a:tc>
                <a:tc>
                  <a:txBody>
                    <a:bodyPr/>
                    <a:lstStyle/>
                    <a:p>
                      <a:pPr algn="r">
                        <a:lnSpc>
                          <a:spcPct val="107000"/>
                        </a:lnSpc>
                        <a:spcAft>
                          <a:spcPts val="0"/>
                        </a:spcAft>
                      </a:pPr>
                      <a:r>
                        <a:rPr lang="tr-TR" sz="2100" dirty="0">
                          <a:effectLst/>
                        </a:rPr>
                        <a:t>86.172,00 €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12.080,00 €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24.956,00 €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24.956,00 €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352078064"/>
                  </a:ext>
                </a:extLst>
              </a:tr>
              <a:tr h="501986">
                <a:tc>
                  <a:txBody>
                    <a:bodyPr/>
                    <a:lstStyle/>
                    <a:p>
                      <a:pPr>
                        <a:lnSpc>
                          <a:spcPct val="107000"/>
                        </a:lnSpc>
                        <a:spcAft>
                          <a:spcPts val="0"/>
                        </a:spcAft>
                      </a:pPr>
                      <a:r>
                        <a:rPr lang="tr-TR" sz="2000" dirty="0">
                          <a:effectLst/>
                          <a:latin typeface="Calibri" panose="020F0502020204030204" pitchFamily="34" charset="0"/>
                          <a:ea typeface="Calibri" panose="020F0502020204030204" pitchFamily="34" charset="0"/>
                          <a:cs typeface="Times New Roman" panose="02020603050405020304" pitchFamily="18" charset="0"/>
                        </a:rPr>
                        <a:t>Grand Total</a:t>
                      </a:r>
                    </a:p>
                  </a:txBody>
                  <a:tcPr marL="58397" marR="58397" marT="0" marB="0" anchor="ctr"/>
                </a:tc>
                <a:tc gridSpan="4">
                  <a:txBody>
                    <a:bodyPr/>
                    <a:lstStyle/>
                    <a:p>
                      <a:pPr algn="r">
                        <a:lnSpc>
                          <a:spcPct val="107000"/>
                        </a:lnSpc>
                        <a:spcAft>
                          <a:spcPts val="0"/>
                        </a:spcAft>
                      </a:pPr>
                      <a:r>
                        <a:rPr lang="tr-TR" sz="2100" dirty="0">
                          <a:effectLst/>
                        </a:rPr>
                        <a:t>148.164,00 €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xmlns="" val="2858240062"/>
                  </a:ext>
                </a:extLst>
              </a:tr>
            </a:tbl>
          </a:graphicData>
        </a:graphic>
      </p:graphicFrame>
      <p:grpSp>
        <p:nvGrpSpPr>
          <p:cNvPr id="8" name="Grup 7"/>
          <p:cNvGrpSpPr/>
          <p:nvPr/>
        </p:nvGrpSpPr>
        <p:grpSpPr>
          <a:xfrm>
            <a:off x="633720" y="274638"/>
            <a:ext cx="8258760" cy="1325562"/>
            <a:chOff x="611560" y="5517232"/>
            <a:chExt cx="7876560" cy="1080120"/>
          </a:xfrm>
        </p:grpSpPr>
        <p:pic>
          <p:nvPicPr>
            <p:cNvPr id="9" name="Resi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1" name="Resim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3822128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fontScale="70000" lnSpcReduction="20000"/>
          </a:bodyPr>
          <a:lstStyle/>
          <a:p>
            <a:pPr marL="0" indent="0">
              <a:buNone/>
            </a:pPr>
            <a:r>
              <a:rPr lang="en-GB" sz="2800" b="1" dirty="0">
                <a:latin typeface="Tahoma" panose="020B0604030504040204" pitchFamily="34" charset="0"/>
                <a:ea typeface="Tahoma" panose="020B0604030504040204" pitchFamily="34" charset="0"/>
                <a:cs typeface="Tahoma" panose="020B0604030504040204" pitchFamily="34" charset="0"/>
              </a:rPr>
              <a:t>During the project, innovative modules and curriculum will be tested in parallel with following priorities and targets of Erasmus+ program. </a:t>
            </a:r>
          </a:p>
          <a:p>
            <a:r>
              <a:rPr lang="tr-TR" sz="2800" dirty="0">
                <a:latin typeface="Tahoma" panose="020B0604030504040204" pitchFamily="34" charset="0"/>
                <a:ea typeface="Tahoma" panose="020B0604030504040204" pitchFamily="34" charset="0"/>
                <a:cs typeface="Tahoma" panose="020B0604030504040204" pitchFamily="34" charset="0"/>
              </a:rPr>
              <a:t>I</a:t>
            </a:r>
            <a:r>
              <a:rPr lang="en-GB" sz="2800" dirty="0" err="1">
                <a:latin typeface="Tahoma" panose="020B0604030504040204" pitchFamily="34" charset="0"/>
                <a:ea typeface="Tahoma" panose="020B0604030504040204" pitchFamily="34" charset="0"/>
                <a:cs typeface="Tahoma" panose="020B0604030504040204" pitchFamily="34" charset="0"/>
              </a:rPr>
              <a:t>nnovative</a:t>
            </a:r>
            <a:r>
              <a:rPr lang="en-GB" sz="2800" dirty="0">
                <a:latin typeface="Tahoma" panose="020B0604030504040204" pitchFamily="34" charset="0"/>
                <a:ea typeface="Tahoma" panose="020B0604030504040204" pitchFamily="34" charset="0"/>
                <a:cs typeface="Tahoma" panose="020B0604030504040204" pitchFamily="34" charset="0"/>
              </a:rPr>
              <a:t> approaches  to addressing the target groups  by providing more attractive education and training programmes in line with their individuals' needs and expectations of refugees and migrants;</a:t>
            </a:r>
          </a:p>
          <a:p>
            <a:r>
              <a:rPr lang="tr-TR" sz="2800" dirty="0">
                <a:latin typeface="Tahoma" panose="020B0604030504040204" pitchFamily="34" charset="0"/>
                <a:ea typeface="Tahoma" panose="020B0604030504040204" pitchFamily="34" charset="0"/>
                <a:cs typeface="Tahoma" panose="020B0604030504040204" pitchFamily="34" charset="0"/>
              </a:rPr>
              <a:t>F</a:t>
            </a:r>
            <a:r>
              <a:rPr lang="en-GB" sz="2800" dirty="0" err="1">
                <a:latin typeface="Tahoma" panose="020B0604030504040204" pitchFamily="34" charset="0"/>
                <a:ea typeface="Tahoma" panose="020B0604030504040204" pitchFamily="34" charset="0"/>
                <a:cs typeface="Tahoma" panose="020B0604030504040204" pitchFamily="34" charset="0"/>
              </a:rPr>
              <a:t>ostering</a:t>
            </a:r>
            <a:r>
              <a:rPr lang="en-GB" sz="2800" dirty="0">
                <a:latin typeface="Tahoma" panose="020B0604030504040204" pitchFamily="34" charset="0"/>
                <a:ea typeface="Tahoma" panose="020B0604030504040204" pitchFamily="34" charset="0"/>
                <a:cs typeface="Tahoma" panose="020B0604030504040204" pitchFamily="34" charset="0"/>
              </a:rPr>
              <a:t> the promotion of easily accessible and career oriented continuing VET;</a:t>
            </a:r>
          </a:p>
          <a:p>
            <a:r>
              <a:rPr lang="tr-TR" sz="2800" dirty="0">
                <a:latin typeface="Tahoma" panose="020B0604030504040204" pitchFamily="34" charset="0"/>
                <a:ea typeface="Tahoma" panose="020B0604030504040204" pitchFamily="34" charset="0"/>
                <a:cs typeface="Tahoma" panose="020B0604030504040204" pitchFamily="34" charset="0"/>
              </a:rPr>
              <a:t>D</a:t>
            </a:r>
            <a:r>
              <a:rPr lang="en-GB" sz="2800" dirty="0" err="1">
                <a:latin typeface="Tahoma" panose="020B0604030504040204" pitchFamily="34" charset="0"/>
                <a:ea typeface="Tahoma" panose="020B0604030504040204" pitchFamily="34" charset="0"/>
                <a:cs typeface="Tahoma" panose="020B0604030504040204" pitchFamily="34" charset="0"/>
              </a:rPr>
              <a:t>esigning</a:t>
            </a:r>
            <a:r>
              <a:rPr lang="en-GB" sz="2800" dirty="0">
                <a:latin typeface="Tahoma" panose="020B0604030504040204" pitchFamily="34" charset="0"/>
                <a:ea typeface="Tahoma" panose="020B0604030504040204" pitchFamily="34" charset="0"/>
                <a:cs typeface="Tahoma" panose="020B0604030504040204" pitchFamily="34" charset="0"/>
              </a:rPr>
              <a:t> and implementing effective strategies for enhancing basic skills (literacy, numeracy and digital skills) for specific adult target groups, increasing incentives for adult training;</a:t>
            </a:r>
          </a:p>
          <a:p>
            <a:r>
              <a:rPr lang="tr-TR" sz="2800" dirty="0">
                <a:latin typeface="Tahoma" panose="020B0604030504040204" pitchFamily="34" charset="0"/>
                <a:ea typeface="Tahoma" panose="020B0604030504040204" pitchFamily="34" charset="0"/>
                <a:cs typeface="Tahoma" panose="020B0604030504040204" pitchFamily="34" charset="0"/>
              </a:rPr>
              <a:t>P</a:t>
            </a:r>
            <a:r>
              <a:rPr lang="en-GB" sz="2800" dirty="0" err="1">
                <a:latin typeface="Tahoma" panose="020B0604030504040204" pitchFamily="34" charset="0"/>
                <a:ea typeface="Tahoma" panose="020B0604030504040204" pitchFamily="34" charset="0"/>
                <a:cs typeface="Tahoma" panose="020B0604030504040204" pitchFamily="34" charset="0"/>
              </a:rPr>
              <a:t>roviding</a:t>
            </a:r>
            <a:r>
              <a:rPr lang="en-GB" sz="2800" dirty="0">
                <a:latin typeface="Tahoma" panose="020B0604030504040204" pitchFamily="34" charset="0"/>
                <a:ea typeface="Tahoma" panose="020B0604030504040204" pitchFamily="34" charset="0"/>
                <a:cs typeface="Tahoma" panose="020B0604030504040204" pitchFamily="34" charset="0"/>
              </a:rPr>
              <a:t> information on access to adult learning services, such as information on the validation of non-formal and informal learning and career and education guidance;</a:t>
            </a:r>
          </a:p>
          <a:p>
            <a:r>
              <a:rPr lang="tr-TR" sz="2800" dirty="0">
                <a:latin typeface="Tahoma" panose="020B0604030504040204" pitchFamily="34" charset="0"/>
                <a:ea typeface="Tahoma" panose="020B0604030504040204" pitchFamily="34" charset="0"/>
                <a:cs typeface="Tahoma" panose="020B0604030504040204" pitchFamily="34" charset="0"/>
              </a:rPr>
              <a:t>I</a:t>
            </a:r>
            <a:r>
              <a:rPr lang="en-GB" sz="2800" dirty="0" err="1">
                <a:latin typeface="Tahoma" panose="020B0604030504040204" pitchFamily="34" charset="0"/>
                <a:ea typeface="Tahoma" panose="020B0604030504040204" pitchFamily="34" charset="0"/>
                <a:cs typeface="Tahoma" panose="020B0604030504040204" pitchFamily="34" charset="0"/>
              </a:rPr>
              <a:t>mproving</a:t>
            </a:r>
            <a:r>
              <a:rPr lang="en-GB" sz="2800" dirty="0">
                <a:latin typeface="Tahoma" panose="020B0604030504040204" pitchFamily="34" charset="0"/>
                <a:ea typeface="Tahoma" panose="020B0604030504040204" pitchFamily="34" charset="0"/>
                <a:cs typeface="Tahoma" panose="020B0604030504040204" pitchFamily="34" charset="0"/>
              </a:rPr>
              <a:t> and extending the offer of high quality learning opportunities tailored to individual adult learners, including through innovative ways of outreach and delivery and</a:t>
            </a:r>
          </a:p>
          <a:p>
            <a:r>
              <a:rPr lang="tr-TR" sz="2800" dirty="0">
                <a:latin typeface="Tahoma" panose="020B0604030504040204" pitchFamily="34" charset="0"/>
                <a:ea typeface="Tahoma" panose="020B0604030504040204" pitchFamily="34" charset="0"/>
                <a:cs typeface="Tahoma" panose="020B0604030504040204" pitchFamily="34" charset="0"/>
              </a:rPr>
              <a:t>E</a:t>
            </a:r>
            <a:r>
              <a:rPr lang="en-GB" sz="2800" dirty="0">
                <a:latin typeface="Tahoma" panose="020B0604030504040204" pitchFamily="34" charset="0"/>
                <a:ea typeface="Tahoma" panose="020B0604030504040204" pitchFamily="34" charset="0"/>
                <a:cs typeface="Tahoma" panose="020B0604030504040204" pitchFamily="34" charset="0"/>
              </a:rPr>
              <a:t>valuating the effectiveness of adult education policies at national, regional and local levels level.</a:t>
            </a:r>
            <a:r>
              <a:rPr lang="tr-TR" sz="2800" dirty="0">
                <a:latin typeface="Tahoma" panose="020B0604030504040204" pitchFamily="34" charset="0"/>
                <a:ea typeface="Tahoma" panose="020B0604030504040204" pitchFamily="34" charset="0"/>
                <a:cs typeface="Tahoma" panose="020B0604030504040204" pitchFamily="34" charset="0"/>
              </a:rPr>
              <a:t> </a:t>
            </a:r>
            <a:endParaRPr lang="en-US" sz="2800" dirty="0">
              <a:latin typeface="Tahoma" panose="020B0604030504040204" pitchFamily="34" charset="0"/>
              <a:ea typeface="Tahoma" panose="020B0604030504040204" pitchFamily="34" charset="0"/>
              <a:cs typeface="Tahoma" panose="020B0604030504040204" pitchFamily="34" charset="0"/>
            </a:endParaRPr>
          </a:p>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07964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r>
              <a:rPr lang="tr-TR" sz="2800" dirty="0"/>
              <a:t>BACKGROUND</a:t>
            </a:r>
          </a:p>
          <a:p>
            <a:pPr marL="0" indent="0" algn="just">
              <a:buNone/>
            </a:pPr>
            <a:r>
              <a:rPr lang="en-US" sz="2400" dirty="0"/>
              <a:t>Six years of war has torn Syria apart. Violent reactions to peaceful protests throughout the country descended Syria into chaos in early 2011. Hundreds of thousands have been killed and more than half of the population </a:t>
            </a:r>
            <a:r>
              <a:rPr lang="tr-TR" sz="2400" dirty="0"/>
              <a:t>– </a:t>
            </a:r>
            <a:r>
              <a:rPr lang="tr-TR" sz="2400" dirty="0" err="1"/>
              <a:t>over</a:t>
            </a:r>
            <a:r>
              <a:rPr lang="tr-TR" sz="2400" dirty="0"/>
              <a:t> </a:t>
            </a:r>
            <a:r>
              <a:rPr lang="en-US" sz="2400" dirty="0"/>
              <a:t>1</a:t>
            </a:r>
            <a:r>
              <a:rPr lang="tr-TR" sz="2400" dirty="0"/>
              <a:t>1 </a:t>
            </a:r>
            <a:r>
              <a:rPr lang="tr-TR" sz="2400" dirty="0" err="1"/>
              <a:t>million</a:t>
            </a:r>
            <a:r>
              <a:rPr lang="tr-TR" sz="2400" dirty="0"/>
              <a:t> </a:t>
            </a:r>
            <a:r>
              <a:rPr lang="tr-TR" sz="2400" dirty="0" err="1"/>
              <a:t>people</a:t>
            </a:r>
            <a:r>
              <a:rPr lang="tr-TR" sz="2400" dirty="0"/>
              <a:t> -</a:t>
            </a:r>
            <a:r>
              <a:rPr lang="en-US" sz="2400" dirty="0"/>
              <a:t> have been displaced from their homes. </a:t>
            </a:r>
          </a:p>
          <a:p>
            <a:pPr marL="0" indent="0" algn="just">
              <a:buNone/>
            </a:pPr>
            <a:r>
              <a:rPr lang="en-US" sz="2400" dirty="0"/>
              <a:t>March 15 marks the sixth anniversary of the war’s outbreak. Since then, 5 million Syrians have fled to other countries as refugees and more than 6 million displaced within the country.</a:t>
            </a:r>
          </a:p>
          <a:p>
            <a:pPr algn="just">
              <a:spcBef>
                <a:spcPct val="0"/>
              </a:spcBef>
              <a:defRPr/>
            </a:pPr>
            <a:endParaRPr lang="tr-TR" sz="2400" b="1" i="1" dirty="0">
              <a:solidFill>
                <a:srgbClr val="0070C0"/>
              </a:solidFill>
            </a:endParaRPr>
          </a:p>
          <a:p>
            <a:pPr marL="0" indent="0">
              <a:buNone/>
            </a:pPr>
            <a:endParaRPr lang="en-US" sz="2400" dirty="0"/>
          </a:p>
        </p:txBody>
      </p:sp>
    </p:spTree>
    <p:extLst>
      <p:ext uri="{BB962C8B-B14F-4D97-AF65-F5344CB8AC3E}">
        <p14:creationId xmlns:p14="http://schemas.microsoft.com/office/powerpoint/2010/main" val="1771618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r>
              <a:rPr lang="en-US" sz="2300" dirty="0"/>
              <a:t>13.5 million people in Syria need humanitarian assistance.</a:t>
            </a:r>
          </a:p>
          <a:p>
            <a:pPr algn="just"/>
            <a:r>
              <a:rPr lang="en-US" sz="2300" dirty="0"/>
              <a:t>5 million Syrians are refugees, and 6.3 million are displaced within Syria; half of those affected are children.</a:t>
            </a:r>
          </a:p>
          <a:p>
            <a:pPr algn="just"/>
            <a:r>
              <a:rPr lang="en-US" sz="2300" dirty="0"/>
              <a:t>Children affected by the Syrian refugee crisis are at risk of becoming ill, malnourished, abused, or exploited. Millions have been forced to quit school. View these photos to see life through the eyes of Syrian refugee children.</a:t>
            </a:r>
          </a:p>
          <a:p>
            <a:pPr algn="just"/>
            <a:r>
              <a:rPr lang="en-US" sz="2300" dirty="0"/>
              <a:t>Most Syrian refugees remain in the Middle East, in Turkey, Lebanon, Jordan, Iraq, and Egypt; </a:t>
            </a:r>
            <a:r>
              <a:rPr lang="tr-TR" sz="2300" dirty="0"/>
              <a:t>approximately</a:t>
            </a:r>
            <a:r>
              <a:rPr lang="en-US" sz="2300" dirty="0"/>
              <a:t> 10 percent of the refugees have fled to Europe.</a:t>
            </a:r>
            <a:r>
              <a:rPr lang="tr-TR" sz="2300" dirty="0"/>
              <a:t> </a:t>
            </a:r>
            <a:endParaRPr lang="tr-TR" sz="2300" b="1" i="1" dirty="0">
              <a:solidFill>
                <a:srgbClr val="0070C0"/>
              </a:solidFill>
            </a:endParaRPr>
          </a:p>
          <a:p>
            <a:pPr marL="0" indent="0" algn="just">
              <a:buNone/>
            </a:pPr>
            <a:endParaRPr lang="en-US" sz="2300" dirty="0"/>
          </a:p>
        </p:txBody>
      </p:sp>
    </p:spTree>
    <p:extLst>
      <p:ext uri="{BB962C8B-B14F-4D97-AF65-F5344CB8AC3E}">
        <p14:creationId xmlns:p14="http://schemas.microsoft.com/office/powerpoint/2010/main" val="3693525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lnSpcReduction="10000"/>
          </a:bodyPr>
          <a:lstStyle/>
          <a:p>
            <a:pPr algn="just"/>
            <a:r>
              <a:rPr lang="en-GB" sz="2400" dirty="0"/>
              <a:t>This project is designed with a holistic and innovative approach to open a new way at transnational level to tackle problems of refugees by focusing on social integration. </a:t>
            </a:r>
            <a:endParaRPr lang="en-US" sz="2400" dirty="0"/>
          </a:p>
          <a:p>
            <a:pPr algn="just"/>
            <a:r>
              <a:rPr lang="en-GB" sz="2400" dirty="0"/>
              <a:t>This project aims to reduce disparities in language learning for refugees and migrants, to foster access via VET course on laundry (level 2) and dishwashing (level 2) courses with 2 project partners from France and Germany and 1 project partner from Turkey.  During the project, innovative modules and curriculum have been prepared</a:t>
            </a:r>
            <a:r>
              <a:rPr lang="tr-TR" sz="2400" dirty="0"/>
              <a:t> </a:t>
            </a:r>
            <a:r>
              <a:rPr lang="tr-TR" sz="2400" dirty="0" err="1"/>
              <a:t>so</a:t>
            </a:r>
            <a:r>
              <a:rPr lang="tr-TR" sz="2400" dirty="0"/>
              <a:t> far. </a:t>
            </a:r>
            <a:r>
              <a:rPr lang="tr-TR" sz="2400" dirty="0" err="1"/>
              <a:t>In</a:t>
            </a:r>
            <a:r>
              <a:rPr lang="tr-TR" sz="2400" dirty="0"/>
              <a:t> </a:t>
            </a:r>
            <a:r>
              <a:rPr lang="tr-TR" sz="2400" dirty="0" err="1"/>
              <a:t>the</a:t>
            </a:r>
            <a:r>
              <a:rPr lang="tr-TR" sz="2400" dirty="0"/>
              <a:t> rest </a:t>
            </a:r>
            <a:r>
              <a:rPr lang="tr-TR" sz="2400" dirty="0" err="1"/>
              <a:t>period</a:t>
            </a:r>
            <a:r>
              <a:rPr lang="tr-TR" sz="2400" dirty="0"/>
              <a:t> of </a:t>
            </a:r>
            <a:r>
              <a:rPr lang="tr-TR" sz="2400" dirty="0" err="1"/>
              <a:t>the</a:t>
            </a:r>
            <a:r>
              <a:rPr lang="tr-TR" sz="2400" dirty="0"/>
              <a:t> Project, </a:t>
            </a:r>
            <a:r>
              <a:rPr lang="tr-TR" sz="2400" dirty="0" err="1"/>
              <a:t>those</a:t>
            </a:r>
            <a:r>
              <a:rPr lang="tr-TR" sz="2400" dirty="0"/>
              <a:t> </a:t>
            </a:r>
            <a:r>
              <a:rPr lang="tr-TR" sz="2400" dirty="0" err="1"/>
              <a:t>modules</a:t>
            </a:r>
            <a:r>
              <a:rPr lang="tr-TR" sz="2400" dirty="0"/>
              <a:t> </a:t>
            </a:r>
            <a:r>
              <a:rPr lang="tr-TR" sz="2400" dirty="0" err="1"/>
              <a:t>will</a:t>
            </a:r>
            <a:r>
              <a:rPr lang="tr-TR" sz="2400" dirty="0"/>
              <a:t> be </a:t>
            </a:r>
            <a:r>
              <a:rPr lang="en-GB" sz="2400" dirty="0"/>
              <a:t>tested in parallel with priorities and targets of Erasmus+ program</a:t>
            </a:r>
            <a:r>
              <a:rPr lang="tr-TR" sz="2400" dirty="0"/>
              <a:t> </a:t>
            </a:r>
            <a:r>
              <a:rPr lang="tr-TR" sz="2400" dirty="0" err="1"/>
              <a:t>and</a:t>
            </a:r>
            <a:r>
              <a:rPr lang="tr-TR" sz="2400" dirty="0"/>
              <a:t> </a:t>
            </a:r>
            <a:r>
              <a:rPr lang="en-US" sz="2400" dirty="0"/>
              <a:t>refugees</a:t>
            </a:r>
            <a:r>
              <a:rPr lang="en-GB" sz="2400" dirty="0"/>
              <a:t>.</a:t>
            </a:r>
            <a:endParaRPr lang="en-US" sz="2400" dirty="0"/>
          </a:p>
          <a:p>
            <a:pPr algn="just"/>
            <a:r>
              <a:rPr lang="tr-TR" sz="2400" dirty="0"/>
              <a:t> </a:t>
            </a:r>
            <a:endParaRPr lang="en-US" sz="2400" dirty="0"/>
          </a:p>
          <a:p>
            <a:pPr algn="just">
              <a:spcBef>
                <a:spcPct val="0"/>
              </a:spcBef>
              <a:defRPr/>
            </a:pPr>
            <a:endParaRPr lang="tr-TR" sz="2400" b="1" i="1" dirty="0">
              <a:solidFill>
                <a:srgbClr val="0070C0"/>
              </a:solidFill>
            </a:endParaRPr>
          </a:p>
          <a:p>
            <a:pPr marL="0" indent="0" algn="just">
              <a:buNone/>
            </a:pPr>
            <a:endParaRPr lang="en-US" sz="2400" dirty="0"/>
          </a:p>
        </p:txBody>
      </p:sp>
    </p:spTree>
    <p:extLst>
      <p:ext uri="{BB962C8B-B14F-4D97-AF65-F5344CB8AC3E}">
        <p14:creationId xmlns:p14="http://schemas.microsoft.com/office/powerpoint/2010/main" val="2624685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Başlık"/>
          <p:cNvSpPr txBox="1">
            <a:spLocks/>
          </p:cNvSpPr>
          <p:nvPr/>
        </p:nvSpPr>
        <p:spPr>
          <a:xfrm>
            <a:off x="179512" y="1628640"/>
            <a:ext cx="8892480" cy="522936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algn="just">
              <a:spcBef>
                <a:spcPct val="0"/>
              </a:spcBef>
              <a:defRPr/>
            </a:pPr>
            <a:r>
              <a:rPr lang="tr-TR" sz="2200" dirty="0" err="1">
                <a:solidFill>
                  <a:schemeClr val="tx1">
                    <a:lumMod val="75000"/>
                    <a:lumOff val="25000"/>
                  </a:schemeClr>
                </a:solidFill>
                <a:ea typeface="+mj-ea"/>
                <a:cs typeface="+mj-cs"/>
              </a:rPr>
              <a:t>In</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scope</a:t>
            </a:r>
            <a:r>
              <a:rPr lang="tr-TR" sz="2200" dirty="0">
                <a:solidFill>
                  <a:schemeClr val="tx1">
                    <a:lumMod val="75000"/>
                    <a:lumOff val="25000"/>
                  </a:schemeClr>
                </a:solidFill>
                <a:ea typeface="+mj-ea"/>
                <a:cs typeface="+mj-cs"/>
              </a:rPr>
              <a:t> of </a:t>
            </a: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Project, </a:t>
            </a:r>
            <a:r>
              <a:rPr lang="tr-TR" sz="2200" dirty="0" err="1">
                <a:solidFill>
                  <a:schemeClr val="tx1">
                    <a:lumMod val="75000"/>
                    <a:lumOff val="25000"/>
                  </a:schemeClr>
                </a:solidFill>
                <a:ea typeface="+mj-ea"/>
                <a:cs typeface="+mj-cs"/>
              </a:rPr>
              <a:t>there</a:t>
            </a:r>
            <a:r>
              <a:rPr lang="tr-TR" sz="2200" dirty="0">
                <a:solidFill>
                  <a:schemeClr val="tx1">
                    <a:lumMod val="75000"/>
                    <a:lumOff val="25000"/>
                  </a:schemeClr>
                </a:solidFill>
                <a:ea typeface="+mj-ea"/>
                <a:cs typeface="+mj-cs"/>
              </a:rPr>
              <a:t> is an </a:t>
            </a:r>
            <a:r>
              <a:rPr lang="tr-TR" sz="2200" b="1" dirty="0" err="1">
                <a:solidFill>
                  <a:schemeClr val="tx1">
                    <a:lumMod val="75000"/>
                    <a:lumOff val="25000"/>
                  </a:schemeClr>
                </a:solidFill>
                <a:ea typeface="+mj-ea"/>
                <a:cs typeface="+mj-cs"/>
              </a:rPr>
              <a:t>Immigration</a:t>
            </a:r>
            <a:r>
              <a:rPr lang="tr-TR" sz="2200" b="1" dirty="0">
                <a:solidFill>
                  <a:schemeClr val="tx1">
                    <a:lumMod val="75000"/>
                    <a:lumOff val="25000"/>
                  </a:schemeClr>
                </a:solidFill>
                <a:ea typeface="+mj-ea"/>
                <a:cs typeface="+mj-cs"/>
              </a:rPr>
              <a:t> Platform</a:t>
            </a:r>
            <a:r>
              <a:rPr lang="tr-TR" sz="2200" dirty="0">
                <a:solidFill>
                  <a:schemeClr val="tx1">
                    <a:lumMod val="75000"/>
                    <a:lumOff val="25000"/>
                  </a:schemeClr>
                </a:solidFill>
                <a:ea typeface="+mj-ea"/>
                <a:cs typeface="+mj-cs"/>
              </a:rPr>
              <a:t>. </a:t>
            </a:r>
          </a:p>
          <a:p>
            <a:pPr algn="just">
              <a:spcBef>
                <a:spcPct val="0"/>
              </a:spcBef>
              <a:defRPr/>
            </a:pPr>
            <a:endParaRPr lang="en-GB" sz="2200" dirty="0">
              <a:solidFill>
                <a:schemeClr val="tx1">
                  <a:lumMod val="75000"/>
                  <a:lumOff val="25000"/>
                </a:schemeClr>
              </a:solidFill>
              <a:ea typeface="+mj-ea"/>
              <a:cs typeface="+mj-cs"/>
            </a:endParaRPr>
          </a:p>
          <a:p>
            <a:pPr algn="just">
              <a:spcBef>
                <a:spcPct val="0"/>
              </a:spcBef>
              <a:defRPr/>
            </a:pPr>
            <a:r>
              <a:rPr lang="tr-TR" sz="2200" dirty="0">
                <a:solidFill>
                  <a:schemeClr val="tx1">
                    <a:lumMod val="75000"/>
                    <a:lumOff val="25000"/>
                  </a:schemeClr>
                </a:solidFill>
                <a:ea typeface="+mj-ea"/>
                <a:cs typeface="+mj-cs"/>
              </a:rPr>
              <a:t>M</a:t>
            </a:r>
            <a:r>
              <a:rPr lang="en-GB" sz="2200" dirty="0" err="1">
                <a:solidFill>
                  <a:schemeClr val="tx1">
                    <a:lumMod val="75000"/>
                    <a:lumOff val="25000"/>
                  </a:schemeClr>
                </a:solidFill>
                <a:ea typeface="+mj-ea"/>
                <a:cs typeface="+mj-cs"/>
              </a:rPr>
              <a:t>eetings</a:t>
            </a:r>
            <a:r>
              <a:rPr lang="en-GB" sz="2200" dirty="0">
                <a:solidFill>
                  <a:schemeClr val="tx1">
                    <a:lumMod val="75000"/>
                    <a:lumOff val="25000"/>
                  </a:schemeClr>
                </a:solidFill>
                <a:ea typeface="+mj-ea"/>
                <a:cs typeface="+mj-cs"/>
              </a:rPr>
              <a:t> </a:t>
            </a:r>
            <a:r>
              <a:rPr lang="tr-TR" sz="2200" dirty="0">
                <a:solidFill>
                  <a:schemeClr val="tx1">
                    <a:lumMod val="75000"/>
                    <a:lumOff val="25000"/>
                  </a:schemeClr>
                </a:solidFill>
                <a:ea typeface="+mj-ea"/>
                <a:cs typeface="+mj-cs"/>
              </a:rPr>
              <a:t>of </a:t>
            </a:r>
            <a:r>
              <a:rPr lang="tr-TR" sz="2200" dirty="0" err="1">
                <a:solidFill>
                  <a:schemeClr val="tx1">
                    <a:lumMod val="75000"/>
                    <a:lumOff val="25000"/>
                  </a:schemeClr>
                </a:solidFill>
                <a:ea typeface="+mj-ea"/>
                <a:cs typeface="+mj-cs"/>
              </a:rPr>
              <a:t>this</a:t>
            </a:r>
            <a:r>
              <a:rPr lang="tr-TR" sz="2200" dirty="0">
                <a:solidFill>
                  <a:schemeClr val="tx1">
                    <a:lumMod val="75000"/>
                    <a:lumOff val="25000"/>
                  </a:schemeClr>
                </a:solidFill>
                <a:ea typeface="+mj-ea"/>
                <a:cs typeface="+mj-cs"/>
              </a:rPr>
              <a:t> platform </a:t>
            </a:r>
            <a:r>
              <a:rPr lang="tr-TR" sz="2200" dirty="0" err="1">
                <a:solidFill>
                  <a:schemeClr val="tx1">
                    <a:lumMod val="75000"/>
                    <a:lumOff val="25000"/>
                  </a:schemeClr>
                </a:solidFill>
                <a:ea typeface="+mj-ea"/>
                <a:cs typeface="+mj-cs"/>
              </a:rPr>
              <a:t>have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being</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organized</a:t>
            </a:r>
            <a:r>
              <a:rPr lang="tr-TR" sz="2200" dirty="0">
                <a:solidFill>
                  <a:schemeClr val="tx1">
                    <a:lumMod val="75000"/>
                    <a:lumOff val="25000"/>
                  </a:schemeClr>
                </a:solidFill>
                <a:ea typeface="+mj-ea"/>
                <a:cs typeface="+mj-cs"/>
              </a:rPr>
              <a:t> at </a:t>
            </a:r>
            <a:r>
              <a:rPr lang="tr-TR" sz="2200" dirty="0" err="1">
                <a:solidFill>
                  <a:schemeClr val="tx1">
                    <a:lumMod val="75000"/>
                    <a:lumOff val="25000"/>
                  </a:schemeClr>
                </a:solidFill>
                <a:ea typeface="+mj-ea"/>
                <a:cs typeface="+mj-cs"/>
              </a:rPr>
              <a:t>national</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level</a:t>
            </a:r>
            <a:r>
              <a:rPr lang="tr-TR" sz="2200" dirty="0">
                <a:solidFill>
                  <a:schemeClr val="tx1">
                    <a:lumMod val="75000"/>
                    <a:lumOff val="25000"/>
                  </a:schemeClr>
                </a:solidFill>
                <a:ea typeface="+mj-ea"/>
                <a:cs typeface="+mj-cs"/>
              </a:rPr>
              <a:t> 3 </a:t>
            </a:r>
            <a:r>
              <a:rPr lang="tr-TR" sz="2200" dirty="0" err="1">
                <a:solidFill>
                  <a:schemeClr val="tx1">
                    <a:lumMod val="75000"/>
                    <a:lumOff val="25000"/>
                  </a:schemeClr>
                </a:solidFill>
                <a:ea typeface="+mj-ea"/>
                <a:cs typeface="+mj-cs"/>
              </a:rPr>
              <a:t>times</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during</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Project in Gaziantep </a:t>
            </a:r>
            <a:r>
              <a:rPr lang="tr-TR" sz="2200" dirty="0" err="1">
                <a:solidFill>
                  <a:schemeClr val="tx1">
                    <a:lumMod val="75000"/>
                    <a:lumOff val="25000"/>
                  </a:schemeClr>
                </a:solidFill>
                <a:ea typeface="+mj-ea"/>
                <a:cs typeface="+mj-cs"/>
              </a:rPr>
              <a:t>province</a:t>
            </a:r>
            <a:r>
              <a:rPr lang="tr-TR" sz="2200" dirty="0">
                <a:solidFill>
                  <a:schemeClr val="tx1">
                    <a:lumMod val="75000"/>
                    <a:lumOff val="25000"/>
                  </a:schemeClr>
                </a:solidFill>
                <a:ea typeface="+mj-ea"/>
                <a:cs typeface="+mj-cs"/>
              </a:rPr>
              <a:t> in </a:t>
            </a:r>
            <a:r>
              <a:rPr lang="tr-TR" sz="2200" dirty="0" err="1">
                <a:solidFill>
                  <a:schemeClr val="tx1">
                    <a:lumMod val="75000"/>
                    <a:lumOff val="25000"/>
                  </a:schemeClr>
                </a:solidFill>
                <a:ea typeface="+mj-ea"/>
                <a:cs typeface="+mj-cs"/>
              </a:rPr>
              <a:t>order</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to</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strengthen</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dissemination</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dimension</a:t>
            </a:r>
            <a:r>
              <a:rPr lang="tr-TR" sz="2200" dirty="0">
                <a:solidFill>
                  <a:schemeClr val="tx1">
                    <a:lumMod val="75000"/>
                    <a:lumOff val="25000"/>
                  </a:schemeClr>
                </a:solidFill>
                <a:ea typeface="+mj-ea"/>
                <a:cs typeface="+mj-cs"/>
              </a:rPr>
              <a:t> of </a:t>
            </a: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project</a:t>
            </a:r>
            <a:r>
              <a:rPr lang="tr-TR" sz="2200" dirty="0">
                <a:solidFill>
                  <a:schemeClr val="tx1">
                    <a:lumMod val="75000"/>
                    <a:lumOff val="25000"/>
                  </a:schemeClr>
                </a:solidFill>
                <a:ea typeface="+mj-ea"/>
                <a:cs typeface="+mj-cs"/>
              </a:rPr>
              <a:t>.</a:t>
            </a:r>
            <a:endParaRPr lang="en-GB" sz="2200" dirty="0">
              <a:solidFill>
                <a:schemeClr val="tx1">
                  <a:lumMod val="75000"/>
                  <a:lumOff val="25000"/>
                </a:schemeClr>
              </a:solidFill>
              <a:ea typeface="+mj-ea"/>
              <a:cs typeface="+mj-cs"/>
            </a:endParaRPr>
          </a:p>
          <a:p>
            <a:pPr algn="just">
              <a:spcBef>
                <a:spcPct val="0"/>
              </a:spcBef>
              <a:defRPr/>
            </a:pPr>
            <a:endParaRPr lang="tr-TR" sz="2200" dirty="0">
              <a:solidFill>
                <a:schemeClr val="tx1">
                  <a:lumMod val="75000"/>
                  <a:lumOff val="25000"/>
                </a:schemeClr>
              </a:solidFill>
              <a:ea typeface="+mj-ea"/>
              <a:cs typeface="+mj-cs"/>
            </a:endParaRPr>
          </a:p>
          <a:p>
            <a:pPr algn="just">
              <a:spcBef>
                <a:spcPct val="0"/>
              </a:spcBef>
              <a:defRPr/>
            </a:pP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p</a:t>
            </a:r>
            <a:r>
              <a:rPr lang="en-GB" sz="2200" dirty="0" err="1">
                <a:solidFill>
                  <a:schemeClr val="tx1">
                    <a:lumMod val="75000"/>
                    <a:lumOff val="25000"/>
                  </a:schemeClr>
                </a:solidFill>
                <a:ea typeface="+mj-ea"/>
                <a:cs typeface="+mj-cs"/>
              </a:rPr>
              <a:t>latform</a:t>
            </a:r>
            <a:r>
              <a:rPr lang="en-GB" sz="2200" dirty="0">
                <a:solidFill>
                  <a:schemeClr val="tx1">
                    <a:lumMod val="75000"/>
                    <a:lumOff val="25000"/>
                  </a:schemeClr>
                </a:solidFill>
                <a:ea typeface="+mj-ea"/>
                <a:cs typeface="+mj-cs"/>
              </a:rPr>
              <a:t> </a:t>
            </a:r>
            <a:r>
              <a:rPr lang="tr-TR" sz="2200" dirty="0">
                <a:solidFill>
                  <a:schemeClr val="tx1">
                    <a:lumMod val="75000"/>
                    <a:lumOff val="25000"/>
                  </a:schemeClr>
                </a:solidFill>
                <a:ea typeface="+mj-ea"/>
                <a:cs typeface="+mj-cs"/>
              </a:rPr>
              <a:t>is </a:t>
            </a:r>
            <a:r>
              <a:rPr lang="tr-TR" sz="2200" dirty="0" err="1">
                <a:solidFill>
                  <a:schemeClr val="tx1">
                    <a:lumMod val="75000"/>
                    <a:lumOff val="25000"/>
                  </a:schemeClr>
                </a:solidFill>
                <a:ea typeface="+mj-ea"/>
                <a:cs typeface="+mj-cs"/>
              </a:rPr>
              <a:t>active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operates</a:t>
            </a:r>
            <a:r>
              <a:rPr lang="tr-TR" sz="2200" dirty="0">
                <a:solidFill>
                  <a:schemeClr val="tx1">
                    <a:lumMod val="75000"/>
                    <a:lumOff val="25000"/>
                  </a:schemeClr>
                </a:solidFill>
                <a:ea typeface="+mj-ea"/>
                <a:cs typeface="+mj-cs"/>
              </a:rPr>
              <a:t>)</a:t>
            </a:r>
            <a:r>
              <a:rPr lang="en-GB" sz="2200" dirty="0">
                <a:solidFill>
                  <a:schemeClr val="tx1">
                    <a:lumMod val="75000"/>
                    <a:lumOff val="25000"/>
                  </a:schemeClr>
                </a:solidFill>
                <a:ea typeface="+mj-ea"/>
                <a:cs typeface="+mj-cs"/>
              </a:rPr>
              <a:t> as the project’s Executive Board and Policy Developing Group of the project</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to</a:t>
            </a:r>
            <a:r>
              <a:rPr lang="tr-TR" sz="2200" dirty="0">
                <a:solidFill>
                  <a:schemeClr val="tx1">
                    <a:lumMod val="75000"/>
                    <a:lumOff val="25000"/>
                  </a:schemeClr>
                </a:solidFill>
                <a:ea typeface="+mj-ea"/>
                <a:cs typeface="+mj-cs"/>
              </a:rPr>
              <a:t> m</a:t>
            </a:r>
            <a:r>
              <a:rPr lang="en-GB" sz="2200" dirty="0" err="1">
                <a:solidFill>
                  <a:schemeClr val="tx1">
                    <a:lumMod val="75000"/>
                    <a:lumOff val="25000"/>
                  </a:schemeClr>
                </a:solidFill>
                <a:ea typeface="+mj-ea"/>
                <a:cs typeface="+mj-cs"/>
              </a:rPr>
              <a:t>onitor</a:t>
            </a:r>
            <a:r>
              <a:rPr lang="en-GB" sz="2200" dirty="0">
                <a:solidFill>
                  <a:schemeClr val="tx1">
                    <a:lumMod val="75000"/>
                    <a:lumOff val="25000"/>
                  </a:schemeClr>
                </a:solidFill>
                <a:ea typeface="+mj-ea"/>
                <a:cs typeface="+mj-cs"/>
              </a:rPr>
              <a:t>, assess and if necessary revise the activity plan of the project.</a:t>
            </a:r>
            <a:r>
              <a:rPr lang="tr-TR" sz="2200" dirty="0">
                <a:solidFill>
                  <a:schemeClr val="tx1">
                    <a:lumMod val="75000"/>
                    <a:lumOff val="25000"/>
                  </a:schemeClr>
                </a:solidFill>
                <a:ea typeface="+mj-ea"/>
                <a:cs typeface="+mj-cs"/>
              </a:rPr>
              <a:t> R</a:t>
            </a:r>
            <a:r>
              <a:rPr lang="en-GB" sz="2200" dirty="0" err="1">
                <a:solidFill>
                  <a:schemeClr val="tx1">
                    <a:lumMod val="75000"/>
                    <a:lumOff val="25000"/>
                  </a:schemeClr>
                </a:solidFill>
                <a:ea typeface="+mj-ea"/>
                <a:cs typeface="+mj-cs"/>
              </a:rPr>
              <a:t>epresentatives</a:t>
            </a:r>
            <a:r>
              <a:rPr lang="en-GB" sz="2200" dirty="0">
                <a:solidFill>
                  <a:schemeClr val="tx1">
                    <a:lumMod val="75000"/>
                    <a:lumOff val="25000"/>
                  </a:schemeClr>
                </a:solidFill>
                <a:ea typeface="+mj-ea"/>
                <a:cs typeface="+mj-cs"/>
              </a:rPr>
              <a:t> of </a:t>
            </a: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a:t>
            </a:r>
            <a:r>
              <a:rPr lang="en-GB" sz="2200" dirty="0">
                <a:solidFill>
                  <a:schemeClr val="tx1">
                    <a:lumMod val="75000"/>
                    <a:lumOff val="25000"/>
                  </a:schemeClr>
                </a:solidFill>
                <a:ea typeface="+mj-ea"/>
                <a:cs typeface="+mj-cs"/>
              </a:rPr>
              <a:t>platform shall test quality of products (curriculum, module, brochure, billboard, documentary film) together with education and communication experts in each phase.</a:t>
            </a:r>
            <a:endParaRPr lang="tr-TR" sz="2200" dirty="0">
              <a:solidFill>
                <a:schemeClr val="tx1">
                  <a:lumMod val="75000"/>
                  <a:lumOff val="25000"/>
                </a:schemeClr>
              </a:solidFill>
              <a:ea typeface="+mj-ea"/>
              <a:cs typeface="+mj-cs"/>
            </a:endParaRPr>
          </a:p>
          <a:p>
            <a:pPr algn="just">
              <a:spcBef>
                <a:spcPct val="0"/>
              </a:spcBef>
              <a:defRPr/>
            </a:pPr>
            <a:endParaRPr lang="tr-TR" sz="2200" dirty="0">
              <a:solidFill>
                <a:schemeClr val="tx1">
                  <a:lumMod val="75000"/>
                  <a:lumOff val="25000"/>
                </a:schemeClr>
              </a:solidFill>
              <a:ea typeface="+mj-ea"/>
              <a:cs typeface="+mj-cs"/>
            </a:endParaRPr>
          </a:p>
          <a:p>
            <a:pPr algn="just">
              <a:spcBef>
                <a:spcPct val="0"/>
              </a:spcBef>
              <a:defRPr/>
            </a:pPr>
            <a:r>
              <a:rPr lang="en-GB" sz="2200" dirty="0">
                <a:solidFill>
                  <a:schemeClr val="tx1">
                    <a:lumMod val="75000"/>
                    <a:lumOff val="25000"/>
                  </a:schemeClr>
                </a:solidFill>
                <a:ea typeface="+mj-ea"/>
                <a:cs typeface="+mj-cs"/>
              </a:rPr>
              <a:t>Total 20 members </a:t>
            </a:r>
            <a:r>
              <a:rPr lang="tr-TR" sz="2200" dirty="0" err="1">
                <a:solidFill>
                  <a:schemeClr val="tx1">
                    <a:lumMod val="75000"/>
                    <a:lumOff val="25000"/>
                  </a:schemeClr>
                </a:solidFill>
                <a:ea typeface="+mj-ea"/>
                <a:cs typeface="+mj-cs"/>
              </a:rPr>
              <a:t>from</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different</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public</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and</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private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institutions</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are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being</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invited</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to</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participate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the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meetings</a:t>
            </a:r>
            <a:r>
              <a:rPr lang="tr-TR" sz="2200" dirty="0">
                <a:solidFill>
                  <a:schemeClr val="tx1">
                    <a:lumMod val="75000"/>
                    <a:lumOff val="25000"/>
                  </a:schemeClr>
                </a:solidFill>
                <a:ea typeface="+mj-ea"/>
                <a:cs typeface="+mj-cs"/>
              </a:rPr>
              <a:t> in </a:t>
            </a:r>
            <a:r>
              <a:rPr lang="tr-TR" sz="2200" dirty="0" err="1">
                <a:solidFill>
                  <a:schemeClr val="tx1">
                    <a:lumMod val="75000"/>
                    <a:lumOff val="25000"/>
                  </a:schemeClr>
                </a:solidFill>
                <a:ea typeface="+mj-ea"/>
                <a:cs typeface="+mj-cs"/>
              </a:rPr>
              <a:t>order</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to</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make</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contributions</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into</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discussions</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for</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better</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project</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outputs</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and</a:t>
            </a:r>
            <a:r>
              <a:rPr lang="tr-TR" sz="2200" dirty="0">
                <a:solidFill>
                  <a:schemeClr val="tx1">
                    <a:lumMod val="75000"/>
                    <a:lumOff val="25000"/>
                  </a:schemeClr>
                </a:solidFill>
                <a:ea typeface="+mj-ea"/>
                <a:cs typeface="+mj-cs"/>
              </a:rPr>
              <a:t> </a:t>
            </a:r>
            <a:r>
              <a:rPr lang="tr-TR" sz="2200" dirty="0" err="1">
                <a:solidFill>
                  <a:schemeClr val="tx1">
                    <a:lumMod val="75000"/>
                    <a:lumOff val="25000"/>
                  </a:schemeClr>
                </a:solidFill>
                <a:ea typeface="+mj-ea"/>
                <a:cs typeface="+mj-cs"/>
              </a:rPr>
              <a:t>results</a:t>
            </a:r>
            <a:r>
              <a:rPr lang="tr-TR" sz="2200" dirty="0">
                <a:solidFill>
                  <a:schemeClr val="tx1">
                    <a:lumMod val="75000"/>
                    <a:lumOff val="25000"/>
                  </a:schemeClr>
                </a:solidFill>
                <a:ea typeface="+mj-ea"/>
                <a:cs typeface="+mj-cs"/>
              </a:rPr>
              <a:t>.</a:t>
            </a:r>
          </a:p>
        </p:txBody>
      </p:sp>
      <p:grpSp>
        <p:nvGrpSpPr>
          <p:cNvPr id="8" name="Grup 7"/>
          <p:cNvGrpSpPr/>
          <p:nvPr/>
        </p:nvGrpSpPr>
        <p:grpSpPr>
          <a:xfrm>
            <a:off x="395536" y="188640"/>
            <a:ext cx="8258760" cy="1325562"/>
            <a:chOff x="611560" y="5517232"/>
            <a:chExt cx="7876560" cy="1080120"/>
          </a:xfrm>
        </p:grpSpPr>
        <p:pic>
          <p:nvPicPr>
            <p:cNvPr id="9" name="Resi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1" name="Resim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18455752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Başlık"/>
          <p:cNvSpPr txBox="1">
            <a:spLocks/>
          </p:cNvSpPr>
          <p:nvPr/>
        </p:nvSpPr>
        <p:spPr>
          <a:xfrm>
            <a:off x="179512" y="1628640"/>
            <a:ext cx="8892480" cy="522936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a:spcBef>
                <a:spcPct val="0"/>
              </a:spcBef>
              <a:defRPr/>
            </a:pPr>
            <a:r>
              <a:rPr lang="tr-TR" sz="2150" dirty="0">
                <a:solidFill>
                  <a:schemeClr val="tx1">
                    <a:lumMod val="75000"/>
                    <a:lumOff val="25000"/>
                  </a:schemeClr>
                </a:solidFill>
                <a:ea typeface="+mj-ea"/>
                <a:cs typeface="+mj-cs"/>
              </a:rPr>
              <a:t>20 </a:t>
            </a:r>
            <a:r>
              <a:rPr lang="en-GB" sz="2150" dirty="0">
                <a:solidFill>
                  <a:schemeClr val="tx1">
                    <a:lumMod val="75000"/>
                    <a:lumOff val="25000"/>
                  </a:schemeClr>
                </a:solidFill>
                <a:ea typeface="+mj-ea"/>
                <a:cs typeface="+mj-cs"/>
              </a:rPr>
              <a:t>Members of the Immigration Platform </a:t>
            </a:r>
            <a:r>
              <a:rPr lang="tr-TR" sz="2150" dirty="0" err="1">
                <a:solidFill>
                  <a:schemeClr val="tx1">
                    <a:lumMod val="75000"/>
                    <a:lumOff val="25000"/>
                  </a:schemeClr>
                </a:solidFill>
                <a:ea typeface="+mj-ea"/>
                <a:cs typeface="+mj-cs"/>
              </a:rPr>
              <a:t>are</a:t>
            </a:r>
            <a:r>
              <a:rPr lang="en-GB" sz="2150" dirty="0">
                <a:solidFill>
                  <a:schemeClr val="tx1">
                    <a:lumMod val="75000"/>
                    <a:lumOff val="25000"/>
                  </a:schemeClr>
                </a:solidFill>
                <a:ea typeface="+mj-ea"/>
                <a:cs typeface="+mj-cs"/>
              </a:rPr>
              <a:t> as follow</a:t>
            </a:r>
            <a:r>
              <a:rPr lang="tr-TR" sz="2150" dirty="0" err="1">
                <a:solidFill>
                  <a:schemeClr val="tx1">
                    <a:lumMod val="75000"/>
                    <a:lumOff val="25000"/>
                  </a:schemeClr>
                </a:solidFill>
                <a:ea typeface="+mj-ea"/>
                <a:cs typeface="+mj-cs"/>
              </a:rPr>
              <a:t>ings</a:t>
            </a:r>
            <a:r>
              <a:rPr lang="en-GB" sz="2150" dirty="0">
                <a:solidFill>
                  <a:schemeClr val="tx1">
                    <a:lumMod val="75000"/>
                    <a:lumOff val="25000"/>
                  </a:schemeClr>
                </a:solidFill>
                <a:ea typeface="+mj-ea"/>
                <a:cs typeface="+mj-cs"/>
              </a:rPr>
              <a:t>;</a:t>
            </a:r>
          </a:p>
          <a:p>
            <a:pPr algn="ctr">
              <a:spcBef>
                <a:spcPct val="0"/>
              </a:spcBef>
              <a:defRPr/>
            </a:pPr>
            <a:r>
              <a:rPr lang="tr-TR" sz="2150" dirty="0">
                <a:solidFill>
                  <a:schemeClr val="tx1">
                    <a:lumMod val="75000"/>
                    <a:lumOff val="25000"/>
                  </a:schemeClr>
                </a:solidFill>
                <a:ea typeface="+mj-ea"/>
                <a:cs typeface="+mj-cs"/>
              </a:rPr>
              <a:t>***</a:t>
            </a:r>
            <a:endParaRPr lang="en-GB" sz="2150" dirty="0">
              <a:solidFill>
                <a:schemeClr val="tx1">
                  <a:lumMod val="75000"/>
                  <a:lumOff val="25000"/>
                </a:schemeClr>
              </a:solidFill>
              <a:ea typeface="+mj-ea"/>
              <a:cs typeface="+mj-cs"/>
            </a:endParaRPr>
          </a:p>
          <a:p>
            <a:pPr>
              <a:spcBef>
                <a:spcPct val="0"/>
              </a:spcBef>
              <a:defRPr/>
            </a:pPr>
            <a:r>
              <a:rPr lang="en-GB" sz="2150" dirty="0">
                <a:solidFill>
                  <a:schemeClr val="tx1">
                    <a:lumMod val="75000"/>
                    <a:lumOff val="25000"/>
                  </a:schemeClr>
                </a:solidFill>
                <a:ea typeface="+mj-ea"/>
                <a:cs typeface="+mj-cs"/>
              </a:rPr>
              <a:t>HAK-İŞ Confederation- 5 representatives, </a:t>
            </a:r>
          </a:p>
          <a:p>
            <a:pPr>
              <a:spcBef>
                <a:spcPct val="0"/>
              </a:spcBef>
              <a:defRPr/>
            </a:pPr>
            <a:r>
              <a:rPr lang="en-GB" sz="2150" dirty="0">
                <a:solidFill>
                  <a:schemeClr val="tx1">
                    <a:lumMod val="75000"/>
                    <a:lumOff val="25000"/>
                  </a:schemeClr>
                </a:solidFill>
                <a:ea typeface="+mj-ea"/>
                <a:cs typeface="+mj-cs"/>
              </a:rPr>
              <a:t>General Directorate of Immigration Management - 1 representative, </a:t>
            </a:r>
          </a:p>
          <a:p>
            <a:pPr>
              <a:spcBef>
                <a:spcPct val="0"/>
              </a:spcBef>
              <a:defRPr/>
            </a:pPr>
            <a:r>
              <a:rPr lang="en-GB" sz="2150" dirty="0">
                <a:solidFill>
                  <a:schemeClr val="tx1">
                    <a:lumMod val="75000"/>
                    <a:lumOff val="25000"/>
                  </a:schemeClr>
                </a:solidFill>
                <a:ea typeface="+mj-ea"/>
                <a:cs typeface="+mj-cs"/>
              </a:rPr>
              <a:t>Foundation of Immigration Researches - 1 representative, </a:t>
            </a:r>
          </a:p>
          <a:p>
            <a:pPr>
              <a:spcBef>
                <a:spcPct val="0"/>
              </a:spcBef>
              <a:defRPr/>
            </a:pPr>
            <a:r>
              <a:rPr lang="en-GB" sz="2150" dirty="0">
                <a:solidFill>
                  <a:schemeClr val="tx1">
                    <a:lumMod val="75000"/>
                    <a:lumOff val="25000"/>
                  </a:schemeClr>
                </a:solidFill>
                <a:ea typeface="+mj-ea"/>
                <a:cs typeface="+mj-cs"/>
              </a:rPr>
              <a:t>Gaziantep Governorate- 1 representative, </a:t>
            </a:r>
          </a:p>
          <a:p>
            <a:pPr>
              <a:spcBef>
                <a:spcPct val="0"/>
              </a:spcBef>
              <a:defRPr/>
            </a:pPr>
            <a:r>
              <a:rPr lang="en-GB" sz="2150" dirty="0" err="1">
                <a:solidFill>
                  <a:schemeClr val="tx1">
                    <a:lumMod val="75000"/>
                    <a:lumOff val="25000"/>
                  </a:schemeClr>
                </a:solidFill>
                <a:ea typeface="+mj-ea"/>
                <a:cs typeface="+mj-cs"/>
              </a:rPr>
              <a:t>Kilis</a:t>
            </a:r>
            <a:r>
              <a:rPr lang="en-GB" sz="2150" dirty="0">
                <a:solidFill>
                  <a:schemeClr val="tx1">
                    <a:lumMod val="75000"/>
                    <a:lumOff val="25000"/>
                  </a:schemeClr>
                </a:solidFill>
                <a:ea typeface="+mj-ea"/>
                <a:cs typeface="+mj-cs"/>
              </a:rPr>
              <a:t> Governorate - 1 representative, </a:t>
            </a:r>
          </a:p>
          <a:p>
            <a:pPr>
              <a:spcBef>
                <a:spcPct val="0"/>
              </a:spcBef>
              <a:defRPr/>
            </a:pPr>
            <a:r>
              <a:rPr lang="en-GB" sz="2150" dirty="0">
                <a:solidFill>
                  <a:schemeClr val="tx1">
                    <a:lumMod val="75000"/>
                    <a:lumOff val="25000"/>
                  </a:schemeClr>
                </a:solidFill>
                <a:ea typeface="+mj-ea"/>
                <a:cs typeface="+mj-cs"/>
              </a:rPr>
              <a:t>M</a:t>
            </a:r>
            <a:r>
              <a:rPr lang="tr-TR" sz="2150" dirty="0" err="1">
                <a:solidFill>
                  <a:schemeClr val="tx1">
                    <a:lumMod val="75000"/>
                    <a:lumOff val="25000"/>
                  </a:schemeClr>
                </a:solidFill>
                <a:ea typeface="+mj-ea"/>
                <a:cs typeface="+mj-cs"/>
              </a:rPr>
              <a:t>oNE</a:t>
            </a:r>
            <a:r>
              <a:rPr lang="tr-TR" sz="2150" dirty="0">
                <a:solidFill>
                  <a:schemeClr val="tx1">
                    <a:lumMod val="75000"/>
                    <a:lumOff val="25000"/>
                  </a:schemeClr>
                </a:solidFill>
                <a:ea typeface="+mj-ea"/>
                <a:cs typeface="+mj-cs"/>
              </a:rPr>
              <a:t> </a:t>
            </a:r>
            <a:r>
              <a:rPr lang="en-GB" sz="2150" dirty="0">
                <a:solidFill>
                  <a:schemeClr val="tx1">
                    <a:lumMod val="75000"/>
                    <a:lumOff val="25000"/>
                  </a:schemeClr>
                </a:solidFill>
                <a:ea typeface="+mj-ea"/>
                <a:cs typeface="+mj-cs"/>
              </a:rPr>
              <a:t>General Directorate of Lifetime Learning - 2 representatives,</a:t>
            </a:r>
          </a:p>
          <a:p>
            <a:pPr>
              <a:spcBef>
                <a:spcPct val="0"/>
              </a:spcBef>
              <a:defRPr/>
            </a:pPr>
            <a:r>
              <a:rPr lang="en-GB" sz="2150" dirty="0">
                <a:solidFill>
                  <a:schemeClr val="tx1">
                    <a:lumMod val="75000"/>
                    <a:lumOff val="25000"/>
                  </a:schemeClr>
                </a:solidFill>
                <a:ea typeface="+mj-ea"/>
                <a:cs typeface="+mj-cs"/>
              </a:rPr>
              <a:t>I</a:t>
            </a:r>
            <a:r>
              <a:rPr lang="tr-TR" sz="2150" dirty="0">
                <a:solidFill>
                  <a:schemeClr val="tx1">
                    <a:lumMod val="75000"/>
                    <a:lumOff val="25000"/>
                  </a:schemeClr>
                </a:solidFill>
                <a:ea typeface="+mj-ea"/>
                <a:cs typeface="+mj-cs"/>
              </a:rPr>
              <a:t>LO </a:t>
            </a:r>
            <a:r>
              <a:rPr lang="en-GB" sz="2150" dirty="0">
                <a:solidFill>
                  <a:schemeClr val="tx1">
                    <a:lumMod val="75000"/>
                    <a:lumOff val="25000"/>
                  </a:schemeClr>
                </a:solidFill>
                <a:ea typeface="+mj-ea"/>
                <a:cs typeface="+mj-cs"/>
              </a:rPr>
              <a:t>Turk</a:t>
            </a:r>
            <a:r>
              <a:rPr lang="tr-TR" sz="2150" dirty="0">
                <a:solidFill>
                  <a:schemeClr val="tx1">
                    <a:lumMod val="75000"/>
                    <a:lumOff val="25000"/>
                  </a:schemeClr>
                </a:solidFill>
                <a:ea typeface="+mj-ea"/>
                <a:cs typeface="+mj-cs"/>
              </a:rPr>
              <a:t>ey Office </a:t>
            </a:r>
            <a:r>
              <a:rPr lang="en-GB" sz="2150" dirty="0">
                <a:solidFill>
                  <a:schemeClr val="tx1">
                    <a:lumMod val="75000"/>
                    <a:lumOff val="25000"/>
                  </a:schemeClr>
                </a:solidFill>
                <a:ea typeface="+mj-ea"/>
                <a:cs typeface="+mj-cs"/>
              </a:rPr>
              <a:t>- 1 representative,</a:t>
            </a:r>
          </a:p>
          <a:p>
            <a:pPr>
              <a:spcBef>
                <a:spcPct val="0"/>
              </a:spcBef>
              <a:defRPr/>
            </a:pPr>
            <a:r>
              <a:rPr lang="en-GB" sz="2150" dirty="0">
                <a:solidFill>
                  <a:schemeClr val="tx1">
                    <a:lumMod val="75000"/>
                    <a:lumOff val="25000"/>
                  </a:schemeClr>
                </a:solidFill>
                <a:ea typeface="+mj-ea"/>
                <a:cs typeface="+mj-cs"/>
              </a:rPr>
              <a:t>Representatives of Gaziantep Local Press Media - 3 representatives,</a:t>
            </a:r>
          </a:p>
          <a:p>
            <a:pPr>
              <a:spcBef>
                <a:spcPct val="0"/>
              </a:spcBef>
              <a:defRPr/>
            </a:pPr>
            <a:r>
              <a:rPr lang="en-GB" sz="2150" dirty="0">
                <a:solidFill>
                  <a:schemeClr val="tx1">
                    <a:lumMod val="75000"/>
                    <a:lumOff val="25000"/>
                  </a:schemeClr>
                </a:solidFill>
                <a:ea typeface="+mj-ea"/>
                <a:cs typeface="+mj-cs"/>
              </a:rPr>
              <a:t>Representatives of </a:t>
            </a:r>
            <a:r>
              <a:rPr lang="en-GB" sz="2150" dirty="0" err="1">
                <a:solidFill>
                  <a:schemeClr val="tx1">
                    <a:lumMod val="75000"/>
                    <a:lumOff val="25000"/>
                  </a:schemeClr>
                </a:solidFill>
                <a:ea typeface="+mj-ea"/>
                <a:cs typeface="+mj-cs"/>
              </a:rPr>
              <a:t>Kilis</a:t>
            </a:r>
            <a:r>
              <a:rPr lang="en-GB" sz="2150" dirty="0">
                <a:solidFill>
                  <a:schemeClr val="tx1">
                    <a:lumMod val="75000"/>
                    <a:lumOff val="25000"/>
                  </a:schemeClr>
                </a:solidFill>
                <a:ea typeface="+mj-ea"/>
                <a:cs typeface="+mj-cs"/>
              </a:rPr>
              <a:t> Local Press Media - 3 representatives,</a:t>
            </a:r>
          </a:p>
          <a:p>
            <a:pPr>
              <a:spcBef>
                <a:spcPct val="0"/>
              </a:spcBef>
              <a:defRPr/>
            </a:pPr>
            <a:r>
              <a:rPr lang="en-GB" sz="2150" dirty="0">
                <a:solidFill>
                  <a:schemeClr val="tx1">
                    <a:lumMod val="75000"/>
                    <a:lumOff val="25000"/>
                  </a:schemeClr>
                </a:solidFill>
                <a:ea typeface="+mj-ea"/>
                <a:cs typeface="+mj-cs"/>
              </a:rPr>
              <a:t>Provincial Directorate of Gaziantep İŞKUR - 1 representative,</a:t>
            </a:r>
          </a:p>
          <a:p>
            <a:pPr>
              <a:spcBef>
                <a:spcPct val="0"/>
              </a:spcBef>
              <a:defRPr/>
            </a:pPr>
            <a:r>
              <a:rPr lang="en-GB" sz="2150" dirty="0">
                <a:solidFill>
                  <a:schemeClr val="tx1">
                    <a:lumMod val="75000"/>
                    <a:lumOff val="25000"/>
                  </a:schemeClr>
                </a:solidFill>
                <a:ea typeface="+mj-ea"/>
                <a:cs typeface="+mj-cs"/>
              </a:rPr>
              <a:t>Provincial Directorate of </a:t>
            </a:r>
            <a:r>
              <a:rPr lang="en-GB" sz="2150" dirty="0" err="1">
                <a:solidFill>
                  <a:schemeClr val="tx1">
                    <a:lumMod val="75000"/>
                    <a:lumOff val="25000"/>
                  </a:schemeClr>
                </a:solidFill>
                <a:ea typeface="+mj-ea"/>
                <a:cs typeface="+mj-cs"/>
              </a:rPr>
              <a:t>Kilis</a:t>
            </a:r>
            <a:r>
              <a:rPr lang="en-GB" sz="2150" dirty="0">
                <a:solidFill>
                  <a:schemeClr val="tx1">
                    <a:lumMod val="75000"/>
                    <a:lumOff val="25000"/>
                  </a:schemeClr>
                </a:solidFill>
                <a:ea typeface="+mj-ea"/>
                <a:cs typeface="+mj-cs"/>
              </a:rPr>
              <a:t> İŞKUR - 1 representative.</a:t>
            </a:r>
          </a:p>
        </p:txBody>
      </p:sp>
      <p:grpSp>
        <p:nvGrpSpPr>
          <p:cNvPr id="8" name="Grup 7"/>
          <p:cNvGrpSpPr/>
          <p:nvPr/>
        </p:nvGrpSpPr>
        <p:grpSpPr>
          <a:xfrm>
            <a:off x="395536" y="188640"/>
            <a:ext cx="8258760" cy="1325562"/>
            <a:chOff x="611560" y="5517232"/>
            <a:chExt cx="7876560" cy="1080120"/>
          </a:xfrm>
        </p:grpSpPr>
        <p:pic>
          <p:nvPicPr>
            <p:cNvPr id="9" name="Resi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1" name="Resim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2830016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11560" y="50339"/>
            <a:ext cx="8229600" cy="930389"/>
          </a:xfrm>
          <a:solidFill>
            <a:srgbClr val="FF0000"/>
          </a:solidFill>
        </p:spPr>
        <p:txBody>
          <a:bodyPr/>
          <a:lstStyle/>
          <a:p>
            <a:r>
              <a:rPr lang="tr-TR" dirty="0">
                <a:solidFill>
                  <a:schemeClr val="bg1"/>
                </a:solidFill>
              </a:rPr>
              <a:t>Earth </a:t>
            </a:r>
            <a:r>
              <a:rPr lang="tr-TR" dirty="0" err="1">
                <a:solidFill>
                  <a:schemeClr val="bg1"/>
                </a:solidFill>
              </a:rPr>
              <a:t>and</a:t>
            </a:r>
            <a:r>
              <a:rPr lang="tr-TR" dirty="0">
                <a:solidFill>
                  <a:schemeClr val="bg1"/>
                </a:solidFill>
              </a:rPr>
              <a:t> </a:t>
            </a:r>
            <a:r>
              <a:rPr lang="tr-TR" dirty="0" err="1">
                <a:solidFill>
                  <a:schemeClr val="bg1"/>
                </a:solidFill>
              </a:rPr>
              <a:t>Turkey’s</a:t>
            </a:r>
            <a:r>
              <a:rPr lang="tr-TR" dirty="0">
                <a:solidFill>
                  <a:schemeClr val="bg1"/>
                </a:solidFill>
              </a:rPr>
              <a:t> </a:t>
            </a:r>
            <a:r>
              <a:rPr lang="tr-TR" dirty="0" err="1">
                <a:solidFill>
                  <a:schemeClr val="bg1"/>
                </a:solidFill>
              </a:rPr>
              <a:t>Location</a:t>
            </a:r>
            <a:endParaRPr lang="en-US" dirty="0">
              <a:solidFill>
                <a:schemeClr val="bg1"/>
              </a:solidFill>
            </a:endParaRPr>
          </a:p>
        </p:txBody>
      </p:sp>
      <p:pic>
        <p:nvPicPr>
          <p:cNvPr id="1026" name="Picture 2" descr="http://3.bp.blogspot.com/_yTX3eX8rEUM/TNHY5WBGCmI/AAAAAAAAAE0/KE76-MvIqxo/s1600/co%C4%9Frafi+konum.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980729"/>
            <a:ext cx="8229600" cy="5798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505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Autofit/>
          </a:bodyPr>
          <a:lstStyle/>
          <a:p>
            <a:pPr algn="just"/>
            <a:r>
              <a:rPr lang="en-GB" sz="2400" dirty="0"/>
              <a:t>Project Opening Ceremony and Kick-Off Meeting was held in Gaziantep which is a metropolitan province in the South Eastern Region of Turkey on 18 March 2016 to boost and enrich introductory and visibility dimensions of the project. </a:t>
            </a:r>
            <a:r>
              <a:rPr lang="tr-TR" sz="2400" dirty="0"/>
              <a:t> </a:t>
            </a:r>
          </a:p>
          <a:p>
            <a:r>
              <a:rPr lang="en-GB" sz="2400" dirty="0"/>
              <a:t>After the kick-off meeting, "</a:t>
            </a:r>
            <a:r>
              <a:rPr lang="en-GB" sz="2400" dirty="0" err="1"/>
              <a:t>Nizip</a:t>
            </a:r>
            <a:r>
              <a:rPr lang="en-GB" sz="2400" dirty="0"/>
              <a:t> Container Borough" (</a:t>
            </a:r>
            <a:r>
              <a:rPr lang="en-GB" sz="2400" dirty="0" err="1"/>
              <a:t>Nizip</a:t>
            </a:r>
            <a:r>
              <a:rPr lang="en-GB" sz="2400" dirty="0"/>
              <a:t> Refugee Camp) in Gaziantep </a:t>
            </a:r>
            <a:r>
              <a:rPr lang="tr-TR" sz="2400" dirty="0" err="1"/>
              <a:t>was</a:t>
            </a:r>
            <a:r>
              <a:rPr lang="tr-TR" sz="2400" dirty="0"/>
              <a:t> </a:t>
            </a:r>
            <a:r>
              <a:rPr lang="tr-TR" sz="2400" dirty="0" err="1"/>
              <a:t>visited</a:t>
            </a:r>
            <a:r>
              <a:rPr lang="tr-TR" sz="2400" dirty="0"/>
              <a:t> </a:t>
            </a:r>
            <a:r>
              <a:rPr lang="tr-TR" sz="2400" dirty="0" err="1"/>
              <a:t>by</a:t>
            </a:r>
            <a:r>
              <a:rPr lang="tr-TR" sz="2400" dirty="0"/>
              <a:t> </a:t>
            </a:r>
            <a:r>
              <a:rPr lang="en-GB" sz="2400" dirty="0"/>
              <a:t>with a delegation including the </a:t>
            </a:r>
            <a:r>
              <a:rPr lang="en-GB" sz="2400" dirty="0" err="1"/>
              <a:t>Nizip</a:t>
            </a:r>
            <a:r>
              <a:rPr lang="en-GB" sz="2400" dirty="0"/>
              <a:t> District Governor on 18 March 2016.</a:t>
            </a:r>
            <a:endParaRPr lang="en-US" sz="2400" dirty="0"/>
          </a:p>
          <a:p>
            <a:r>
              <a:rPr lang="en-GB" sz="2400" dirty="0"/>
              <a:t>Immigration Platform meetings </a:t>
            </a:r>
            <a:r>
              <a:rPr lang="tr-TR" sz="2400" dirty="0"/>
              <a:t>has </a:t>
            </a:r>
            <a:r>
              <a:rPr lang="tr-TR" sz="2400" dirty="0" err="1"/>
              <a:t>also</a:t>
            </a:r>
            <a:r>
              <a:rPr lang="tr-TR" sz="2400" dirty="0"/>
              <a:t> </a:t>
            </a:r>
            <a:r>
              <a:rPr lang="en-GB" sz="2400" dirty="0"/>
              <a:t>be</a:t>
            </a:r>
            <a:r>
              <a:rPr lang="tr-TR" sz="2400" dirty="0" err="1"/>
              <a:t>ing</a:t>
            </a:r>
            <a:r>
              <a:rPr lang="tr-TR" sz="2400" dirty="0"/>
              <a:t> </a:t>
            </a:r>
            <a:r>
              <a:rPr lang="en-GB" sz="2400" dirty="0"/>
              <a:t>organized </a:t>
            </a:r>
            <a:r>
              <a:rPr lang="tr-TR" sz="2400" dirty="0"/>
              <a:t>3 </a:t>
            </a:r>
            <a:r>
              <a:rPr lang="tr-TR" sz="2400" dirty="0" err="1"/>
              <a:t>times</a:t>
            </a:r>
            <a:r>
              <a:rPr lang="tr-TR" sz="2400" dirty="0"/>
              <a:t> </a:t>
            </a:r>
            <a:r>
              <a:rPr lang="en-GB" sz="2400" dirty="0"/>
              <a:t>in</a:t>
            </a:r>
            <a:r>
              <a:rPr lang="tr-TR" sz="2400" dirty="0"/>
              <a:t> Gaziantep at </a:t>
            </a:r>
            <a:r>
              <a:rPr lang="en-GB" sz="2400" dirty="0"/>
              <a:t>national level </a:t>
            </a:r>
            <a:r>
              <a:rPr lang="tr-TR" sz="2400" dirty="0" err="1"/>
              <a:t>to</a:t>
            </a:r>
            <a:r>
              <a:rPr lang="tr-TR" sz="2400" dirty="0"/>
              <a:t> </a:t>
            </a:r>
            <a:r>
              <a:rPr lang="en-GB" sz="2400" dirty="0"/>
              <a:t>disseminate</a:t>
            </a:r>
            <a:r>
              <a:rPr lang="tr-TR" sz="2400" dirty="0"/>
              <a:t> </a:t>
            </a:r>
            <a:r>
              <a:rPr lang="tr-TR" sz="2400" dirty="0" err="1"/>
              <a:t>project</a:t>
            </a:r>
            <a:r>
              <a:rPr lang="tr-TR" sz="2400" dirty="0"/>
              <a:t>. </a:t>
            </a:r>
            <a:r>
              <a:rPr lang="tr-TR" sz="2400" dirty="0" err="1"/>
              <a:t>outputs</a:t>
            </a:r>
            <a:r>
              <a:rPr lang="en-GB" sz="2400" dirty="0"/>
              <a:t>.</a:t>
            </a:r>
            <a:endParaRPr lang="en-US" sz="2400" dirty="0"/>
          </a:p>
        </p:txBody>
      </p:sp>
    </p:spTree>
    <p:extLst>
      <p:ext uri="{BB962C8B-B14F-4D97-AF65-F5344CB8AC3E}">
        <p14:creationId xmlns:p14="http://schemas.microsoft.com/office/powerpoint/2010/main" val="2609911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Autofit/>
          </a:bodyPr>
          <a:lstStyle/>
          <a:p>
            <a:pPr algn="just"/>
            <a:r>
              <a:rPr lang="en-GB" sz="2200" dirty="0"/>
              <a:t>1. Immigration Platform Meeting was held at </a:t>
            </a:r>
            <a:r>
              <a:rPr lang="en-GB" sz="2200" dirty="0" err="1"/>
              <a:t>Tilmen</a:t>
            </a:r>
            <a:r>
              <a:rPr lang="en-GB" sz="2200" dirty="0"/>
              <a:t> Hotel in Gaziantep on 19 March 2016 with the participation of executives and experts from Turkish National Agency, HAK-IS, </a:t>
            </a:r>
            <a:r>
              <a:rPr lang="en-GB" sz="2200" dirty="0" err="1"/>
              <a:t>Gazi</a:t>
            </a:r>
            <a:r>
              <a:rPr lang="en-GB" sz="2200" dirty="0"/>
              <a:t> University, IGMG </a:t>
            </a:r>
            <a:r>
              <a:rPr lang="en-GB" sz="2200" dirty="0" err="1"/>
              <a:t>Hasene</a:t>
            </a:r>
            <a:r>
              <a:rPr lang="en-GB" sz="2200" dirty="0"/>
              <a:t>, COJEP Int’l, Turkish Employment Agency, Lifelong Learning General Directorate of National</a:t>
            </a:r>
            <a:r>
              <a:rPr lang="tr-TR" sz="2200" dirty="0"/>
              <a:t> </a:t>
            </a:r>
            <a:r>
              <a:rPr lang="tr-TR" sz="2200" dirty="0" err="1"/>
              <a:t>Education</a:t>
            </a:r>
            <a:r>
              <a:rPr lang="en-GB" sz="2200" dirty="0"/>
              <a:t> Ministry (M</a:t>
            </a:r>
            <a:r>
              <a:rPr lang="tr-TR" sz="2200" dirty="0" err="1"/>
              <a:t>oNE</a:t>
            </a:r>
            <a:r>
              <a:rPr lang="tr-TR" sz="2200" dirty="0"/>
              <a:t>) </a:t>
            </a:r>
            <a:r>
              <a:rPr lang="en-GB" sz="2200" dirty="0"/>
              <a:t>and ILO Turkey Office. </a:t>
            </a:r>
            <a:r>
              <a:rPr lang="tr-TR" sz="2200" dirty="0"/>
              <a:t> 2nd </a:t>
            </a:r>
            <a:r>
              <a:rPr lang="tr-TR" sz="2200" dirty="0" err="1"/>
              <a:t>meeting</a:t>
            </a:r>
            <a:r>
              <a:rPr lang="tr-TR" sz="2200" dirty="0"/>
              <a:t> of </a:t>
            </a:r>
            <a:r>
              <a:rPr lang="tr-TR" sz="2200" dirty="0" err="1"/>
              <a:t>Immigration</a:t>
            </a:r>
            <a:r>
              <a:rPr lang="tr-TR" sz="2200" dirty="0"/>
              <a:t> Platform </a:t>
            </a:r>
            <a:r>
              <a:rPr lang="tr-TR" sz="2200" dirty="0" err="1"/>
              <a:t>will</a:t>
            </a:r>
            <a:r>
              <a:rPr lang="tr-TR" sz="2200" dirty="0"/>
              <a:t> be </a:t>
            </a:r>
            <a:r>
              <a:rPr lang="tr-TR" sz="2200" dirty="0" err="1"/>
              <a:t>held</a:t>
            </a:r>
            <a:r>
              <a:rPr lang="tr-TR" sz="2200" dirty="0"/>
              <a:t> in April 2017.</a:t>
            </a:r>
          </a:p>
          <a:p>
            <a:pPr lvl="0" algn="just"/>
            <a:r>
              <a:rPr lang="tr-TR" sz="2200" dirty="0"/>
              <a:t>1</a:t>
            </a:r>
            <a:r>
              <a:rPr lang="en-GB" sz="2200" dirty="0"/>
              <a:t>.</a:t>
            </a:r>
            <a:r>
              <a:rPr lang="tr-TR" sz="2200" dirty="0"/>
              <a:t> </a:t>
            </a:r>
            <a:r>
              <a:rPr lang="tr-TR" sz="2200" dirty="0" err="1"/>
              <a:t>and</a:t>
            </a:r>
            <a:r>
              <a:rPr lang="tr-TR" sz="2200" dirty="0"/>
              <a:t> 3rd. </a:t>
            </a:r>
            <a:r>
              <a:rPr lang="en-GB" sz="2200" dirty="0"/>
              <a:t>Transnational Meeting</a:t>
            </a:r>
            <a:r>
              <a:rPr lang="tr-TR" sz="2200" dirty="0"/>
              <a:t>s</a:t>
            </a:r>
            <a:r>
              <a:rPr lang="en-GB" sz="2200" dirty="0"/>
              <a:t> w</a:t>
            </a:r>
            <a:r>
              <a:rPr lang="tr-TR" sz="2200" dirty="0"/>
              <a:t>ere</a:t>
            </a:r>
            <a:r>
              <a:rPr lang="en-GB" sz="2200" dirty="0"/>
              <a:t> held in Cologne</a:t>
            </a:r>
            <a:r>
              <a:rPr lang="tr-TR" sz="2200" dirty="0"/>
              <a:t>,</a:t>
            </a:r>
            <a:r>
              <a:rPr lang="en-GB" sz="2200" dirty="0"/>
              <a:t> Germany </a:t>
            </a:r>
            <a:r>
              <a:rPr lang="tr-TR" sz="2200" dirty="0" err="1"/>
              <a:t>date</a:t>
            </a:r>
            <a:r>
              <a:rPr lang="tr-TR" sz="2200" dirty="0"/>
              <a:t> of </a:t>
            </a:r>
            <a:r>
              <a:rPr lang="tr-TR" sz="2200" dirty="0" err="1"/>
              <a:t>first</a:t>
            </a:r>
            <a:r>
              <a:rPr lang="tr-TR" sz="2200" dirty="0"/>
              <a:t> is 7-8 </a:t>
            </a:r>
            <a:r>
              <a:rPr lang="tr-TR" sz="2200" dirty="0" err="1"/>
              <a:t>September</a:t>
            </a:r>
            <a:r>
              <a:rPr lang="tr-TR" sz="2200" dirty="0"/>
              <a:t> 2016 </a:t>
            </a:r>
            <a:r>
              <a:rPr lang="tr-TR" sz="2200" dirty="0" err="1"/>
              <a:t>and</a:t>
            </a:r>
            <a:r>
              <a:rPr lang="tr-TR" sz="2200" dirty="0"/>
              <a:t> </a:t>
            </a:r>
            <a:r>
              <a:rPr lang="tr-TR" sz="2200" dirty="0" err="1"/>
              <a:t>date</a:t>
            </a:r>
            <a:r>
              <a:rPr lang="tr-TR" sz="2200" dirty="0"/>
              <a:t> of </a:t>
            </a:r>
            <a:r>
              <a:rPr lang="tr-TR" sz="2200" dirty="0" err="1"/>
              <a:t>second</a:t>
            </a:r>
            <a:r>
              <a:rPr lang="tr-TR" sz="2200" dirty="0"/>
              <a:t> is 8-9 </a:t>
            </a:r>
            <a:r>
              <a:rPr lang="tr-TR" sz="2200" dirty="0" err="1"/>
              <a:t>February</a:t>
            </a:r>
            <a:r>
              <a:rPr lang="tr-TR" sz="2200" dirty="0"/>
              <a:t> 2017. </a:t>
            </a:r>
            <a:r>
              <a:rPr lang="tr-TR" sz="2200" dirty="0" err="1"/>
              <a:t>Both</a:t>
            </a:r>
            <a:r>
              <a:rPr lang="tr-TR" sz="2200" dirty="0"/>
              <a:t> </a:t>
            </a:r>
            <a:r>
              <a:rPr lang="tr-TR" sz="2200" dirty="0" err="1"/>
              <a:t>meetings</a:t>
            </a:r>
            <a:r>
              <a:rPr lang="tr-TR" sz="2200" dirty="0"/>
              <a:t> </a:t>
            </a:r>
            <a:r>
              <a:rPr lang="tr-TR" sz="2200" dirty="0" err="1"/>
              <a:t>were</a:t>
            </a:r>
            <a:r>
              <a:rPr lang="tr-TR" sz="2200" dirty="0"/>
              <a:t> </a:t>
            </a:r>
            <a:r>
              <a:rPr lang="tr-TR" sz="2200" dirty="0" err="1"/>
              <a:t>hosted</a:t>
            </a:r>
            <a:r>
              <a:rPr lang="tr-TR" sz="2200" dirty="0"/>
              <a:t> </a:t>
            </a:r>
            <a:r>
              <a:rPr lang="tr-TR" sz="2200" dirty="0" err="1"/>
              <a:t>by</a:t>
            </a:r>
            <a:r>
              <a:rPr lang="tr-TR" sz="2200" dirty="0"/>
              <a:t> </a:t>
            </a:r>
            <a:r>
              <a:rPr lang="en-GB" sz="2200" dirty="0"/>
              <a:t>IGMG </a:t>
            </a:r>
            <a:r>
              <a:rPr lang="en-GB" sz="2200" dirty="0" err="1"/>
              <a:t>Hasene</a:t>
            </a:r>
            <a:r>
              <a:rPr lang="en-GB" sz="2200" dirty="0"/>
              <a:t> Association to discuss vocational training curricula and draft modules for laundry (level 2) and dishwashing (level 2) courses</a:t>
            </a:r>
            <a:r>
              <a:rPr lang="tr-TR" sz="2200" dirty="0"/>
              <a:t>.</a:t>
            </a:r>
            <a:endParaRPr lang="en-US" sz="2200" dirty="0"/>
          </a:p>
        </p:txBody>
      </p:sp>
    </p:spTree>
    <p:extLst>
      <p:ext uri="{BB962C8B-B14F-4D97-AF65-F5344CB8AC3E}">
        <p14:creationId xmlns:p14="http://schemas.microsoft.com/office/powerpoint/2010/main" val="35886931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Autofit/>
          </a:bodyPr>
          <a:lstStyle/>
          <a:p>
            <a:pPr lvl="0" algn="just"/>
            <a:r>
              <a:rPr lang="en-GB" sz="2200" dirty="0"/>
              <a:t>2.</a:t>
            </a:r>
            <a:r>
              <a:rPr lang="tr-TR" sz="2200" dirty="0"/>
              <a:t> </a:t>
            </a:r>
            <a:r>
              <a:rPr lang="tr-TR" sz="2200" dirty="0" err="1"/>
              <a:t>and</a:t>
            </a:r>
            <a:r>
              <a:rPr lang="tr-TR" sz="2200" dirty="0"/>
              <a:t> 4. </a:t>
            </a:r>
            <a:r>
              <a:rPr lang="en-GB" sz="2200" dirty="0"/>
              <a:t>Transnational Meeting</a:t>
            </a:r>
            <a:r>
              <a:rPr lang="tr-TR" sz="2200" dirty="0"/>
              <a:t>s</a:t>
            </a:r>
            <a:r>
              <a:rPr lang="en-GB" sz="2200" dirty="0"/>
              <a:t> w</a:t>
            </a:r>
            <a:r>
              <a:rPr lang="tr-TR" sz="2200" dirty="0"/>
              <a:t>ere </a:t>
            </a:r>
            <a:r>
              <a:rPr lang="en-GB" sz="2200" dirty="0"/>
              <a:t>held in Strasbourg</a:t>
            </a:r>
            <a:r>
              <a:rPr lang="tr-TR" sz="2200" dirty="0"/>
              <a:t>,</a:t>
            </a:r>
            <a:r>
              <a:rPr lang="en-GB" sz="2200" dirty="0"/>
              <a:t> France</a:t>
            </a:r>
            <a:r>
              <a:rPr lang="tr-TR" sz="2200" dirty="0"/>
              <a:t>. </a:t>
            </a:r>
            <a:r>
              <a:rPr lang="tr-TR" sz="2200" dirty="0" err="1"/>
              <a:t>Date</a:t>
            </a:r>
            <a:r>
              <a:rPr lang="tr-TR" sz="2200" dirty="0"/>
              <a:t> of </a:t>
            </a:r>
            <a:r>
              <a:rPr lang="tr-TR" sz="2200" dirty="0" err="1"/>
              <a:t>first</a:t>
            </a:r>
            <a:r>
              <a:rPr lang="tr-TR" sz="2200" dirty="0"/>
              <a:t> is on</a:t>
            </a:r>
            <a:r>
              <a:rPr lang="en-GB" sz="2200" dirty="0"/>
              <a:t> </a:t>
            </a:r>
            <a:r>
              <a:rPr lang="tr-TR" sz="2200" dirty="0"/>
              <a:t>14-15 </a:t>
            </a:r>
            <a:r>
              <a:rPr lang="tr-TR" sz="2200" dirty="0" err="1"/>
              <a:t>Decem</a:t>
            </a:r>
            <a:r>
              <a:rPr lang="en-GB" sz="2200" dirty="0" err="1"/>
              <a:t>ber</a:t>
            </a:r>
            <a:r>
              <a:rPr lang="en-GB" sz="2200" dirty="0"/>
              <a:t> 2016</a:t>
            </a:r>
            <a:r>
              <a:rPr lang="tr-TR" sz="2200" dirty="0"/>
              <a:t> </a:t>
            </a:r>
            <a:r>
              <a:rPr lang="tr-TR" sz="2200" dirty="0" err="1"/>
              <a:t>and</a:t>
            </a:r>
            <a:r>
              <a:rPr lang="tr-TR" sz="2200" dirty="0"/>
              <a:t> </a:t>
            </a:r>
            <a:r>
              <a:rPr lang="tr-TR" sz="2200" dirty="0" err="1"/>
              <a:t>date</a:t>
            </a:r>
            <a:r>
              <a:rPr lang="tr-TR" sz="2200" dirty="0"/>
              <a:t> of </a:t>
            </a:r>
            <a:r>
              <a:rPr lang="tr-TR" sz="2200" dirty="0" err="1"/>
              <a:t>second</a:t>
            </a:r>
            <a:r>
              <a:rPr lang="tr-TR" sz="2200" dirty="0"/>
              <a:t> is on 1-2 </a:t>
            </a:r>
            <a:r>
              <a:rPr lang="tr-TR" sz="2200" dirty="0" err="1"/>
              <a:t>March</a:t>
            </a:r>
            <a:r>
              <a:rPr lang="tr-TR" sz="2200" dirty="0"/>
              <a:t> 2017 </a:t>
            </a:r>
            <a:r>
              <a:rPr lang="tr-TR" sz="2200" dirty="0" err="1"/>
              <a:t>by</a:t>
            </a:r>
            <a:r>
              <a:rPr lang="tr-TR" sz="2200" dirty="0"/>
              <a:t> </a:t>
            </a:r>
            <a:r>
              <a:rPr lang="tr-TR" sz="2200" dirty="0" err="1"/>
              <a:t>being</a:t>
            </a:r>
            <a:r>
              <a:rPr lang="tr-TR" sz="2200" dirty="0"/>
              <a:t> </a:t>
            </a:r>
            <a:r>
              <a:rPr lang="tr-TR" sz="2200" dirty="0" err="1"/>
              <a:t>hosted</a:t>
            </a:r>
            <a:r>
              <a:rPr lang="tr-TR" sz="2200" dirty="0"/>
              <a:t> </a:t>
            </a:r>
            <a:r>
              <a:rPr lang="tr-TR" sz="2200" dirty="0" err="1"/>
              <a:t>by</a:t>
            </a:r>
            <a:r>
              <a:rPr lang="tr-TR" sz="2200" dirty="0"/>
              <a:t> </a:t>
            </a:r>
            <a:r>
              <a:rPr lang="en-GB" sz="2200" dirty="0"/>
              <a:t>COJEP </a:t>
            </a:r>
            <a:r>
              <a:rPr lang="en-GB" sz="2200" dirty="0" err="1"/>
              <a:t>Int</a:t>
            </a:r>
            <a:r>
              <a:rPr lang="tr-TR" sz="2200" dirty="0"/>
              <a:t>’</a:t>
            </a:r>
            <a:r>
              <a:rPr lang="en-GB" sz="2200" dirty="0"/>
              <a:t>l to discuss </a:t>
            </a:r>
            <a:r>
              <a:rPr lang="tr-TR" sz="2200" dirty="0" err="1"/>
              <a:t>basic</a:t>
            </a:r>
            <a:r>
              <a:rPr lang="tr-TR" sz="2200" dirty="0"/>
              <a:t> </a:t>
            </a:r>
            <a:r>
              <a:rPr lang="en-GB" sz="2200" dirty="0"/>
              <a:t>language learning curricula and draft modules</a:t>
            </a:r>
            <a:r>
              <a:rPr lang="tr-TR" sz="2200" dirty="0"/>
              <a:t> in </a:t>
            </a:r>
            <a:r>
              <a:rPr lang="tr-TR" sz="2200" dirty="0" err="1"/>
              <a:t>order</a:t>
            </a:r>
            <a:r>
              <a:rPr lang="en-GB" sz="2200" dirty="0"/>
              <a:t> </a:t>
            </a:r>
            <a:r>
              <a:rPr lang="tr-TR" sz="2200" dirty="0" err="1"/>
              <a:t>to</a:t>
            </a:r>
            <a:r>
              <a:rPr lang="tr-TR" sz="2200" dirty="0"/>
              <a:t> </a:t>
            </a:r>
            <a:r>
              <a:rPr lang="tr-TR" sz="2200" dirty="0" err="1"/>
              <a:t>promote</a:t>
            </a:r>
            <a:r>
              <a:rPr lang="tr-TR" sz="2200" dirty="0"/>
              <a:t> </a:t>
            </a:r>
            <a:r>
              <a:rPr lang="tr-TR" sz="2200" dirty="0" err="1"/>
              <a:t>social</a:t>
            </a:r>
            <a:r>
              <a:rPr lang="tr-TR" sz="2200" dirty="0"/>
              <a:t> </a:t>
            </a:r>
            <a:r>
              <a:rPr lang="tr-TR" sz="2200" dirty="0" err="1"/>
              <a:t>integration</a:t>
            </a:r>
            <a:r>
              <a:rPr lang="tr-TR" sz="2200" dirty="0"/>
              <a:t> of </a:t>
            </a:r>
            <a:r>
              <a:rPr lang="en-GB" sz="2200" dirty="0"/>
              <a:t> refugees and migrants.  </a:t>
            </a:r>
            <a:endParaRPr lang="tr-TR" sz="2200" dirty="0"/>
          </a:p>
          <a:p>
            <a:pPr lvl="0" algn="just"/>
            <a:r>
              <a:rPr lang="tr-TR" sz="2200" dirty="0"/>
              <a:t>Basic Language </a:t>
            </a:r>
            <a:r>
              <a:rPr lang="tr-TR" sz="2200" dirty="0" err="1"/>
              <a:t>and</a:t>
            </a:r>
            <a:r>
              <a:rPr lang="tr-TR" sz="2200" dirty="0"/>
              <a:t> VET </a:t>
            </a:r>
            <a:r>
              <a:rPr lang="tr-TR" sz="2200" dirty="0" err="1"/>
              <a:t>Modules</a:t>
            </a:r>
            <a:r>
              <a:rPr lang="tr-TR" sz="2200" dirty="0"/>
              <a:t> of </a:t>
            </a:r>
            <a:r>
              <a:rPr lang="tr-TR" sz="2200" dirty="0" err="1"/>
              <a:t>laundry</a:t>
            </a:r>
            <a:r>
              <a:rPr lang="tr-TR" sz="2200" dirty="0"/>
              <a:t> </a:t>
            </a:r>
            <a:r>
              <a:rPr lang="tr-TR" sz="2200" dirty="0" err="1"/>
              <a:t>staff</a:t>
            </a:r>
            <a:r>
              <a:rPr lang="tr-TR" sz="2200" dirty="0"/>
              <a:t> (</a:t>
            </a:r>
            <a:r>
              <a:rPr lang="tr-TR" sz="2200" dirty="0" err="1"/>
              <a:t>level</a:t>
            </a:r>
            <a:r>
              <a:rPr lang="tr-TR" sz="2200" dirty="0"/>
              <a:t> 2) </a:t>
            </a:r>
            <a:r>
              <a:rPr lang="tr-TR" sz="2200" dirty="0" err="1"/>
              <a:t>and</a:t>
            </a:r>
            <a:r>
              <a:rPr lang="tr-TR" sz="2200" dirty="0"/>
              <a:t> </a:t>
            </a:r>
            <a:r>
              <a:rPr lang="tr-TR" sz="2200" dirty="0" err="1"/>
              <a:t>dishwashing</a:t>
            </a:r>
            <a:r>
              <a:rPr lang="tr-TR" sz="2200" dirty="0"/>
              <a:t> (</a:t>
            </a:r>
            <a:r>
              <a:rPr lang="tr-TR" sz="2200" dirty="0" err="1"/>
              <a:t>scullery</a:t>
            </a:r>
            <a:r>
              <a:rPr lang="tr-TR" sz="2200" dirty="0"/>
              <a:t>) </a:t>
            </a:r>
            <a:r>
              <a:rPr lang="tr-TR" sz="2200" dirty="0" err="1"/>
              <a:t>staff</a:t>
            </a:r>
            <a:r>
              <a:rPr lang="tr-TR" sz="2200" dirty="0"/>
              <a:t> (</a:t>
            </a:r>
            <a:r>
              <a:rPr lang="tr-TR" sz="2200" dirty="0" err="1"/>
              <a:t>level</a:t>
            </a:r>
            <a:r>
              <a:rPr lang="tr-TR" sz="2200" dirty="0"/>
              <a:t> 2) </a:t>
            </a:r>
            <a:r>
              <a:rPr lang="tr-TR" sz="2200" dirty="0" err="1"/>
              <a:t>are</a:t>
            </a:r>
            <a:r>
              <a:rPr lang="tr-TR" sz="2200" dirty="0"/>
              <a:t> </a:t>
            </a:r>
            <a:r>
              <a:rPr lang="tr-TR" sz="2200" dirty="0" err="1"/>
              <a:t>going</a:t>
            </a:r>
            <a:r>
              <a:rPr lang="tr-TR" sz="2200" dirty="0"/>
              <a:t> </a:t>
            </a:r>
            <a:r>
              <a:rPr lang="tr-TR" sz="2200" dirty="0" err="1"/>
              <a:t>to</a:t>
            </a:r>
            <a:r>
              <a:rPr lang="tr-TR" sz="2200" dirty="0"/>
              <a:t> be </a:t>
            </a:r>
            <a:r>
              <a:rPr lang="tr-TR" sz="2200" dirty="0" err="1"/>
              <a:t>tested</a:t>
            </a:r>
            <a:r>
              <a:rPr lang="tr-TR" sz="2200" dirty="0"/>
              <a:t> on/</a:t>
            </a:r>
            <a:r>
              <a:rPr lang="tr-TR" sz="2200" dirty="0" err="1"/>
              <a:t>within</a:t>
            </a:r>
            <a:r>
              <a:rPr lang="tr-TR" sz="2200" dirty="0"/>
              <a:t> a </a:t>
            </a:r>
            <a:r>
              <a:rPr lang="tr-TR" sz="2200" dirty="0" err="1"/>
              <a:t>target</a:t>
            </a:r>
            <a:r>
              <a:rPr lang="tr-TR" sz="2200" dirty="0"/>
              <a:t> </a:t>
            </a:r>
            <a:r>
              <a:rPr lang="tr-TR" sz="2200" dirty="0" err="1"/>
              <a:t>group</a:t>
            </a:r>
            <a:r>
              <a:rPr lang="tr-TR" sz="2200" dirty="0"/>
              <a:t> of 20 </a:t>
            </a:r>
            <a:r>
              <a:rPr lang="tr-TR" sz="2200" dirty="0" err="1"/>
              <a:t>persons</a:t>
            </a:r>
            <a:r>
              <a:rPr lang="tr-TR" sz="2200" dirty="0"/>
              <a:t> in Gaziantep in </a:t>
            </a:r>
            <a:r>
              <a:rPr lang="tr-TR" sz="2200" dirty="0" err="1"/>
              <a:t>the</a:t>
            </a:r>
            <a:r>
              <a:rPr lang="tr-TR" sz="2200" dirty="0"/>
              <a:t> </a:t>
            </a:r>
            <a:r>
              <a:rPr lang="tr-TR" sz="2200" dirty="0" err="1"/>
              <a:t>near</a:t>
            </a:r>
            <a:r>
              <a:rPr lang="tr-TR" sz="2200" dirty="0"/>
              <a:t> </a:t>
            </a:r>
            <a:r>
              <a:rPr lang="tr-TR" sz="2200" dirty="0" err="1"/>
              <a:t>future</a:t>
            </a:r>
            <a:r>
              <a:rPr lang="tr-TR" sz="2200" dirty="0"/>
              <a:t>.</a:t>
            </a:r>
          </a:p>
          <a:p>
            <a:pPr lvl="0" algn="just"/>
            <a:r>
              <a:rPr lang="tr-TR" sz="2200" dirty="0" err="1"/>
              <a:t>Those</a:t>
            </a:r>
            <a:r>
              <a:rPr lang="tr-TR" sz="2200" dirty="0"/>
              <a:t> </a:t>
            </a:r>
            <a:r>
              <a:rPr lang="tr-TR" sz="2200" dirty="0" err="1"/>
              <a:t>modules</a:t>
            </a:r>
            <a:r>
              <a:rPr lang="tr-TR" sz="2200" dirty="0"/>
              <a:t> </a:t>
            </a:r>
            <a:r>
              <a:rPr lang="tr-TR" sz="2200" dirty="0" err="1"/>
              <a:t>will</a:t>
            </a:r>
            <a:r>
              <a:rPr lang="tr-TR" sz="2200" dirty="0"/>
              <a:t> be </a:t>
            </a:r>
            <a:r>
              <a:rPr lang="tr-TR" sz="2200" dirty="0" err="1"/>
              <a:t>disseminated</a:t>
            </a:r>
            <a:r>
              <a:rPr lang="tr-TR" sz="2200" dirty="0"/>
              <a:t> </a:t>
            </a:r>
            <a:r>
              <a:rPr lang="tr-TR" sz="2200" dirty="0" err="1"/>
              <a:t>with</a:t>
            </a:r>
            <a:r>
              <a:rPr lang="tr-TR" sz="2200" dirty="0"/>
              <a:t> NA, NQA, </a:t>
            </a:r>
            <a:r>
              <a:rPr lang="tr-TR" sz="2200" dirty="0" err="1"/>
              <a:t>MoNE</a:t>
            </a:r>
            <a:r>
              <a:rPr lang="tr-TR" sz="2200" dirty="0"/>
              <a:t>, İŞKUR </a:t>
            </a:r>
            <a:r>
              <a:rPr lang="tr-TR" sz="2200" dirty="0" err="1"/>
              <a:t>and</a:t>
            </a:r>
            <a:r>
              <a:rPr lang="tr-TR" sz="2200" dirty="0"/>
              <a:t> </a:t>
            </a:r>
            <a:r>
              <a:rPr lang="tr-TR" sz="2200" dirty="0" err="1"/>
              <a:t>relevant</a:t>
            </a:r>
            <a:r>
              <a:rPr lang="tr-TR" sz="2200" dirty="0"/>
              <a:t> </a:t>
            </a:r>
            <a:r>
              <a:rPr lang="tr-TR" sz="2200" dirty="0" err="1"/>
              <a:t>institutions</a:t>
            </a:r>
            <a:r>
              <a:rPr lang="tr-TR" sz="2200" dirty="0"/>
              <a:t> </a:t>
            </a:r>
            <a:r>
              <a:rPr lang="tr-TR" sz="2200" dirty="0" err="1"/>
              <a:t>and</a:t>
            </a:r>
            <a:r>
              <a:rPr lang="tr-TR" sz="2200" dirty="0"/>
              <a:t> </a:t>
            </a:r>
            <a:r>
              <a:rPr lang="tr-TR" sz="2200" dirty="0" err="1"/>
              <a:t>NGOs</a:t>
            </a:r>
            <a:r>
              <a:rPr lang="tr-TR" sz="2200" dirty="0"/>
              <a:t> </a:t>
            </a:r>
            <a:r>
              <a:rPr lang="tr-TR" sz="2200" dirty="0" err="1"/>
              <a:t>after</a:t>
            </a:r>
            <a:r>
              <a:rPr lang="tr-TR" sz="2200" dirty="0"/>
              <a:t> </a:t>
            </a:r>
            <a:r>
              <a:rPr lang="tr-TR" sz="2200" dirty="0" err="1"/>
              <a:t>they</a:t>
            </a:r>
            <a:r>
              <a:rPr lang="tr-TR" sz="2200" dirty="0"/>
              <a:t> </a:t>
            </a:r>
            <a:r>
              <a:rPr lang="tr-TR" sz="2200" dirty="0" err="1"/>
              <a:t>are</a:t>
            </a:r>
            <a:r>
              <a:rPr lang="tr-TR" sz="2200" dirty="0"/>
              <a:t> </a:t>
            </a:r>
            <a:r>
              <a:rPr lang="tr-TR" sz="2200" dirty="0" err="1"/>
              <a:t>finalised</a:t>
            </a:r>
            <a:r>
              <a:rPr lang="tr-TR" sz="2200" dirty="0"/>
              <a:t> </a:t>
            </a:r>
            <a:r>
              <a:rPr lang="tr-TR" sz="2200" dirty="0" err="1"/>
              <a:t>by</a:t>
            </a:r>
            <a:r>
              <a:rPr lang="tr-TR" sz="2200" dirty="0"/>
              <a:t>  </a:t>
            </a:r>
            <a:r>
              <a:rPr lang="tr-TR" sz="2200" dirty="0" err="1"/>
              <a:t>experts</a:t>
            </a:r>
            <a:r>
              <a:rPr lang="tr-TR" sz="2200" dirty="0"/>
              <a:t>. </a:t>
            </a:r>
            <a:endParaRPr lang="en-US" sz="2200" dirty="0"/>
          </a:p>
          <a:p>
            <a:pPr algn="just"/>
            <a:endParaRPr lang="tr-TR" sz="2300" dirty="0"/>
          </a:p>
          <a:p>
            <a:pPr algn="just"/>
            <a:endParaRPr lang="en-US" sz="2300" dirty="0"/>
          </a:p>
          <a:p>
            <a:pPr algn="just">
              <a:spcBef>
                <a:spcPct val="0"/>
              </a:spcBef>
              <a:defRPr/>
            </a:pPr>
            <a:endParaRPr lang="tr-TR" sz="2300" b="1" i="1" dirty="0">
              <a:solidFill>
                <a:srgbClr val="0070C0"/>
              </a:solidFill>
            </a:endParaRPr>
          </a:p>
          <a:p>
            <a:pPr marL="0" indent="0">
              <a:buNone/>
            </a:pPr>
            <a:endParaRPr lang="en-US" sz="2300" dirty="0"/>
          </a:p>
        </p:txBody>
      </p:sp>
    </p:spTree>
    <p:extLst>
      <p:ext uri="{BB962C8B-B14F-4D97-AF65-F5344CB8AC3E}">
        <p14:creationId xmlns:p14="http://schemas.microsoft.com/office/powerpoint/2010/main" val="3587398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323528" y="1735608"/>
            <a:ext cx="8576739" cy="4525963"/>
          </a:xfrm>
        </p:spPr>
        <p:txBody>
          <a:bodyPr>
            <a:normAutofit/>
          </a:bodyPr>
          <a:lstStyle/>
          <a:p>
            <a:pPr algn="just"/>
            <a:r>
              <a:rPr lang="en-GB" sz="2300" dirty="0"/>
              <a:t>Our project aims to increase capacities and gain self confidence for disadvantageous individuals trying to continue their lives under social and economic exclusion as refugees and immigrants in country where they live via the method of preparing curriculum and modules for vocational training and language training. </a:t>
            </a:r>
            <a:endParaRPr lang="tr-TR" sz="2300" b="1" i="1" dirty="0">
              <a:solidFill>
                <a:srgbClr val="0070C0"/>
              </a:solidFill>
            </a:endParaRPr>
          </a:p>
          <a:p>
            <a:pPr algn="just"/>
            <a:r>
              <a:rPr lang="en-GB" sz="2300" dirty="0"/>
              <a:t>Creating vocational training and language training curriculums and modules developed intended for the employment of special groups consisting of refugees and/or their revision shall be the most significant activity of the project.</a:t>
            </a:r>
            <a:endParaRPr lang="tr-TR" sz="2300" dirty="0"/>
          </a:p>
        </p:txBody>
      </p:sp>
    </p:spTree>
    <p:extLst>
      <p:ext uri="{BB962C8B-B14F-4D97-AF65-F5344CB8AC3E}">
        <p14:creationId xmlns:p14="http://schemas.microsoft.com/office/powerpoint/2010/main" val="1242133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pPr algn="just"/>
            <a:r>
              <a:rPr lang="en-GB" sz="2400" dirty="0"/>
              <a:t>Training curriculum and modules for two occupations prepared in line with the training requirements of our project </a:t>
            </a:r>
            <a:r>
              <a:rPr lang="tr-TR" sz="2400" dirty="0" err="1"/>
              <a:t>are</a:t>
            </a:r>
            <a:r>
              <a:rPr lang="tr-TR" sz="2400" dirty="0"/>
              <a:t> </a:t>
            </a:r>
            <a:r>
              <a:rPr lang="tr-TR" sz="2400" dirty="0" err="1"/>
              <a:t>about</a:t>
            </a:r>
            <a:r>
              <a:rPr lang="tr-TR" sz="2400" dirty="0"/>
              <a:t> </a:t>
            </a:r>
            <a:r>
              <a:rPr lang="tr-TR" sz="2400" dirty="0" err="1"/>
              <a:t>to</a:t>
            </a:r>
            <a:r>
              <a:rPr lang="tr-TR" sz="2400" dirty="0"/>
              <a:t> be </a:t>
            </a:r>
            <a:r>
              <a:rPr lang="tr-TR" sz="2400" dirty="0" err="1"/>
              <a:t>finalised</a:t>
            </a:r>
            <a:r>
              <a:rPr lang="tr-TR" sz="2400" dirty="0"/>
              <a:t> </a:t>
            </a:r>
            <a:r>
              <a:rPr lang="tr-TR" sz="2400" dirty="0" err="1"/>
              <a:t>soon</a:t>
            </a:r>
            <a:r>
              <a:rPr lang="tr-TR" sz="2400" dirty="0"/>
              <a:t>. </a:t>
            </a:r>
          </a:p>
          <a:p>
            <a:pPr algn="just"/>
            <a:r>
              <a:rPr lang="en-GB" sz="2400" dirty="0"/>
              <a:t>Said activities </a:t>
            </a:r>
            <a:r>
              <a:rPr lang="tr-TR" sz="2400" dirty="0" err="1"/>
              <a:t>have</a:t>
            </a:r>
            <a:r>
              <a:rPr lang="tr-TR" sz="2400" dirty="0"/>
              <a:t> </a:t>
            </a:r>
            <a:r>
              <a:rPr lang="tr-TR" sz="2400" dirty="0" err="1"/>
              <a:t>being</a:t>
            </a:r>
            <a:r>
              <a:rPr lang="tr-TR" sz="2400" dirty="0"/>
              <a:t> </a:t>
            </a:r>
            <a:r>
              <a:rPr lang="en-GB" sz="2400" dirty="0"/>
              <a:t>realized with the contributions of the strategic partners </a:t>
            </a:r>
            <a:r>
              <a:rPr lang="tr-TR" sz="2400" dirty="0" err="1"/>
              <a:t>from</a:t>
            </a:r>
            <a:r>
              <a:rPr lang="tr-TR" sz="2400" dirty="0"/>
              <a:t> </a:t>
            </a:r>
            <a:r>
              <a:rPr lang="en-GB" sz="2400" dirty="0"/>
              <a:t>Germany and France. </a:t>
            </a:r>
            <a:endParaRPr lang="tr-TR" sz="2400" dirty="0"/>
          </a:p>
          <a:p>
            <a:pPr algn="just"/>
            <a:r>
              <a:rPr lang="en-GB" sz="2400" dirty="0"/>
              <a:t>Moreover, knowledge and experiences of </a:t>
            </a:r>
            <a:r>
              <a:rPr lang="tr-TR" sz="2400" dirty="0"/>
              <a:t>Gazi </a:t>
            </a:r>
            <a:r>
              <a:rPr lang="tr-TR" sz="2400" dirty="0" err="1"/>
              <a:t>University</a:t>
            </a:r>
            <a:r>
              <a:rPr lang="tr-TR" sz="2400" dirty="0"/>
              <a:t>, </a:t>
            </a:r>
            <a:r>
              <a:rPr lang="tr-TR" sz="2400" dirty="0" err="1"/>
              <a:t>MoNE</a:t>
            </a:r>
            <a:r>
              <a:rPr lang="tr-TR" sz="2400" dirty="0"/>
              <a:t>, ILO, AFAD (</a:t>
            </a:r>
            <a:r>
              <a:rPr lang="tr-TR" sz="2400" dirty="0" err="1"/>
              <a:t>Turkish</a:t>
            </a:r>
            <a:r>
              <a:rPr lang="tr-TR" sz="2400" dirty="0"/>
              <a:t> </a:t>
            </a:r>
            <a:r>
              <a:rPr lang="tr-TR" sz="2400" dirty="0" err="1"/>
              <a:t>Disaster</a:t>
            </a:r>
            <a:r>
              <a:rPr lang="tr-TR" sz="2400" dirty="0"/>
              <a:t> </a:t>
            </a:r>
            <a:r>
              <a:rPr lang="tr-TR" sz="2400" dirty="0" err="1"/>
              <a:t>and</a:t>
            </a:r>
            <a:r>
              <a:rPr lang="tr-TR" sz="2400" dirty="0"/>
              <a:t> </a:t>
            </a:r>
            <a:r>
              <a:rPr lang="tr-TR" sz="2400" dirty="0" err="1"/>
              <a:t>Emergeny</a:t>
            </a:r>
            <a:r>
              <a:rPr lang="tr-TR" sz="2400" dirty="0"/>
              <a:t> </a:t>
            </a:r>
            <a:r>
              <a:rPr lang="tr-TR" sz="2400" dirty="0" err="1"/>
              <a:t>Aid</a:t>
            </a:r>
            <a:r>
              <a:rPr lang="tr-TR" sz="2400" dirty="0"/>
              <a:t> </a:t>
            </a:r>
            <a:r>
              <a:rPr lang="tr-TR" sz="2400" dirty="0" err="1"/>
              <a:t>Agency</a:t>
            </a:r>
            <a:r>
              <a:rPr lang="tr-TR" sz="2400" dirty="0"/>
              <a:t>) </a:t>
            </a:r>
            <a:r>
              <a:rPr lang="tr-TR" sz="2400" dirty="0" err="1"/>
              <a:t>and</a:t>
            </a:r>
            <a:r>
              <a:rPr lang="tr-TR" sz="2400" dirty="0"/>
              <a:t> </a:t>
            </a:r>
            <a:r>
              <a:rPr lang="tr-TR" sz="2400" dirty="0" err="1"/>
              <a:t>other</a:t>
            </a:r>
            <a:r>
              <a:rPr lang="tr-TR" sz="2400" dirty="0"/>
              <a:t> </a:t>
            </a:r>
            <a:r>
              <a:rPr lang="tr-TR" sz="2400" dirty="0" err="1"/>
              <a:t>partners</a:t>
            </a:r>
            <a:r>
              <a:rPr lang="tr-TR" sz="2400" dirty="0"/>
              <a:t> </a:t>
            </a:r>
            <a:r>
              <a:rPr lang="tr-TR" sz="2400" dirty="0" err="1"/>
              <a:t>make</a:t>
            </a:r>
            <a:r>
              <a:rPr lang="tr-TR" sz="2400" dirty="0"/>
              <a:t> a </a:t>
            </a:r>
            <a:r>
              <a:rPr lang="tr-TR" sz="2400" dirty="0" err="1"/>
              <a:t>good</a:t>
            </a:r>
            <a:r>
              <a:rPr lang="tr-TR" sz="2400" dirty="0"/>
              <a:t> </a:t>
            </a:r>
            <a:r>
              <a:rPr lang="tr-TR" sz="2400" dirty="0" err="1"/>
              <a:t>thing</a:t>
            </a:r>
            <a:r>
              <a:rPr lang="tr-TR" sz="2400" dirty="0"/>
              <a:t> </a:t>
            </a:r>
            <a:r>
              <a:rPr lang="en-GB" sz="2400" dirty="0"/>
              <a:t>for preparing of brochures, billboards and documentary film works to be used in social campaigns in order to break the prejudices.</a:t>
            </a:r>
            <a:endParaRPr lang="en-US" sz="2400" dirty="0"/>
          </a:p>
          <a:p>
            <a:pPr algn="just">
              <a:spcBef>
                <a:spcPct val="0"/>
              </a:spcBef>
              <a:defRPr/>
            </a:pPr>
            <a:endParaRPr lang="tr-TR" sz="2400" b="1" i="1" dirty="0">
              <a:solidFill>
                <a:srgbClr val="0070C0"/>
              </a:solidFill>
            </a:endParaRPr>
          </a:p>
          <a:p>
            <a:pPr marL="0" indent="0">
              <a:buNone/>
            </a:pPr>
            <a:endParaRPr lang="en-US" sz="2400" dirty="0"/>
          </a:p>
        </p:txBody>
      </p:sp>
    </p:spTree>
    <p:extLst>
      <p:ext uri="{BB962C8B-B14F-4D97-AF65-F5344CB8AC3E}">
        <p14:creationId xmlns:p14="http://schemas.microsoft.com/office/powerpoint/2010/main" val="30255616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en-GB" sz="2400" dirty="0"/>
              <a:t>Method for development of a vocational training and language training curriculum and modules </a:t>
            </a:r>
            <a:r>
              <a:rPr lang="tr-TR" sz="2400" dirty="0" err="1"/>
              <a:t>suggested</a:t>
            </a:r>
            <a:r>
              <a:rPr lang="en-GB" sz="2400" dirty="0"/>
              <a:t> to encourage employment of the integration of the target mass. </a:t>
            </a:r>
            <a:endParaRPr lang="tr-TR" sz="2400" dirty="0"/>
          </a:p>
          <a:p>
            <a:r>
              <a:rPr lang="en-GB" sz="2400" dirty="0"/>
              <a:t>Promotional materials (brochure, billboards, documentary films) </a:t>
            </a:r>
            <a:r>
              <a:rPr lang="tr-TR" sz="2400" dirty="0" err="1"/>
              <a:t>are</a:t>
            </a:r>
            <a:r>
              <a:rPr lang="tr-TR" sz="2400" dirty="0"/>
              <a:t> in </a:t>
            </a:r>
            <a:r>
              <a:rPr lang="tr-TR" sz="2400" dirty="0" err="1"/>
              <a:t>preparation</a:t>
            </a:r>
            <a:r>
              <a:rPr lang="tr-TR" sz="2400" dirty="0"/>
              <a:t> </a:t>
            </a:r>
            <a:r>
              <a:rPr lang="tr-TR" sz="2400" dirty="0" err="1"/>
              <a:t>process</a:t>
            </a:r>
            <a:r>
              <a:rPr lang="tr-TR" sz="2400" dirty="0"/>
              <a:t> </a:t>
            </a:r>
            <a:r>
              <a:rPr lang="tr-TR" sz="2400" dirty="0" err="1"/>
              <a:t>to</a:t>
            </a:r>
            <a:r>
              <a:rPr lang="tr-TR" sz="2400" dirty="0"/>
              <a:t> </a:t>
            </a:r>
            <a:r>
              <a:rPr lang="tr-TR" sz="2400" dirty="0" err="1"/>
              <a:t>support</a:t>
            </a:r>
            <a:r>
              <a:rPr lang="tr-TR" sz="2400" dirty="0"/>
              <a:t> </a:t>
            </a:r>
            <a:r>
              <a:rPr lang="en-GB" sz="2400" dirty="0"/>
              <a:t>for breaking of prejudices of </a:t>
            </a:r>
            <a:r>
              <a:rPr lang="tr-TR" sz="2400" dirty="0" err="1"/>
              <a:t>domestic</a:t>
            </a:r>
            <a:r>
              <a:rPr lang="tr-TR" sz="2400" dirty="0"/>
              <a:t> </a:t>
            </a:r>
            <a:r>
              <a:rPr lang="en-GB" sz="2400" dirty="0"/>
              <a:t>society towards refugees</a:t>
            </a:r>
            <a:r>
              <a:rPr lang="tr-TR" sz="2400" dirty="0"/>
              <a:t>.</a:t>
            </a:r>
          </a:p>
          <a:p>
            <a:r>
              <a:rPr lang="en-GB" sz="2400" dirty="0"/>
              <a:t>Thus method in the project intended for refugees’ integration in the meanwhile shall be a policy document to create solutions to a remarkable social problem. </a:t>
            </a:r>
            <a:endParaRPr lang="tr-TR" sz="2400" dirty="0"/>
          </a:p>
          <a:p>
            <a:pPr marL="0" indent="0">
              <a:buNone/>
            </a:pPr>
            <a:endParaRPr lang="en-US" sz="2400" dirty="0"/>
          </a:p>
        </p:txBody>
      </p:sp>
    </p:spTree>
    <p:extLst>
      <p:ext uri="{BB962C8B-B14F-4D97-AF65-F5344CB8AC3E}">
        <p14:creationId xmlns:p14="http://schemas.microsoft.com/office/powerpoint/2010/main" val="410834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tr-TR" sz="2400" dirty="0"/>
              <a:t>IMPACT of </a:t>
            </a:r>
            <a:r>
              <a:rPr lang="tr-TR" sz="2400" dirty="0" err="1"/>
              <a:t>the</a:t>
            </a:r>
            <a:r>
              <a:rPr lang="tr-TR" sz="2400" dirty="0"/>
              <a:t> PROJECT</a:t>
            </a:r>
          </a:p>
          <a:p>
            <a:r>
              <a:rPr lang="tr-TR" sz="2400" dirty="0" err="1"/>
              <a:t>Institutional</a:t>
            </a:r>
            <a:r>
              <a:rPr lang="tr-TR" sz="2400" dirty="0"/>
              <a:t> </a:t>
            </a:r>
            <a:r>
              <a:rPr lang="en-GB" sz="2400" dirty="0"/>
              <a:t>capacity of HAK-İŞ</a:t>
            </a:r>
            <a:r>
              <a:rPr lang="tr-TR" sz="2400" dirty="0"/>
              <a:t> </a:t>
            </a:r>
            <a:r>
              <a:rPr lang="tr-TR" sz="2400" dirty="0" err="1"/>
              <a:t>and</a:t>
            </a:r>
            <a:r>
              <a:rPr lang="tr-TR" sz="2400" dirty="0"/>
              <a:t> </a:t>
            </a:r>
            <a:r>
              <a:rPr lang="tr-TR" sz="2400" dirty="0" err="1"/>
              <a:t>project</a:t>
            </a:r>
            <a:r>
              <a:rPr lang="tr-TR" sz="2400" dirty="0"/>
              <a:t> </a:t>
            </a:r>
            <a:r>
              <a:rPr lang="tr-TR" sz="2400" dirty="0" err="1"/>
              <a:t>partners</a:t>
            </a:r>
            <a:r>
              <a:rPr lang="tr-TR" sz="2400" dirty="0"/>
              <a:t> </a:t>
            </a:r>
            <a:r>
              <a:rPr lang="en-GB" sz="2400" dirty="0"/>
              <a:t>for the issues of vocational training, employment and integration </a:t>
            </a:r>
            <a:r>
              <a:rPr lang="tr-TR" sz="2400" dirty="0"/>
              <a:t>has </a:t>
            </a:r>
            <a:r>
              <a:rPr lang="en-GB" sz="2400" dirty="0"/>
              <a:t>developed for refugees. Best practices gained on site shall be a model for the employment and integration of the refugees. </a:t>
            </a:r>
            <a:endParaRPr lang="tr-TR" sz="2400" dirty="0"/>
          </a:p>
          <a:p>
            <a:r>
              <a:rPr lang="en-GB" sz="2400" dirty="0"/>
              <a:t>Moreover</a:t>
            </a:r>
            <a:r>
              <a:rPr lang="tr-TR" sz="2400" dirty="0"/>
              <a:t>,</a:t>
            </a:r>
            <a:r>
              <a:rPr lang="en-GB" sz="2400" dirty="0"/>
              <a:t> prejudices </a:t>
            </a:r>
            <a:r>
              <a:rPr lang="tr-TR" sz="2400" dirty="0" err="1"/>
              <a:t>againist</a:t>
            </a:r>
            <a:r>
              <a:rPr lang="tr-TR" sz="2400" dirty="0"/>
              <a:t> </a:t>
            </a:r>
            <a:r>
              <a:rPr lang="en-GB" sz="2400" dirty="0"/>
              <a:t>Syrian refugees will </a:t>
            </a:r>
            <a:r>
              <a:rPr lang="tr-TR" sz="2400" dirty="0" err="1"/>
              <a:t>have</a:t>
            </a:r>
            <a:r>
              <a:rPr lang="tr-TR" sz="2400" dirty="0"/>
              <a:t> </a:t>
            </a:r>
            <a:r>
              <a:rPr lang="en-GB" sz="2400" dirty="0"/>
              <a:t>be</a:t>
            </a:r>
            <a:r>
              <a:rPr lang="tr-TR" sz="2400" dirty="0"/>
              <a:t>en</a:t>
            </a:r>
            <a:r>
              <a:rPr lang="en-GB" sz="2400" dirty="0"/>
              <a:t> broken.</a:t>
            </a:r>
            <a:endParaRPr lang="tr-TR" sz="2400" dirty="0"/>
          </a:p>
          <a:p>
            <a:r>
              <a:rPr lang="en-GB" sz="2400" dirty="0"/>
              <a:t>Consciousness of </a:t>
            </a:r>
            <a:r>
              <a:rPr lang="tr-TR" sz="2400" dirty="0"/>
              <a:t>EU </a:t>
            </a:r>
            <a:r>
              <a:rPr lang="tr-TR" sz="2400" dirty="0" err="1"/>
              <a:t>partners</a:t>
            </a:r>
            <a:r>
              <a:rPr lang="tr-TR" sz="2400" dirty="0"/>
              <a:t> </a:t>
            </a:r>
            <a:r>
              <a:rPr lang="tr-TR" sz="2400" dirty="0" err="1"/>
              <a:t>from</a:t>
            </a:r>
            <a:r>
              <a:rPr lang="tr-TR" sz="2400" dirty="0"/>
              <a:t> France </a:t>
            </a:r>
            <a:r>
              <a:rPr lang="tr-TR" sz="2400" dirty="0" err="1"/>
              <a:t>and</a:t>
            </a:r>
            <a:r>
              <a:rPr lang="tr-TR" sz="2400" dirty="0"/>
              <a:t> </a:t>
            </a:r>
            <a:r>
              <a:rPr lang="en-GB" sz="2400" dirty="0"/>
              <a:t>Germany for Syrian refugees will </a:t>
            </a:r>
            <a:r>
              <a:rPr lang="tr-TR" sz="2400" dirty="0" err="1"/>
              <a:t>have</a:t>
            </a:r>
            <a:r>
              <a:rPr lang="tr-TR" sz="2400" dirty="0"/>
              <a:t> </a:t>
            </a:r>
            <a:r>
              <a:rPr lang="en-GB" sz="2400" dirty="0"/>
              <a:t>be</a:t>
            </a:r>
            <a:r>
              <a:rPr lang="tr-TR" sz="2400" dirty="0"/>
              <a:t>en</a:t>
            </a:r>
            <a:r>
              <a:rPr lang="en-GB" sz="2400" dirty="0"/>
              <a:t> developed. </a:t>
            </a:r>
            <a:endParaRPr lang="en-US" sz="2400" dirty="0"/>
          </a:p>
        </p:txBody>
      </p:sp>
    </p:spTree>
    <p:extLst>
      <p:ext uri="{BB962C8B-B14F-4D97-AF65-F5344CB8AC3E}">
        <p14:creationId xmlns:p14="http://schemas.microsoft.com/office/powerpoint/2010/main" val="28621180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en-US" sz="2400" dirty="0"/>
              <a:t>Institutional</a:t>
            </a:r>
            <a:r>
              <a:rPr lang="tr-TR" sz="2400" dirty="0"/>
              <a:t> </a:t>
            </a:r>
            <a:r>
              <a:rPr lang="en-GB" sz="2400" dirty="0"/>
              <a:t>capacities of </a:t>
            </a:r>
            <a:r>
              <a:rPr lang="tr-TR" sz="2400" dirty="0" err="1"/>
              <a:t>Turkish</a:t>
            </a:r>
            <a:r>
              <a:rPr lang="tr-TR" sz="2400" dirty="0"/>
              <a:t> </a:t>
            </a:r>
            <a:r>
              <a:rPr lang="tr-TR" sz="2400" dirty="0" err="1"/>
              <a:t>public</a:t>
            </a:r>
            <a:r>
              <a:rPr lang="tr-TR" sz="2400" dirty="0"/>
              <a:t> </a:t>
            </a:r>
            <a:r>
              <a:rPr lang="tr-TR" sz="2400" dirty="0" err="1"/>
              <a:t>organisations</a:t>
            </a:r>
            <a:r>
              <a:rPr lang="tr-TR" sz="2400" dirty="0"/>
              <a:t>, </a:t>
            </a:r>
            <a:r>
              <a:rPr lang="tr-TR" sz="2400" dirty="0" err="1"/>
              <a:t>esp</a:t>
            </a:r>
            <a:r>
              <a:rPr lang="tr-TR" sz="2400" dirty="0"/>
              <a:t>. Gaziantep </a:t>
            </a:r>
            <a:r>
              <a:rPr lang="tr-TR" sz="2400" dirty="0" err="1"/>
              <a:t>and</a:t>
            </a:r>
            <a:r>
              <a:rPr lang="tr-TR" sz="2400" dirty="0"/>
              <a:t> Kilis </a:t>
            </a:r>
            <a:r>
              <a:rPr lang="en-GB" sz="2400" dirty="0"/>
              <a:t>governorate</a:t>
            </a:r>
            <a:r>
              <a:rPr lang="tr-TR" sz="2400" dirty="0"/>
              <a:t>s </a:t>
            </a:r>
            <a:r>
              <a:rPr lang="tr-TR" sz="2400" dirty="0" err="1"/>
              <a:t>and</a:t>
            </a:r>
            <a:r>
              <a:rPr lang="tr-TR" sz="2400" dirty="0"/>
              <a:t> </a:t>
            </a:r>
            <a:r>
              <a:rPr lang="tr-TR" sz="2400" dirty="0" err="1"/>
              <a:t>municipalitie</a:t>
            </a:r>
            <a:r>
              <a:rPr lang="en-GB" sz="2400" dirty="0"/>
              <a:t>s will </a:t>
            </a:r>
            <a:r>
              <a:rPr lang="tr-TR" sz="2400" dirty="0" err="1"/>
              <a:t>have</a:t>
            </a:r>
            <a:r>
              <a:rPr lang="tr-TR" sz="2400" dirty="0"/>
              <a:t> </a:t>
            </a:r>
            <a:r>
              <a:rPr lang="tr-TR" sz="2400" dirty="0" err="1"/>
              <a:t>been</a:t>
            </a:r>
            <a:r>
              <a:rPr lang="tr-TR" sz="2400" dirty="0"/>
              <a:t> </a:t>
            </a:r>
            <a:r>
              <a:rPr lang="en-GB" sz="2400" dirty="0"/>
              <a:t>develop for solving problems </a:t>
            </a:r>
            <a:r>
              <a:rPr lang="tr-TR" sz="2400" dirty="0"/>
              <a:t>of </a:t>
            </a:r>
            <a:r>
              <a:rPr lang="en-GB" sz="2400" dirty="0"/>
              <a:t>immigrants</a:t>
            </a:r>
            <a:r>
              <a:rPr lang="tr-TR" sz="2400" dirty="0"/>
              <a:t> </a:t>
            </a:r>
            <a:r>
              <a:rPr lang="en-GB" sz="2400" dirty="0"/>
              <a:t>with multi-sided approaches. </a:t>
            </a:r>
            <a:endParaRPr lang="tr-TR" sz="2400" dirty="0"/>
          </a:p>
          <a:p>
            <a:r>
              <a:rPr lang="tr-TR" sz="2400" dirty="0"/>
              <a:t>I</a:t>
            </a:r>
            <a:r>
              <a:rPr lang="en-GB" sz="2400" dirty="0" err="1"/>
              <a:t>ntegrated</a:t>
            </a:r>
            <a:r>
              <a:rPr lang="en-GB" sz="2400" dirty="0"/>
              <a:t> refugees shall be able to be employed in recorded and proper working environments and local prejudices shall be removed by the way of teaching them Turkish and they will be able to express themselves.</a:t>
            </a:r>
            <a:endParaRPr lang="tr-TR" sz="2400" dirty="0"/>
          </a:p>
          <a:p>
            <a:r>
              <a:rPr lang="en-GB" sz="2400" dirty="0"/>
              <a:t>Experiences gained with the project for refugees’ integration will reflect to national policies</a:t>
            </a:r>
            <a:r>
              <a:rPr lang="tr-TR" sz="2400" dirty="0"/>
              <a:t>. </a:t>
            </a:r>
            <a:endParaRPr lang="en-US" sz="2400" dirty="0"/>
          </a:p>
        </p:txBody>
      </p:sp>
    </p:spTree>
    <p:extLst>
      <p:ext uri="{BB962C8B-B14F-4D97-AF65-F5344CB8AC3E}">
        <p14:creationId xmlns:p14="http://schemas.microsoft.com/office/powerpoint/2010/main" val="3961333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tr-TR" sz="2400" dirty="0"/>
              <a:t>E</a:t>
            </a:r>
            <a:r>
              <a:rPr lang="en-GB" sz="2400" dirty="0" err="1"/>
              <a:t>mergency</a:t>
            </a:r>
            <a:r>
              <a:rPr lang="en-GB" sz="2400" dirty="0"/>
              <a:t> action plans intended for solution of refugees’ problems will be reviewed. </a:t>
            </a:r>
            <a:endParaRPr lang="tr-TR" sz="2400" dirty="0"/>
          </a:p>
          <a:p>
            <a:r>
              <a:rPr lang="en-GB" sz="2400" dirty="0"/>
              <a:t>All printouts generated for the issue of integration of Syrian refugees shall be disseminated in </a:t>
            </a:r>
            <a:r>
              <a:rPr lang="tr-TR" sz="2400" dirty="0" err="1"/>
              <a:t>Turkish</a:t>
            </a:r>
            <a:r>
              <a:rPr lang="tr-TR" sz="2400" dirty="0"/>
              <a:t> </a:t>
            </a:r>
            <a:r>
              <a:rPr lang="en-GB" sz="2400" dirty="0"/>
              <a:t>society</a:t>
            </a:r>
            <a:r>
              <a:rPr lang="tr-TR" sz="2400" dirty="0"/>
              <a:t>, </a:t>
            </a:r>
            <a:r>
              <a:rPr lang="en-GB" sz="2400" dirty="0"/>
              <a:t>primarily the actors of employment and vocational training market</a:t>
            </a:r>
            <a:r>
              <a:rPr lang="tr-TR" sz="2400" dirty="0"/>
              <a:t>, </a:t>
            </a:r>
            <a:r>
              <a:rPr lang="tr-TR" sz="2400" dirty="0" err="1"/>
              <a:t>plus</a:t>
            </a:r>
            <a:r>
              <a:rPr lang="tr-TR" sz="2400" dirty="0"/>
              <a:t> ILO </a:t>
            </a:r>
            <a:r>
              <a:rPr lang="tr-TR" sz="2400" dirty="0" err="1"/>
              <a:t>Turkey</a:t>
            </a:r>
            <a:r>
              <a:rPr lang="tr-TR" sz="2400" dirty="0"/>
              <a:t> Office</a:t>
            </a:r>
            <a:r>
              <a:rPr lang="en-GB" sz="2400" dirty="0"/>
              <a:t>. </a:t>
            </a:r>
            <a:endParaRPr lang="tr-TR" sz="2400" dirty="0"/>
          </a:p>
          <a:p>
            <a:r>
              <a:rPr lang="tr-TR" sz="2400" dirty="0"/>
              <a:t>A</a:t>
            </a:r>
            <a:r>
              <a:rPr lang="en-GB" sz="2400" dirty="0" err="1"/>
              <a:t>ll</a:t>
            </a:r>
            <a:r>
              <a:rPr lang="en-GB" sz="2400" dirty="0"/>
              <a:t> printouts produced in the scope of the Project shall be translated </a:t>
            </a:r>
            <a:r>
              <a:rPr lang="tr-TR" sz="2400" dirty="0"/>
              <a:t>in</a:t>
            </a:r>
            <a:r>
              <a:rPr lang="en-GB" sz="2400" dirty="0"/>
              <a:t>to English and shall be disseminated in EU</a:t>
            </a:r>
            <a:r>
              <a:rPr lang="tr-TR" sz="2400" dirty="0"/>
              <a:t> </a:t>
            </a:r>
            <a:r>
              <a:rPr lang="tr-TR" sz="2400" dirty="0" err="1"/>
              <a:t>through</a:t>
            </a:r>
            <a:r>
              <a:rPr lang="tr-TR" sz="2400" dirty="0"/>
              <a:t> COJEP </a:t>
            </a:r>
            <a:r>
              <a:rPr lang="tr-TR" sz="2400" dirty="0" err="1"/>
              <a:t>Int’l</a:t>
            </a:r>
            <a:r>
              <a:rPr lang="tr-TR" sz="2400" dirty="0"/>
              <a:t> </a:t>
            </a:r>
            <a:r>
              <a:rPr lang="tr-TR" sz="2400" dirty="0" err="1"/>
              <a:t>and</a:t>
            </a:r>
            <a:r>
              <a:rPr lang="tr-TR" sz="2400" dirty="0"/>
              <a:t> HASENE </a:t>
            </a:r>
            <a:r>
              <a:rPr lang="tr-TR" sz="2400" dirty="0" err="1"/>
              <a:t>Aid</a:t>
            </a:r>
            <a:r>
              <a:rPr lang="tr-TR" sz="2400" dirty="0"/>
              <a:t> </a:t>
            </a:r>
            <a:r>
              <a:rPr lang="tr-TR" sz="2400" dirty="0" err="1"/>
              <a:t>Association</a:t>
            </a:r>
            <a:r>
              <a:rPr lang="tr-TR" sz="2400" dirty="0"/>
              <a:t>, </a:t>
            </a:r>
            <a:r>
              <a:rPr lang="tr-TR" sz="2400" dirty="0" err="1"/>
              <a:t>accordingly</a:t>
            </a:r>
            <a:r>
              <a:rPr lang="tr-TR" sz="2400" dirty="0"/>
              <a:t>.  </a:t>
            </a:r>
            <a:endParaRPr lang="en-US" sz="2400" dirty="0"/>
          </a:p>
        </p:txBody>
      </p:sp>
    </p:spTree>
    <p:extLst>
      <p:ext uri="{BB962C8B-B14F-4D97-AF65-F5344CB8AC3E}">
        <p14:creationId xmlns:p14="http://schemas.microsoft.com/office/powerpoint/2010/main" val="2429459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en-GB" sz="2200" dirty="0"/>
              <a:t>There </a:t>
            </a:r>
            <a:r>
              <a:rPr lang="tr-TR" sz="2200" dirty="0"/>
              <a:t>is a </a:t>
            </a:r>
            <a:r>
              <a:rPr lang="en-GB" sz="2200" dirty="0"/>
              <a:t>broadcasting </a:t>
            </a:r>
            <a:r>
              <a:rPr lang="tr-TR" sz="2200" dirty="0" err="1"/>
              <a:t>strategy</a:t>
            </a:r>
            <a:r>
              <a:rPr lang="tr-TR" sz="2200" dirty="0"/>
              <a:t> </a:t>
            </a:r>
            <a:r>
              <a:rPr lang="en-GB" sz="2200" dirty="0"/>
              <a:t>of documentary film to be prepared in the scope of the project in local and national channels. </a:t>
            </a:r>
            <a:endParaRPr lang="tr-TR" sz="2200" dirty="0"/>
          </a:p>
          <a:p>
            <a:r>
              <a:rPr lang="en-GB" sz="2200" dirty="0"/>
              <a:t>Visual, audio and all broadcasting media, internet environment and social networking sites (Facebook, Twitter, Instagram, YouTube</a:t>
            </a:r>
            <a:r>
              <a:rPr lang="tr-TR" sz="2200" dirty="0"/>
              <a:t>, </a:t>
            </a:r>
            <a:r>
              <a:rPr lang="tr-TR" sz="2200" dirty="0" err="1"/>
              <a:t>website</a:t>
            </a:r>
            <a:r>
              <a:rPr lang="en-GB" sz="2200" dirty="0"/>
              <a:t>) </a:t>
            </a:r>
            <a:r>
              <a:rPr lang="tr-TR" sz="2200" dirty="0" err="1"/>
              <a:t>are</a:t>
            </a:r>
            <a:r>
              <a:rPr lang="tr-TR" sz="2200" dirty="0"/>
              <a:t> </a:t>
            </a:r>
            <a:r>
              <a:rPr lang="tr-TR" sz="2200" dirty="0" err="1"/>
              <a:t>being</a:t>
            </a:r>
            <a:r>
              <a:rPr lang="tr-TR" sz="2200" dirty="0"/>
              <a:t> </a:t>
            </a:r>
            <a:r>
              <a:rPr lang="tr-TR" sz="2200" dirty="0" err="1"/>
              <a:t>used</a:t>
            </a:r>
            <a:r>
              <a:rPr lang="tr-TR" sz="2200" dirty="0"/>
              <a:t> </a:t>
            </a:r>
            <a:r>
              <a:rPr lang="en-GB" sz="2200" dirty="0"/>
              <a:t>for </a:t>
            </a:r>
            <a:r>
              <a:rPr lang="tr-TR" sz="2200" dirty="0" err="1"/>
              <a:t>better</a:t>
            </a:r>
            <a:r>
              <a:rPr lang="tr-TR" sz="2200" dirty="0"/>
              <a:t> </a:t>
            </a:r>
            <a:r>
              <a:rPr lang="en-GB" sz="2200" dirty="0"/>
              <a:t>dissemination of project results.</a:t>
            </a:r>
            <a:endParaRPr lang="tr-TR" sz="2200" dirty="0"/>
          </a:p>
          <a:p>
            <a:r>
              <a:rPr lang="tr-TR" sz="2200" dirty="0"/>
              <a:t>Project </a:t>
            </a:r>
            <a:r>
              <a:rPr lang="tr-TR" sz="2200" dirty="0" err="1"/>
              <a:t>website</a:t>
            </a:r>
            <a:r>
              <a:rPr lang="tr-TR" sz="2200" dirty="0"/>
              <a:t> ( </a:t>
            </a:r>
            <a:r>
              <a:rPr lang="tr-TR" sz="2200" dirty="0">
                <a:hlinkClick r:id="rId9"/>
              </a:rPr>
              <a:t>www.siprvet.net</a:t>
            </a:r>
            <a:r>
              <a:rPr lang="tr-TR" sz="2200" dirty="0"/>
              <a:t> ) </a:t>
            </a:r>
            <a:r>
              <a:rPr lang="tr-TR" sz="2200" dirty="0" err="1"/>
              <a:t>will</a:t>
            </a:r>
            <a:r>
              <a:rPr lang="tr-TR" sz="2200" dirty="0"/>
              <a:t> be on </a:t>
            </a:r>
            <a:r>
              <a:rPr lang="tr-TR" sz="2200" dirty="0" err="1"/>
              <a:t>air</a:t>
            </a:r>
            <a:r>
              <a:rPr lang="tr-TR" sz="2200" dirty="0"/>
              <a:t> </a:t>
            </a:r>
            <a:r>
              <a:rPr lang="tr-TR" sz="2200" dirty="0" err="1"/>
              <a:t>after</a:t>
            </a:r>
            <a:r>
              <a:rPr lang="tr-TR" sz="2200" dirty="0"/>
              <a:t> </a:t>
            </a:r>
            <a:r>
              <a:rPr lang="tr-TR" sz="2200" dirty="0" err="1"/>
              <a:t>the</a:t>
            </a:r>
            <a:r>
              <a:rPr lang="tr-TR" sz="2200" dirty="0"/>
              <a:t> Project </a:t>
            </a:r>
            <a:r>
              <a:rPr lang="tr-TR" sz="2200" dirty="0" err="1"/>
              <a:t>duration</a:t>
            </a:r>
            <a:r>
              <a:rPr lang="tr-TR" sz="2200" dirty="0"/>
              <a:t> </a:t>
            </a:r>
            <a:r>
              <a:rPr lang="tr-TR" sz="2200" dirty="0" err="1"/>
              <a:t>expiring</a:t>
            </a:r>
            <a:r>
              <a:rPr lang="tr-TR" sz="2200" dirty="0"/>
              <a:t> </a:t>
            </a:r>
            <a:r>
              <a:rPr lang="tr-TR" sz="2200" dirty="0" err="1"/>
              <a:t>August</a:t>
            </a:r>
            <a:r>
              <a:rPr lang="tr-TR" sz="2200" dirty="0"/>
              <a:t> 31, 2017 </a:t>
            </a:r>
            <a:r>
              <a:rPr lang="tr-TR" sz="2200" dirty="0" err="1"/>
              <a:t>to</a:t>
            </a:r>
            <a:r>
              <a:rPr lang="tr-TR" sz="2200" dirty="0"/>
              <a:t> </a:t>
            </a:r>
            <a:r>
              <a:rPr lang="tr-TR" sz="2200" dirty="0" err="1"/>
              <a:t>sustain</a:t>
            </a:r>
            <a:r>
              <a:rPr lang="tr-TR" sz="2200" dirty="0"/>
              <a:t> </a:t>
            </a:r>
            <a:r>
              <a:rPr lang="tr-TR" sz="2200" dirty="0" err="1"/>
              <a:t>the</a:t>
            </a:r>
            <a:r>
              <a:rPr lang="tr-TR" sz="2200" dirty="0"/>
              <a:t>  </a:t>
            </a:r>
            <a:r>
              <a:rPr lang="tr-TR" sz="2200" dirty="0" err="1"/>
              <a:t>project</a:t>
            </a:r>
            <a:r>
              <a:rPr lang="tr-TR" sz="2200" dirty="0"/>
              <a:t> </a:t>
            </a:r>
            <a:r>
              <a:rPr lang="tr-TR" sz="2200" dirty="0" err="1"/>
              <a:t>beyond</a:t>
            </a:r>
            <a:r>
              <a:rPr lang="tr-TR" sz="2200" dirty="0"/>
              <a:t>.</a:t>
            </a:r>
          </a:p>
          <a:p>
            <a:r>
              <a:rPr lang="en-GB" sz="2200" dirty="0"/>
              <a:t>Our project’s </a:t>
            </a:r>
            <a:r>
              <a:rPr lang="tr-TR" sz="2200" dirty="0" err="1"/>
              <a:t>outputs</a:t>
            </a:r>
            <a:r>
              <a:rPr lang="tr-TR" sz="2200" dirty="0"/>
              <a:t> </a:t>
            </a:r>
            <a:r>
              <a:rPr lang="en-GB" sz="2200" dirty="0"/>
              <a:t>have qualification to create an infrastructure for the similar refugees’ projects in the future as </a:t>
            </a:r>
            <a:r>
              <a:rPr lang="tr-TR" sz="2200" dirty="0" err="1"/>
              <a:t>best</a:t>
            </a:r>
            <a:r>
              <a:rPr lang="tr-TR" sz="2200" dirty="0"/>
              <a:t> </a:t>
            </a:r>
            <a:r>
              <a:rPr lang="en-GB" sz="2200" dirty="0"/>
              <a:t>practices for their social integration.</a:t>
            </a:r>
            <a:endParaRPr lang="en-US" sz="2200" dirty="0"/>
          </a:p>
        </p:txBody>
      </p:sp>
    </p:spTree>
    <p:extLst>
      <p:ext uri="{BB962C8B-B14F-4D97-AF65-F5344CB8AC3E}">
        <p14:creationId xmlns:p14="http://schemas.microsoft.com/office/powerpoint/2010/main" val="1339091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57200" y="44624"/>
            <a:ext cx="8229600" cy="1143000"/>
          </a:xfrm>
          <a:solidFill>
            <a:srgbClr val="FF0000"/>
          </a:solidFill>
        </p:spPr>
        <p:txBody>
          <a:bodyPr/>
          <a:lstStyle/>
          <a:p>
            <a:r>
              <a:rPr lang="tr-TR" dirty="0" err="1">
                <a:solidFill>
                  <a:schemeClr val="bg1"/>
                </a:solidFill>
              </a:rPr>
              <a:t>Turkey’s</a:t>
            </a:r>
            <a:r>
              <a:rPr lang="tr-TR" dirty="0">
                <a:solidFill>
                  <a:schemeClr val="bg1"/>
                </a:solidFill>
              </a:rPr>
              <a:t> </a:t>
            </a:r>
            <a:r>
              <a:rPr lang="tr-TR" dirty="0" err="1">
                <a:solidFill>
                  <a:schemeClr val="bg1"/>
                </a:solidFill>
              </a:rPr>
              <a:t>Geographical</a:t>
            </a:r>
            <a:r>
              <a:rPr lang="tr-TR" dirty="0">
                <a:solidFill>
                  <a:schemeClr val="bg1"/>
                </a:solidFill>
              </a:rPr>
              <a:t> </a:t>
            </a:r>
            <a:r>
              <a:rPr lang="tr-TR" dirty="0" err="1">
                <a:solidFill>
                  <a:schemeClr val="bg1"/>
                </a:solidFill>
              </a:rPr>
              <a:t>Position</a:t>
            </a:r>
            <a:endParaRPr lang="en-US" dirty="0">
              <a:solidFill>
                <a:schemeClr val="bg1"/>
              </a:solidFill>
            </a:endParaRPr>
          </a:p>
        </p:txBody>
      </p:sp>
      <p:pic>
        <p:nvPicPr>
          <p:cNvPr id="2050" name="Picture 2" descr="http://2.bp.blogspot.com/_yTX3eX8rEUM/TNHZnfAN8vI/AAAAAAAAAE8/7IlsKErQ4Dw/s1600/t%C3%BCrkiye.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174" b="2204"/>
          <a:stretch/>
        </p:blipFill>
        <p:spPr bwMode="auto">
          <a:xfrm>
            <a:off x="1835696" y="1196752"/>
            <a:ext cx="5763301" cy="3018558"/>
          </a:xfrm>
          <a:prstGeom prst="rect">
            <a:avLst/>
          </a:prstGeom>
          <a:noFill/>
          <a:extLst>
            <a:ext uri="{909E8E84-426E-40DD-AFC4-6F175D3DCCD1}">
              <a14:hiddenFill xmlns:a14="http://schemas.microsoft.com/office/drawing/2010/main">
                <a:solidFill>
                  <a:srgbClr val="FFFFFF"/>
                </a:solidFill>
              </a14:hiddenFill>
            </a:ext>
          </a:extLst>
        </p:spPr>
      </p:pic>
      <p:sp>
        <p:nvSpPr>
          <p:cNvPr id="5" name="1 Başlık"/>
          <p:cNvSpPr txBox="1">
            <a:spLocks/>
          </p:cNvSpPr>
          <p:nvPr/>
        </p:nvSpPr>
        <p:spPr>
          <a:xfrm>
            <a:off x="107504" y="4215310"/>
            <a:ext cx="9036496" cy="2598066"/>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lvl="0" algn="just">
              <a:spcBef>
                <a:spcPct val="0"/>
              </a:spcBef>
              <a:defRPr/>
            </a:pPr>
            <a:r>
              <a:rPr lang="en-US" sz="2000" dirty="0">
                <a:solidFill>
                  <a:schemeClr val="tx1"/>
                </a:solidFill>
                <a:latin typeface="+mj-lt"/>
                <a:ea typeface="+mj-ea"/>
                <a:cs typeface="+mj-cs"/>
              </a:rPr>
              <a:t>Turkey is a democratic, secular, unitary, parliamentary republic with a diverse cultural heritage. </a:t>
            </a:r>
            <a:r>
              <a:rPr lang="tr-TR" sz="2000" dirty="0" err="1">
                <a:solidFill>
                  <a:schemeClr val="tx1"/>
                </a:solidFill>
                <a:latin typeface="+mj-lt"/>
                <a:ea typeface="+mj-ea"/>
                <a:cs typeface="+mj-cs"/>
              </a:rPr>
              <a:t>It</a:t>
            </a:r>
            <a:r>
              <a:rPr lang="en-US" sz="2000" dirty="0">
                <a:solidFill>
                  <a:schemeClr val="tx1"/>
                </a:solidFill>
                <a:latin typeface="+mj-lt"/>
                <a:ea typeface="+mj-ea"/>
                <a:cs typeface="+mj-cs"/>
              </a:rPr>
              <a:t> is bordered by eight countries: Greece to the west; Bulgaria to the northwest; Georgia to the northeast; Armenia, the Azerbaijani exclave of </a:t>
            </a:r>
            <a:r>
              <a:rPr lang="en-US" sz="2000" dirty="0" err="1">
                <a:solidFill>
                  <a:schemeClr val="tx1"/>
                </a:solidFill>
                <a:latin typeface="+mj-lt"/>
                <a:ea typeface="+mj-ea"/>
                <a:cs typeface="+mj-cs"/>
              </a:rPr>
              <a:t>Nakhchivan</a:t>
            </a:r>
            <a:r>
              <a:rPr lang="en-US" sz="2000" dirty="0">
                <a:solidFill>
                  <a:schemeClr val="tx1"/>
                </a:solidFill>
                <a:latin typeface="+mj-lt"/>
                <a:ea typeface="+mj-ea"/>
                <a:cs typeface="+mj-cs"/>
              </a:rPr>
              <a:t> and Iran to the east; and Iraq and Syria to the south. The Aegean Sea is to the west, the Black Sea to the north, and the Mediterranean Sea to the south. The </a:t>
            </a:r>
            <a:r>
              <a:rPr lang="en-US" sz="2000" dirty="0" err="1">
                <a:solidFill>
                  <a:schemeClr val="tx1"/>
                </a:solidFill>
                <a:latin typeface="+mj-lt"/>
                <a:ea typeface="+mj-ea"/>
                <a:cs typeface="+mj-cs"/>
              </a:rPr>
              <a:t>Bosphorus</a:t>
            </a:r>
            <a:r>
              <a:rPr lang="en-US" sz="2000" dirty="0">
                <a:solidFill>
                  <a:schemeClr val="tx1"/>
                </a:solidFill>
                <a:latin typeface="+mj-lt"/>
                <a:ea typeface="+mj-ea"/>
                <a:cs typeface="+mj-cs"/>
              </a:rPr>
              <a:t>, the Sea of Marmara, and the Dardanelles, which together form the Turkish Straits, divide Thrace and Anatolia; they also separate Europe and Asia. Turkey's location has given it geopolitical and strategic importance</a:t>
            </a:r>
            <a:r>
              <a:rPr lang="tr-TR" sz="2000" dirty="0">
                <a:solidFill>
                  <a:schemeClr val="tx1"/>
                </a:solidFill>
                <a:latin typeface="+mj-lt"/>
                <a:ea typeface="+mj-ea"/>
                <a:cs typeface="+mj-cs"/>
              </a:rPr>
              <a:t> throughout </a:t>
            </a:r>
            <a:r>
              <a:rPr lang="tr-TR" sz="2000" dirty="0" err="1">
                <a:solidFill>
                  <a:schemeClr val="tx1"/>
                </a:solidFill>
                <a:latin typeface="+mj-lt"/>
                <a:ea typeface="+mj-ea"/>
                <a:cs typeface="+mj-cs"/>
              </a:rPr>
              <a:t>history</a:t>
            </a:r>
            <a:r>
              <a:rPr lang="tr-TR" sz="2000" dirty="0">
                <a:solidFill>
                  <a:schemeClr val="tx1"/>
                </a:solidFill>
                <a:latin typeface="+mj-lt"/>
                <a:ea typeface="+mj-ea"/>
                <a:cs typeface="+mj-cs"/>
              </a:rPr>
              <a:t>.</a:t>
            </a:r>
            <a:endParaRPr kumimoji="0" lang="tr-TR" sz="2000" u="none" strike="noStrike" kern="1200" cap="none" spc="0" normalizeH="0" baseline="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6338377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251520" y="4136365"/>
            <a:ext cx="8784976" cy="1075100"/>
          </a:xfrm>
        </p:spPr>
        <p:style>
          <a:lnRef idx="2">
            <a:schemeClr val="accent2"/>
          </a:lnRef>
          <a:fillRef idx="1">
            <a:schemeClr val="lt1"/>
          </a:fillRef>
          <a:effectRef idx="0">
            <a:schemeClr val="accent2"/>
          </a:effectRef>
          <a:fontRef idx="minor">
            <a:schemeClr val="dk1"/>
          </a:fontRef>
        </p:style>
        <p:txBody>
          <a:bodyPr>
            <a:normAutofit/>
          </a:bodyPr>
          <a:lstStyle/>
          <a:p>
            <a:r>
              <a:rPr lang="tr-TR" sz="2900" dirty="0">
                <a:solidFill>
                  <a:srgbClr val="FF0000"/>
                </a:solidFill>
                <a:latin typeface="Cambria" panose="02040503050406030204" pitchFamily="18" charset="0"/>
                <a:hlinkClick r:id="rId2"/>
              </a:rPr>
              <a:t>RECEP ATAR – Project </a:t>
            </a:r>
            <a:r>
              <a:rPr lang="tr-TR" sz="2900" dirty="0" err="1">
                <a:solidFill>
                  <a:srgbClr val="FF0000"/>
                </a:solidFill>
                <a:latin typeface="Cambria" panose="02040503050406030204" pitchFamily="18" charset="0"/>
                <a:hlinkClick r:id="rId2"/>
              </a:rPr>
              <a:t>Coordinator</a:t>
            </a:r>
            <a:r>
              <a:rPr lang="tr-TR" sz="2500" dirty="0">
                <a:solidFill>
                  <a:srgbClr val="FF0000"/>
                </a:solidFill>
                <a:latin typeface="Cambria" panose="02040503050406030204" pitchFamily="18" charset="0"/>
                <a:hlinkClick r:id="rId2"/>
              </a:rPr>
              <a:t/>
            </a:r>
            <a:br>
              <a:rPr lang="tr-TR" sz="2500" dirty="0">
                <a:solidFill>
                  <a:srgbClr val="FF0000"/>
                </a:solidFill>
                <a:latin typeface="Cambria" panose="02040503050406030204" pitchFamily="18" charset="0"/>
                <a:hlinkClick r:id="rId2"/>
              </a:rPr>
            </a:br>
            <a:r>
              <a:rPr lang="tr-TR" sz="2500" dirty="0">
                <a:solidFill>
                  <a:schemeClr val="accent6">
                    <a:lumMod val="40000"/>
                    <a:lumOff val="60000"/>
                  </a:schemeClr>
                </a:solidFill>
                <a:latin typeface="Cambria" panose="02040503050406030204" pitchFamily="18" charset="0"/>
                <a:hlinkClick r:id="rId2"/>
              </a:rPr>
              <a:t>Phone: +90 312 417 79 00 / e-posta: recep.atar@gmail.com</a:t>
            </a:r>
            <a:endParaRPr lang="tr-TR" sz="2500" dirty="0">
              <a:solidFill>
                <a:schemeClr val="accent6">
                  <a:lumMod val="40000"/>
                  <a:lumOff val="60000"/>
                </a:schemeClr>
              </a:solidFill>
              <a:latin typeface="Cambria" panose="02040503050406030204" pitchFamily="18" charset="0"/>
            </a:endParaRPr>
          </a:p>
        </p:txBody>
      </p:sp>
      <p:sp>
        <p:nvSpPr>
          <p:cNvPr id="3" name="2 Alt Başlık"/>
          <p:cNvSpPr>
            <a:spLocks noGrp="1"/>
          </p:cNvSpPr>
          <p:nvPr>
            <p:ph type="subTitle" idx="1"/>
          </p:nvPr>
        </p:nvSpPr>
        <p:spPr>
          <a:xfrm>
            <a:off x="251520" y="3368279"/>
            <a:ext cx="8784976" cy="636785"/>
          </a:xfr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ormAutofit/>
          </a:bodyPr>
          <a:lstStyle/>
          <a:p>
            <a:r>
              <a:rPr lang="tr-TR" sz="2800" b="1" i="1" dirty="0">
                <a:solidFill>
                  <a:srgbClr val="002060"/>
                </a:solidFill>
                <a:latin typeface="Arial" panose="020B0604020202020204" pitchFamily="34" charset="0"/>
                <a:cs typeface="Arial" panose="020B0604020202020204" pitchFamily="34" charset="0"/>
              </a:rPr>
              <a:t>… </a:t>
            </a:r>
            <a:r>
              <a:rPr lang="tr-TR" sz="2800" b="1" i="1" dirty="0" err="1">
                <a:solidFill>
                  <a:srgbClr val="002060"/>
                </a:solidFill>
                <a:latin typeface="Arial" panose="020B0604020202020204" pitchFamily="34" charset="0"/>
                <a:cs typeface="Arial" panose="020B0604020202020204" pitchFamily="34" charset="0"/>
              </a:rPr>
              <a:t>thank</a:t>
            </a:r>
            <a:r>
              <a:rPr lang="tr-TR" sz="2800" b="1" i="1" dirty="0">
                <a:solidFill>
                  <a:srgbClr val="002060"/>
                </a:solidFill>
                <a:latin typeface="Arial" panose="020B0604020202020204" pitchFamily="34" charset="0"/>
                <a:cs typeface="Arial" panose="020B0604020202020204" pitchFamily="34" charset="0"/>
              </a:rPr>
              <a:t> </a:t>
            </a:r>
            <a:r>
              <a:rPr lang="tr-TR" sz="2800" b="1" i="1" dirty="0" err="1">
                <a:solidFill>
                  <a:srgbClr val="002060"/>
                </a:solidFill>
                <a:latin typeface="Arial" panose="020B0604020202020204" pitchFamily="34" charset="0"/>
                <a:cs typeface="Arial" panose="020B0604020202020204" pitchFamily="34" charset="0"/>
              </a:rPr>
              <a:t>you</a:t>
            </a:r>
            <a:r>
              <a:rPr lang="tr-TR" sz="2800" b="1" i="1" dirty="0">
                <a:solidFill>
                  <a:srgbClr val="002060"/>
                </a:solidFill>
                <a:latin typeface="Arial" panose="020B0604020202020204" pitchFamily="34" charset="0"/>
                <a:cs typeface="Arial" panose="020B0604020202020204" pitchFamily="34" charset="0"/>
              </a:rPr>
              <a:t> …</a:t>
            </a:r>
          </a:p>
        </p:txBody>
      </p:sp>
      <p:pic>
        <p:nvPicPr>
          <p:cNvPr id="1026" name="Picture 2" descr="C:\Users\rıdvan\Pictures\hak-is logo600x400.jpg"/>
          <p:cNvPicPr>
            <a:picLocks noChangeAspect="1" noChangeArrowheads="1"/>
          </p:cNvPicPr>
          <p:nvPr/>
        </p:nvPicPr>
        <p:blipFill>
          <a:blip r:embed="rId3" cstate="print"/>
          <a:srcRect/>
          <a:stretch>
            <a:fillRect/>
          </a:stretch>
        </p:blipFill>
        <p:spPr bwMode="auto">
          <a:xfrm>
            <a:off x="3347864" y="1604798"/>
            <a:ext cx="2520280" cy="1680186"/>
          </a:xfrm>
          <a:prstGeom prst="rect">
            <a:avLst/>
          </a:prstGeom>
          <a:solidFill>
            <a:schemeClr val="lt1">
              <a:alpha val="71000"/>
            </a:schemeClr>
          </a:solidFill>
        </p:spPr>
      </p:pic>
      <p:sp>
        <p:nvSpPr>
          <p:cNvPr id="7" name="1 Başlık"/>
          <p:cNvSpPr txBox="1">
            <a:spLocks/>
          </p:cNvSpPr>
          <p:nvPr/>
        </p:nvSpPr>
        <p:spPr>
          <a:xfrm>
            <a:off x="251520" y="5363864"/>
            <a:ext cx="8784976" cy="136815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tr-TR" sz="2300" b="1" dirty="0"/>
              <a:t>MESLEKİ EĞİTİM YOLUYLA MÜLTECİLERİN SOSYAL ENTEGRASYONU PROJESİ web site: </a:t>
            </a:r>
            <a:r>
              <a:rPr lang="tr-TR" sz="2300" b="1" dirty="0">
                <a:hlinkClick r:id="rId4"/>
              </a:rPr>
              <a:t>www.siprvet.net</a:t>
            </a:r>
            <a:r>
              <a:rPr lang="tr-TR" sz="2300" b="1" dirty="0"/>
              <a:t> </a:t>
            </a:r>
          </a:p>
          <a:p>
            <a:pPr algn="ctr">
              <a:spcBef>
                <a:spcPct val="0"/>
              </a:spcBef>
              <a:defRPr/>
            </a:pPr>
            <a:r>
              <a:rPr lang="en-US" sz="2300" b="1" dirty="0">
                <a:solidFill>
                  <a:srgbClr val="002060"/>
                </a:solidFill>
              </a:rPr>
              <a:t>Social Integration Project for Refugees via Vocational Educational Training (SIPRVET)</a:t>
            </a:r>
            <a:r>
              <a:rPr lang="tr-TR" sz="2300" b="1" dirty="0">
                <a:solidFill>
                  <a:srgbClr val="002060"/>
                </a:solidFill>
              </a:rPr>
              <a:t> – PROJECT NO: 2015-1-TR01-KA202-021874</a:t>
            </a:r>
          </a:p>
        </p:txBody>
      </p:sp>
      <p:grpSp>
        <p:nvGrpSpPr>
          <p:cNvPr id="10" name="Grup 9"/>
          <p:cNvGrpSpPr/>
          <p:nvPr/>
        </p:nvGrpSpPr>
        <p:grpSpPr>
          <a:xfrm>
            <a:off x="633720" y="274638"/>
            <a:ext cx="8258760" cy="1325562"/>
            <a:chOff x="611560" y="5517232"/>
            <a:chExt cx="7876560" cy="1080120"/>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6" name="Resim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7" name="Resim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344069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0" y="2636912"/>
            <a:ext cx="9144000" cy="1944215"/>
          </a:xfr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oAutofit/>
          </a:bodyPr>
          <a:lstStyle/>
          <a:p>
            <a:pPr algn="just"/>
            <a:r>
              <a:rPr lang="en-US" sz="2000" dirty="0">
                <a:solidFill>
                  <a:srgbClr val="002060"/>
                </a:solidFill>
              </a:rPr>
              <a:t>T</a:t>
            </a:r>
            <a:r>
              <a:rPr lang="tr-TR" sz="2000" dirty="0">
                <a:solidFill>
                  <a:srgbClr val="002060"/>
                </a:solidFill>
              </a:rPr>
              <a:t>his Project is </a:t>
            </a:r>
            <a:r>
              <a:rPr lang="tr-TR" sz="2000" dirty="0" err="1">
                <a:solidFill>
                  <a:srgbClr val="002060"/>
                </a:solidFill>
              </a:rPr>
              <a:t>co-financed</a:t>
            </a:r>
            <a:r>
              <a:rPr lang="tr-TR" sz="2000" dirty="0">
                <a:solidFill>
                  <a:srgbClr val="002060"/>
                </a:solidFill>
              </a:rPr>
              <a:t> </a:t>
            </a:r>
            <a:r>
              <a:rPr lang="tr-TR" sz="2000" dirty="0" err="1">
                <a:solidFill>
                  <a:srgbClr val="002060"/>
                </a:solidFill>
              </a:rPr>
              <a:t>by</a:t>
            </a:r>
            <a:r>
              <a:rPr lang="tr-TR" sz="2000" dirty="0">
                <a:solidFill>
                  <a:srgbClr val="002060"/>
                </a:solidFill>
              </a:rPr>
              <a:t> </a:t>
            </a:r>
            <a:r>
              <a:rPr lang="tr-TR" sz="2000" dirty="0" err="1">
                <a:solidFill>
                  <a:srgbClr val="002060"/>
                </a:solidFill>
              </a:rPr>
              <a:t>the</a:t>
            </a:r>
            <a:r>
              <a:rPr lang="tr-TR" sz="2000" dirty="0">
                <a:solidFill>
                  <a:srgbClr val="002060"/>
                </a:solidFill>
              </a:rPr>
              <a:t> </a:t>
            </a:r>
            <a:r>
              <a:rPr lang="tr-TR" sz="2000" dirty="0" err="1">
                <a:solidFill>
                  <a:srgbClr val="002060"/>
                </a:solidFill>
              </a:rPr>
              <a:t>European</a:t>
            </a:r>
            <a:r>
              <a:rPr lang="tr-TR" sz="2000" dirty="0">
                <a:solidFill>
                  <a:srgbClr val="002060"/>
                </a:solidFill>
              </a:rPr>
              <a:t> </a:t>
            </a:r>
            <a:r>
              <a:rPr lang="tr-TR" sz="2000" dirty="0" err="1">
                <a:solidFill>
                  <a:srgbClr val="002060"/>
                </a:solidFill>
              </a:rPr>
              <a:t>Union</a:t>
            </a:r>
            <a:r>
              <a:rPr lang="tr-TR" sz="2000" dirty="0">
                <a:solidFill>
                  <a:srgbClr val="002060"/>
                </a:solidFill>
              </a:rPr>
              <a:t> </a:t>
            </a:r>
            <a:r>
              <a:rPr lang="tr-TR" sz="2000" dirty="0" err="1">
                <a:solidFill>
                  <a:srgbClr val="002060"/>
                </a:solidFill>
              </a:rPr>
              <a:t>and</a:t>
            </a:r>
            <a:r>
              <a:rPr lang="tr-TR" sz="2000" dirty="0">
                <a:solidFill>
                  <a:srgbClr val="002060"/>
                </a:solidFill>
              </a:rPr>
              <a:t> </a:t>
            </a:r>
            <a:r>
              <a:rPr lang="tr-TR" sz="2000" dirty="0" err="1">
                <a:solidFill>
                  <a:srgbClr val="002060"/>
                </a:solidFill>
              </a:rPr>
              <a:t>Republic</a:t>
            </a:r>
            <a:r>
              <a:rPr lang="tr-TR" sz="2000" dirty="0">
                <a:solidFill>
                  <a:srgbClr val="002060"/>
                </a:solidFill>
              </a:rPr>
              <a:t> of </a:t>
            </a:r>
            <a:r>
              <a:rPr lang="tr-TR" sz="2000" dirty="0" err="1">
                <a:solidFill>
                  <a:srgbClr val="002060"/>
                </a:solidFill>
              </a:rPr>
              <a:t>Turkey</a:t>
            </a:r>
            <a:r>
              <a:rPr lang="tr-TR" sz="2000" dirty="0">
                <a:solidFill>
                  <a:srgbClr val="002060"/>
                </a:solidFill>
              </a:rPr>
              <a:t>.  T</a:t>
            </a:r>
            <a:r>
              <a:rPr lang="en-US" sz="2000" dirty="0">
                <a:solidFill>
                  <a:srgbClr val="002060"/>
                </a:solidFill>
              </a:rPr>
              <a:t>he information and views set out in this </a:t>
            </a:r>
            <a:r>
              <a:rPr lang="tr-TR" sz="2000" dirty="0" err="1">
                <a:solidFill>
                  <a:srgbClr val="002060"/>
                </a:solidFill>
              </a:rPr>
              <a:t>presentation</a:t>
            </a:r>
            <a:r>
              <a:rPr lang="tr-TR" sz="2000" dirty="0">
                <a:solidFill>
                  <a:srgbClr val="002060"/>
                </a:solidFill>
              </a:rPr>
              <a:t> </a:t>
            </a:r>
            <a:r>
              <a:rPr lang="en-US" sz="2000" dirty="0">
                <a:solidFill>
                  <a:srgbClr val="002060"/>
                </a:solidFill>
              </a:rPr>
              <a:t>are those of the </a:t>
            </a:r>
            <a:r>
              <a:rPr lang="tr-TR" sz="2000" dirty="0" err="1">
                <a:solidFill>
                  <a:srgbClr val="002060"/>
                </a:solidFill>
              </a:rPr>
              <a:t>presenter</a:t>
            </a:r>
            <a:r>
              <a:rPr lang="tr-TR" sz="2000" dirty="0">
                <a:solidFill>
                  <a:srgbClr val="002060"/>
                </a:solidFill>
              </a:rPr>
              <a:t> as </a:t>
            </a:r>
            <a:r>
              <a:rPr lang="tr-TR" sz="2000" dirty="0" err="1">
                <a:solidFill>
                  <a:srgbClr val="002060"/>
                </a:solidFill>
              </a:rPr>
              <a:t>project</a:t>
            </a:r>
            <a:r>
              <a:rPr lang="tr-TR" sz="2000" dirty="0">
                <a:solidFill>
                  <a:srgbClr val="002060"/>
                </a:solidFill>
              </a:rPr>
              <a:t> </a:t>
            </a:r>
            <a:r>
              <a:rPr lang="tr-TR" sz="2000" dirty="0" err="1">
                <a:solidFill>
                  <a:srgbClr val="002060"/>
                </a:solidFill>
              </a:rPr>
              <a:t>expert</a:t>
            </a:r>
            <a:r>
              <a:rPr lang="tr-TR" sz="2000" dirty="0">
                <a:solidFill>
                  <a:srgbClr val="002060"/>
                </a:solidFill>
              </a:rPr>
              <a:t> </a:t>
            </a:r>
            <a:r>
              <a:rPr lang="en-US" sz="2000" dirty="0">
                <a:solidFill>
                  <a:srgbClr val="002060"/>
                </a:solidFill>
              </a:rPr>
              <a:t>and </a:t>
            </a:r>
            <a:r>
              <a:rPr lang="en-US" sz="2000" b="1" u="sng" dirty="0">
                <a:solidFill>
                  <a:srgbClr val="002060"/>
                </a:solidFill>
              </a:rPr>
              <a:t>do not necessarily reflect the official opinion</a:t>
            </a:r>
            <a:r>
              <a:rPr lang="en-US" sz="2000" b="1" dirty="0">
                <a:solidFill>
                  <a:srgbClr val="002060"/>
                </a:solidFill>
              </a:rPr>
              <a:t> </a:t>
            </a:r>
            <a:r>
              <a:rPr lang="en-US" sz="2000" dirty="0">
                <a:solidFill>
                  <a:srgbClr val="002060"/>
                </a:solidFill>
              </a:rPr>
              <a:t>of the European Union</a:t>
            </a:r>
            <a:r>
              <a:rPr lang="tr-TR" sz="2000" dirty="0">
                <a:solidFill>
                  <a:srgbClr val="002060"/>
                </a:solidFill>
              </a:rPr>
              <a:t> </a:t>
            </a:r>
            <a:r>
              <a:rPr lang="tr-TR" sz="2000" dirty="0" err="1">
                <a:solidFill>
                  <a:srgbClr val="002060"/>
                </a:solidFill>
              </a:rPr>
              <a:t>and</a:t>
            </a:r>
            <a:r>
              <a:rPr lang="tr-TR" sz="2000" dirty="0">
                <a:solidFill>
                  <a:srgbClr val="002060"/>
                </a:solidFill>
              </a:rPr>
              <a:t>/</a:t>
            </a:r>
            <a:r>
              <a:rPr lang="tr-TR" sz="2000" dirty="0" err="1">
                <a:solidFill>
                  <a:srgbClr val="002060"/>
                </a:solidFill>
              </a:rPr>
              <a:t>or</a:t>
            </a:r>
            <a:r>
              <a:rPr lang="tr-TR" sz="2000" dirty="0">
                <a:solidFill>
                  <a:srgbClr val="002060"/>
                </a:solidFill>
              </a:rPr>
              <a:t> </a:t>
            </a:r>
            <a:r>
              <a:rPr lang="tr-TR" sz="2000" dirty="0" err="1">
                <a:solidFill>
                  <a:srgbClr val="002060"/>
                </a:solidFill>
              </a:rPr>
              <a:t>Republic</a:t>
            </a:r>
            <a:r>
              <a:rPr lang="tr-TR" sz="2000" dirty="0">
                <a:solidFill>
                  <a:srgbClr val="002060"/>
                </a:solidFill>
              </a:rPr>
              <a:t> of </a:t>
            </a:r>
            <a:r>
              <a:rPr lang="tr-TR" sz="2000" dirty="0" err="1">
                <a:solidFill>
                  <a:srgbClr val="002060"/>
                </a:solidFill>
              </a:rPr>
              <a:t>Turkey</a:t>
            </a:r>
            <a:r>
              <a:rPr lang="tr-TR" sz="2000" dirty="0">
                <a:solidFill>
                  <a:srgbClr val="002060"/>
                </a:solidFill>
              </a:rPr>
              <a:t> in </a:t>
            </a:r>
            <a:r>
              <a:rPr lang="tr-TR" sz="2000" dirty="0" err="1">
                <a:solidFill>
                  <a:srgbClr val="002060"/>
                </a:solidFill>
              </a:rPr>
              <a:t>any</a:t>
            </a:r>
            <a:r>
              <a:rPr lang="tr-TR" sz="2000" dirty="0">
                <a:solidFill>
                  <a:srgbClr val="002060"/>
                </a:solidFill>
              </a:rPr>
              <a:t> </a:t>
            </a:r>
            <a:r>
              <a:rPr lang="tr-TR" sz="2000" dirty="0" err="1">
                <a:solidFill>
                  <a:srgbClr val="002060"/>
                </a:solidFill>
              </a:rPr>
              <a:t>ways</a:t>
            </a:r>
            <a:r>
              <a:rPr lang="en-US" sz="2000" dirty="0">
                <a:solidFill>
                  <a:srgbClr val="002060"/>
                </a:solidFill>
              </a:rPr>
              <a:t>. </a:t>
            </a:r>
            <a:r>
              <a:rPr lang="en-US" sz="2000" b="1" u="sng" dirty="0">
                <a:solidFill>
                  <a:srgbClr val="002060"/>
                </a:solidFill>
              </a:rPr>
              <a:t>Neither</a:t>
            </a:r>
            <a:r>
              <a:rPr lang="en-US" sz="2000" dirty="0">
                <a:solidFill>
                  <a:srgbClr val="002060"/>
                </a:solidFill>
              </a:rPr>
              <a:t> the EU</a:t>
            </a:r>
            <a:r>
              <a:rPr lang="tr-TR" sz="2000" dirty="0">
                <a:solidFill>
                  <a:srgbClr val="002060"/>
                </a:solidFill>
              </a:rPr>
              <a:t> </a:t>
            </a:r>
            <a:r>
              <a:rPr lang="tr-TR" sz="2000" dirty="0" err="1">
                <a:solidFill>
                  <a:srgbClr val="002060"/>
                </a:solidFill>
              </a:rPr>
              <a:t>and</a:t>
            </a:r>
            <a:r>
              <a:rPr lang="tr-TR" sz="2000" dirty="0">
                <a:solidFill>
                  <a:srgbClr val="002060"/>
                </a:solidFill>
              </a:rPr>
              <a:t> </a:t>
            </a:r>
            <a:r>
              <a:rPr lang="tr-TR" sz="2000" dirty="0" err="1">
                <a:solidFill>
                  <a:srgbClr val="002060"/>
                </a:solidFill>
              </a:rPr>
              <a:t>Turkey</a:t>
            </a:r>
            <a:r>
              <a:rPr lang="tr-TR" sz="2000" dirty="0">
                <a:solidFill>
                  <a:srgbClr val="002060"/>
                </a:solidFill>
              </a:rPr>
              <a:t> </a:t>
            </a:r>
            <a:r>
              <a:rPr lang="en-US" sz="2000" dirty="0">
                <a:solidFill>
                  <a:srgbClr val="002060"/>
                </a:solidFill>
              </a:rPr>
              <a:t>institutions and bodies </a:t>
            </a:r>
            <a:r>
              <a:rPr lang="en-US" sz="2000" b="1" u="sng" dirty="0">
                <a:solidFill>
                  <a:srgbClr val="002060"/>
                </a:solidFill>
              </a:rPr>
              <a:t>nor</a:t>
            </a:r>
            <a:r>
              <a:rPr lang="en-US" sz="2000" dirty="0">
                <a:solidFill>
                  <a:srgbClr val="002060"/>
                </a:solidFill>
              </a:rPr>
              <a:t> any person acting on their behalf may be held </a:t>
            </a:r>
            <a:r>
              <a:rPr lang="en-US" sz="2000" b="1" u="sng" dirty="0">
                <a:solidFill>
                  <a:srgbClr val="002060"/>
                </a:solidFill>
              </a:rPr>
              <a:t>responsible for the use</a:t>
            </a:r>
            <a:r>
              <a:rPr lang="en-US" sz="2000" dirty="0">
                <a:solidFill>
                  <a:srgbClr val="002060"/>
                </a:solidFill>
              </a:rPr>
              <a:t> which may be made of the information contained therein. </a:t>
            </a:r>
            <a:endParaRPr lang="tr-TR" sz="1800" i="1" dirty="0">
              <a:solidFill>
                <a:srgbClr val="002060"/>
              </a:solidFill>
              <a:latin typeface="Arial" panose="020B0604020202020204" pitchFamily="34" charset="0"/>
              <a:cs typeface="Arial" panose="020B0604020202020204" pitchFamily="34" charset="0"/>
            </a:endParaRPr>
          </a:p>
        </p:txBody>
      </p:sp>
      <p:sp>
        <p:nvSpPr>
          <p:cNvPr id="7" name="1 Başlık"/>
          <p:cNvSpPr txBox="1">
            <a:spLocks/>
          </p:cNvSpPr>
          <p:nvPr/>
        </p:nvSpPr>
        <p:spPr>
          <a:xfrm>
            <a:off x="1016" y="1628800"/>
            <a:ext cx="9107488" cy="79208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tr-TR" b="1" dirty="0" err="1"/>
              <a:t>This</a:t>
            </a:r>
            <a:r>
              <a:rPr lang="tr-TR" b="1" dirty="0"/>
              <a:t> Project is </a:t>
            </a:r>
            <a:r>
              <a:rPr lang="tr-TR" b="1" dirty="0" err="1"/>
              <a:t>co-funded</a:t>
            </a:r>
            <a:r>
              <a:rPr lang="tr-TR" b="1" dirty="0"/>
              <a:t> </a:t>
            </a:r>
            <a:r>
              <a:rPr lang="tr-TR" b="1" dirty="0" err="1"/>
              <a:t>by</a:t>
            </a:r>
            <a:r>
              <a:rPr lang="tr-TR" b="1" dirty="0"/>
              <a:t> </a:t>
            </a:r>
            <a:r>
              <a:rPr lang="tr-TR" b="1" dirty="0" err="1"/>
              <a:t>European</a:t>
            </a:r>
            <a:r>
              <a:rPr lang="tr-TR" b="1" dirty="0"/>
              <a:t> </a:t>
            </a:r>
            <a:r>
              <a:rPr lang="tr-TR" b="1" dirty="0" err="1"/>
              <a:t>Union</a:t>
            </a:r>
            <a:r>
              <a:rPr lang="tr-TR" b="1" dirty="0"/>
              <a:t> </a:t>
            </a:r>
            <a:r>
              <a:rPr lang="tr-TR" b="1" dirty="0" err="1"/>
              <a:t>and</a:t>
            </a:r>
            <a:r>
              <a:rPr lang="tr-TR" b="1" dirty="0"/>
              <a:t> </a:t>
            </a:r>
            <a:r>
              <a:rPr lang="tr-TR" b="1" dirty="0" err="1"/>
              <a:t>Republic</a:t>
            </a:r>
            <a:r>
              <a:rPr lang="tr-TR" b="1" dirty="0"/>
              <a:t> of </a:t>
            </a:r>
            <a:r>
              <a:rPr lang="tr-TR" b="1" dirty="0" err="1"/>
              <a:t>Turkey</a:t>
            </a:r>
            <a:r>
              <a:rPr lang="tr-TR" b="1" dirty="0"/>
              <a:t>.</a:t>
            </a:r>
          </a:p>
          <a:p>
            <a:pPr lvl="0" algn="ctr">
              <a:spcBef>
                <a:spcPct val="0"/>
              </a:spcBef>
              <a:defRPr/>
            </a:pPr>
            <a:r>
              <a:rPr lang="tr-TR" i="1" dirty="0"/>
              <a:t>Bu proje, Avrupa Birliği ve Türkiye Cumhuriyeti tarafından ortak finanse edilmektedir.</a:t>
            </a:r>
          </a:p>
        </p:txBody>
      </p:sp>
      <p:pic>
        <p:nvPicPr>
          <p:cNvPr id="11" name="Picture 22" descr="Description: ab_tr_en_colo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7180" y="44624"/>
            <a:ext cx="3240360" cy="1584176"/>
          </a:xfrm>
          <a:prstGeom prst="rect">
            <a:avLst/>
          </a:prstGeom>
          <a:noFill/>
          <a:extLst/>
        </p:spPr>
      </p:pic>
      <p:sp>
        <p:nvSpPr>
          <p:cNvPr id="16" name="2 Alt Başlık"/>
          <p:cNvSpPr txBox="1">
            <a:spLocks/>
          </p:cNvSpPr>
          <p:nvPr/>
        </p:nvSpPr>
        <p:spPr>
          <a:xfrm>
            <a:off x="535" y="4725143"/>
            <a:ext cx="9144000" cy="1944217"/>
          </a:xfrm>
          <a:prstGeom prst="rect">
            <a:avLst/>
          </a:prstGeom>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tr-TR" sz="2100" i="1" dirty="0">
                <a:solidFill>
                  <a:srgbClr val="C00000"/>
                </a:solidFill>
              </a:rPr>
              <a:t>Bu  proje Avrupa Birliği ve Türkiye Cumhuriyeti tarafından finanse edilmektedir. Bu sunum içeriğindeki bilgiler ve görüşler, proje uzmanı sıfatıyla sunucuya aittir ve hiçbir şekilde Avrupa Birliği’nin ve/veya Türkiye Cumhuriyeti’nin </a:t>
            </a:r>
            <a:r>
              <a:rPr lang="tr-TR" sz="2100" b="1" i="1" u="sng" dirty="0">
                <a:solidFill>
                  <a:srgbClr val="C00000"/>
                </a:solidFill>
              </a:rPr>
              <a:t>resmi görüşlerini yansıtmamaktadır</a:t>
            </a:r>
            <a:r>
              <a:rPr lang="tr-TR" sz="2100" i="1" dirty="0">
                <a:solidFill>
                  <a:srgbClr val="C00000"/>
                </a:solidFill>
              </a:rPr>
              <a:t>.  Burada yer verilen bilgilerden, görüşlerden ve onların kullanılmasından </a:t>
            </a:r>
            <a:r>
              <a:rPr lang="tr-TR" sz="2100" b="1" i="1" u="sng" dirty="0">
                <a:solidFill>
                  <a:srgbClr val="C00000"/>
                </a:solidFill>
              </a:rPr>
              <a:t>ne</a:t>
            </a:r>
            <a:r>
              <a:rPr lang="tr-TR" sz="2100" i="1" dirty="0">
                <a:solidFill>
                  <a:srgbClr val="C00000"/>
                </a:solidFill>
              </a:rPr>
              <a:t> AB ve Türkiye kurumları, organları, </a:t>
            </a:r>
            <a:r>
              <a:rPr lang="tr-TR" sz="2100" b="1" i="1" u="sng" dirty="0">
                <a:solidFill>
                  <a:srgbClr val="C00000"/>
                </a:solidFill>
              </a:rPr>
              <a:t>ne de</a:t>
            </a:r>
            <a:r>
              <a:rPr lang="tr-TR" sz="2100" i="1" dirty="0">
                <a:solidFill>
                  <a:srgbClr val="C00000"/>
                </a:solidFill>
              </a:rPr>
              <a:t> onlar adına hareket eden şahıslar/yetkililer, </a:t>
            </a:r>
            <a:r>
              <a:rPr lang="tr-TR" sz="2100" b="1" i="1" u="sng" dirty="0">
                <a:solidFill>
                  <a:srgbClr val="C00000"/>
                </a:solidFill>
              </a:rPr>
              <a:t>sorumlu tutulamaz</a:t>
            </a:r>
            <a:r>
              <a:rPr lang="tr-TR" sz="2100" i="1" dirty="0">
                <a:solidFill>
                  <a:srgbClr val="C00000"/>
                </a:solidFill>
              </a:rPr>
              <a:t>. </a:t>
            </a:r>
            <a:endParaRPr lang="tr-TR" sz="2100" b="1" i="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9855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57200" y="44624"/>
            <a:ext cx="8229600" cy="634082"/>
          </a:xfrm>
          <a:solidFill>
            <a:srgbClr val="FF0000"/>
          </a:solidFill>
        </p:spPr>
        <p:txBody>
          <a:bodyPr>
            <a:noAutofit/>
          </a:bodyPr>
          <a:lstStyle/>
          <a:p>
            <a:r>
              <a:rPr lang="tr-TR" sz="3200" dirty="0">
                <a:solidFill>
                  <a:schemeClr val="bg1"/>
                </a:solidFill>
              </a:rPr>
              <a:t>Basic </a:t>
            </a:r>
            <a:r>
              <a:rPr lang="tr-TR" sz="3200" dirty="0" err="1">
                <a:solidFill>
                  <a:schemeClr val="bg1"/>
                </a:solidFill>
              </a:rPr>
              <a:t>Details</a:t>
            </a:r>
            <a:r>
              <a:rPr lang="tr-TR" sz="3200" dirty="0">
                <a:solidFill>
                  <a:schemeClr val="bg1"/>
                </a:solidFill>
              </a:rPr>
              <a:t> </a:t>
            </a:r>
            <a:r>
              <a:rPr lang="tr-TR" sz="3200" dirty="0" err="1">
                <a:solidFill>
                  <a:schemeClr val="bg1"/>
                </a:solidFill>
              </a:rPr>
              <a:t>and</a:t>
            </a:r>
            <a:r>
              <a:rPr lang="tr-TR" sz="3200" dirty="0">
                <a:solidFill>
                  <a:schemeClr val="bg1"/>
                </a:solidFill>
              </a:rPr>
              <a:t> </a:t>
            </a:r>
            <a:r>
              <a:rPr lang="tr-TR" sz="3200" dirty="0" err="1">
                <a:solidFill>
                  <a:schemeClr val="bg1"/>
                </a:solidFill>
              </a:rPr>
              <a:t>Indicators</a:t>
            </a:r>
            <a:r>
              <a:rPr lang="tr-TR" sz="3200" dirty="0">
                <a:solidFill>
                  <a:schemeClr val="bg1"/>
                </a:solidFill>
              </a:rPr>
              <a:t> of </a:t>
            </a:r>
            <a:r>
              <a:rPr lang="tr-TR" sz="3200" dirty="0" err="1">
                <a:solidFill>
                  <a:schemeClr val="bg1"/>
                </a:solidFill>
              </a:rPr>
              <a:t>Turkey</a:t>
            </a:r>
            <a:endParaRPr lang="en-US" sz="3200" dirty="0">
              <a:solidFill>
                <a:schemeClr val="bg1"/>
              </a:solidFill>
            </a:endParaRPr>
          </a:p>
        </p:txBody>
      </p:sp>
      <p:sp>
        <p:nvSpPr>
          <p:cNvPr id="3" name="İçerik Yer Tutucusu 2"/>
          <p:cNvSpPr>
            <a:spLocks noGrp="1"/>
          </p:cNvSpPr>
          <p:nvPr>
            <p:ph idx="1"/>
          </p:nvPr>
        </p:nvSpPr>
        <p:spPr>
          <a:xfrm>
            <a:off x="457200" y="692696"/>
            <a:ext cx="8229600" cy="6165304"/>
          </a:xfrm>
        </p:spPr>
        <p:txBody>
          <a:bodyPr>
            <a:noAutofit/>
          </a:bodyPr>
          <a:lstStyle/>
          <a:p>
            <a:r>
              <a:rPr lang="en-US" sz="1500" b="1" dirty="0"/>
              <a:t>Official languages		Turkish</a:t>
            </a:r>
          </a:p>
          <a:p>
            <a:r>
              <a:rPr lang="en-US" sz="1500" b="1" dirty="0"/>
              <a:t>Government		Unitary parliamentary constitutional republic</a:t>
            </a:r>
          </a:p>
          <a:p>
            <a:r>
              <a:rPr lang="en-US" sz="1500" b="1" dirty="0"/>
              <a:t>President		</a:t>
            </a:r>
            <a:r>
              <a:rPr lang="en-US" sz="1500" b="1" dirty="0" err="1"/>
              <a:t>Recep</a:t>
            </a:r>
            <a:r>
              <a:rPr lang="en-US" sz="1500" b="1" dirty="0"/>
              <a:t> </a:t>
            </a:r>
            <a:r>
              <a:rPr lang="en-US" sz="1500" b="1" dirty="0" err="1"/>
              <a:t>Tayyip</a:t>
            </a:r>
            <a:r>
              <a:rPr lang="en-US" sz="1500" b="1" dirty="0"/>
              <a:t> </a:t>
            </a:r>
            <a:r>
              <a:rPr lang="en-US" sz="1500" b="1" dirty="0" err="1"/>
              <a:t>Erdoğan</a:t>
            </a:r>
            <a:endParaRPr lang="en-US" sz="1500" b="1" dirty="0"/>
          </a:p>
          <a:p>
            <a:r>
              <a:rPr lang="en-US" sz="1500" b="1" dirty="0"/>
              <a:t>Prime Minister		</a:t>
            </a:r>
            <a:r>
              <a:rPr lang="en-US" sz="1500" b="1" dirty="0" err="1"/>
              <a:t>Binali</a:t>
            </a:r>
            <a:r>
              <a:rPr lang="en-US" sz="1500" b="1" dirty="0"/>
              <a:t> </a:t>
            </a:r>
            <a:r>
              <a:rPr lang="en-US" sz="1500" b="1" dirty="0" err="1"/>
              <a:t>Yıldırım</a:t>
            </a:r>
            <a:endParaRPr lang="en-US" sz="1500" b="1" dirty="0"/>
          </a:p>
          <a:p>
            <a:r>
              <a:rPr lang="en-US" sz="1500" b="1" dirty="0"/>
              <a:t>Legislature		Turkish Grand National Assembly</a:t>
            </a:r>
          </a:p>
          <a:p>
            <a:r>
              <a:rPr lang="en-US" sz="1500" b="1" dirty="0"/>
              <a:t>Declaration of Republic	29 October 1923</a:t>
            </a:r>
          </a:p>
          <a:p>
            <a:r>
              <a:rPr lang="en-US" sz="1500" b="1" dirty="0"/>
              <a:t>Current constitution	7 November 1982</a:t>
            </a:r>
          </a:p>
          <a:p>
            <a:r>
              <a:rPr lang="en-US" sz="1500" b="1" dirty="0"/>
              <a:t>Area  Total		783,356 km2 (302,455 </a:t>
            </a:r>
            <a:r>
              <a:rPr lang="en-US" sz="1500" b="1" dirty="0" err="1"/>
              <a:t>sq</a:t>
            </a:r>
            <a:r>
              <a:rPr lang="en-US" sz="1500" b="1" dirty="0"/>
              <a:t> mi) (37th)</a:t>
            </a:r>
          </a:p>
          <a:p>
            <a:r>
              <a:rPr lang="en-US" sz="1500" b="1" dirty="0"/>
              <a:t>Water (%)		1.3</a:t>
            </a:r>
          </a:p>
          <a:p>
            <a:r>
              <a:rPr lang="en-US" sz="1500" b="1" dirty="0"/>
              <a:t>Population/2016 census	79,814,871 (18th)</a:t>
            </a:r>
          </a:p>
          <a:p>
            <a:r>
              <a:rPr lang="en-US" sz="1500" b="1" dirty="0"/>
              <a:t>GDP (PPP) 2016 estimate	Total $ 1.665 trillion (17th)</a:t>
            </a:r>
          </a:p>
          <a:p>
            <a:r>
              <a:rPr lang="en-US" sz="1500" b="1" dirty="0"/>
              <a:t>Per capita		$ 21,198 (60th)</a:t>
            </a:r>
          </a:p>
          <a:p>
            <a:r>
              <a:rPr lang="en-US" sz="1500" b="1" dirty="0"/>
              <a:t>GDP (nominal)2016 estimate	Total $ 861 billion (17th)</a:t>
            </a:r>
          </a:p>
          <a:p>
            <a:r>
              <a:rPr lang="en-US" sz="1500" b="1" dirty="0"/>
              <a:t>Per capita		$11,014 (62nd)</a:t>
            </a:r>
          </a:p>
          <a:p>
            <a:r>
              <a:rPr lang="en-US" sz="1500" b="1" dirty="0"/>
              <a:t>Gini (2013)		40.0 / medium · 56th</a:t>
            </a:r>
          </a:p>
          <a:p>
            <a:r>
              <a:rPr lang="en-US" sz="1500" b="1" dirty="0"/>
              <a:t>HDI (2014)		Increase 0.761 / high · 72nd</a:t>
            </a:r>
          </a:p>
          <a:p>
            <a:r>
              <a:rPr lang="en-US" sz="1500" b="1" dirty="0"/>
              <a:t>Currency		Turkish lira ₺ (TRY)</a:t>
            </a:r>
          </a:p>
          <a:p>
            <a:r>
              <a:rPr lang="en-US" sz="1500" b="1" dirty="0"/>
              <a:t>Time zone		FET (UTC+3)</a:t>
            </a:r>
          </a:p>
          <a:p>
            <a:r>
              <a:rPr lang="en-US" sz="1500" b="1" dirty="0"/>
              <a:t>Calling code		+90</a:t>
            </a:r>
          </a:p>
          <a:p>
            <a:r>
              <a:rPr lang="en-US" sz="1500" b="1" dirty="0"/>
              <a:t>ISO 3166 code</a:t>
            </a:r>
            <a:r>
              <a:rPr lang="tr-TR" sz="1500" b="1" dirty="0"/>
              <a:t> &amp; </a:t>
            </a:r>
            <a:r>
              <a:rPr lang="en-US" sz="1500" b="1" dirty="0"/>
              <a:t>Internet TLD</a:t>
            </a:r>
            <a:r>
              <a:rPr lang="tr-TR" sz="1500" b="1" dirty="0"/>
              <a:t> </a:t>
            </a:r>
            <a:r>
              <a:rPr lang="en-US" sz="1500" b="1" dirty="0"/>
              <a:t>	TR</a:t>
            </a:r>
          </a:p>
          <a:p>
            <a:r>
              <a:rPr lang="en-US" sz="1500" b="1" dirty="0"/>
              <a:t>Website		</a:t>
            </a:r>
            <a:r>
              <a:rPr lang="en-US" sz="1500" b="1" dirty="0">
                <a:hlinkClick r:id="rId2"/>
              </a:rPr>
              <a:t>www.turkiye.gov.tr</a:t>
            </a:r>
            <a:r>
              <a:rPr lang="tr-TR" sz="1500" b="1" dirty="0"/>
              <a:t> </a:t>
            </a:r>
            <a:endParaRPr lang="en-US" sz="1500" b="1" dirty="0"/>
          </a:p>
        </p:txBody>
      </p:sp>
    </p:spTree>
    <p:extLst>
      <p:ext uri="{BB962C8B-B14F-4D97-AF65-F5344CB8AC3E}">
        <p14:creationId xmlns:p14="http://schemas.microsoft.com/office/powerpoint/2010/main" val="2969173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spcBef>
                <a:spcPct val="0"/>
              </a:spcBef>
              <a:defRPr/>
            </a:pPr>
            <a:r>
              <a:rPr lang="tr-TR" sz="2800" b="1" i="1" u="sng" dirty="0" err="1">
                <a:solidFill>
                  <a:srgbClr val="FF0000"/>
                </a:solidFill>
              </a:rPr>
              <a:t>Title</a:t>
            </a:r>
            <a:r>
              <a:rPr lang="tr-TR" sz="2800" b="1" i="1" u="sng" dirty="0">
                <a:solidFill>
                  <a:srgbClr val="FF0000"/>
                </a:solidFill>
              </a:rPr>
              <a:t>: </a:t>
            </a:r>
            <a:r>
              <a:rPr lang="en-US" sz="2800" dirty="0"/>
              <a:t>Social Integration Project for Refugees </a:t>
            </a:r>
            <a:r>
              <a:rPr lang="tr-TR" sz="2800" dirty="0" err="1"/>
              <a:t>through</a:t>
            </a:r>
            <a:r>
              <a:rPr lang="en-US" sz="2800" dirty="0"/>
              <a:t> Vocational Educational Training (SIPRVET)</a:t>
            </a:r>
            <a:r>
              <a:rPr lang="tr-TR" sz="2800" dirty="0"/>
              <a:t> – </a:t>
            </a:r>
            <a:r>
              <a:rPr lang="tr-TR" sz="2800" dirty="0">
                <a:hlinkClick r:id="rId9"/>
              </a:rPr>
              <a:t>www.siprvet.net</a:t>
            </a:r>
            <a:r>
              <a:rPr lang="tr-TR" sz="2800" dirty="0"/>
              <a:t> </a:t>
            </a:r>
          </a:p>
          <a:p>
            <a:pPr algn="just">
              <a:spcBef>
                <a:spcPct val="0"/>
              </a:spcBef>
              <a:defRPr/>
            </a:pPr>
            <a:endParaRPr lang="tr-TR" sz="900" b="1" i="1" dirty="0">
              <a:solidFill>
                <a:srgbClr val="0070C0"/>
              </a:solidFill>
            </a:endParaRPr>
          </a:p>
          <a:p>
            <a:pPr algn="just">
              <a:spcBef>
                <a:spcPct val="0"/>
              </a:spcBef>
              <a:defRPr/>
            </a:pPr>
            <a:r>
              <a:rPr lang="tr-TR" sz="2800" b="1" i="1" u="sng" dirty="0">
                <a:solidFill>
                  <a:srgbClr val="FF0000"/>
                </a:solidFill>
              </a:rPr>
              <a:t>Project </a:t>
            </a:r>
            <a:r>
              <a:rPr lang="tr-TR" sz="2800" b="1" i="1" u="sng" dirty="0" err="1">
                <a:solidFill>
                  <a:srgbClr val="FF0000"/>
                </a:solidFill>
              </a:rPr>
              <a:t>Ref</a:t>
            </a:r>
            <a:r>
              <a:rPr lang="tr-TR" sz="2800" b="1" i="1" u="sng" dirty="0">
                <a:solidFill>
                  <a:srgbClr val="FF0000"/>
                </a:solidFill>
              </a:rPr>
              <a:t>. No:</a:t>
            </a:r>
            <a:r>
              <a:rPr lang="tr-TR" sz="2800" b="1" i="1" dirty="0">
                <a:solidFill>
                  <a:srgbClr val="FF0000"/>
                </a:solidFill>
              </a:rPr>
              <a:t> </a:t>
            </a:r>
            <a:r>
              <a:rPr lang="tr-TR" sz="2800" dirty="0"/>
              <a:t>2015-1-TR01-KA202-021874</a:t>
            </a:r>
          </a:p>
          <a:p>
            <a:pPr algn="just">
              <a:spcBef>
                <a:spcPct val="0"/>
              </a:spcBef>
              <a:defRPr/>
            </a:pPr>
            <a:endParaRPr lang="tr-TR" sz="900" b="1" i="1" dirty="0">
              <a:solidFill>
                <a:srgbClr val="0070C0"/>
              </a:solidFill>
            </a:endParaRPr>
          </a:p>
          <a:p>
            <a:pPr algn="just">
              <a:spcBef>
                <a:spcPct val="0"/>
              </a:spcBef>
              <a:defRPr/>
            </a:pPr>
            <a:r>
              <a:rPr lang="tr-TR" sz="2800" b="1" i="1" u="sng" dirty="0" err="1">
                <a:solidFill>
                  <a:srgbClr val="FF0000"/>
                </a:solidFill>
              </a:rPr>
              <a:t>Contracting</a:t>
            </a:r>
            <a:r>
              <a:rPr lang="tr-TR" sz="2800" b="1" i="1" u="sng" dirty="0">
                <a:solidFill>
                  <a:srgbClr val="FF0000"/>
                </a:solidFill>
              </a:rPr>
              <a:t> </a:t>
            </a:r>
            <a:r>
              <a:rPr lang="tr-TR" sz="2800" b="1" i="1" u="sng" dirty="0" err="1">
                <a:solidFill>
                  <a:srgbClr val="FF0000"/>
                </a:solidFill>
              </a:rPr>
              <a:t>Authority</a:t>
            </a:r>
            <a:r>
              <a:rPr lang="tr-TR" sz="2800" b="1" i="1" u="sng" dirty="0">
                <a:solidFill>
                  <a:srgbClr val="FF0000"/>
                </a:solidFill>
              </a:rPr>
              <a:t>: </a:t>
            </a:r>
            <a:r>
              <a:rPr lang="en-US" sz="2800" dirty="0"/>
              <a:t>The Centre for Education Youth </a:t>
            </a:r>
            <a:r>
              <a:rPr lang="en-US" sz="2800" dirty="0" err="1"/>
              <a:t>Programmes</a:t>
            </a:r>
            <a:r>
              <a:rPr lang="en-US" sz="2800" dirty="0"/>
              <a:t> (Turkish National Agency)</a:t>
            </a:r>
            <a:r>
              <a:rPr lang="tr-TR" sz="2800" dirty="0"/>
              <a:t>, a</a:t>
            </a:r>
            <a:r>
              <a:rPr lang="en-US" sz="2800" dirty="0" err="1"/>
              <a:t>ffiliated</a:t>
            </a:r>
            <a:r>
              <a:rPr lang="en-US" sz="2800" dirty="0"/>
              <a:t> with the Ministry for EU Affairs, </a:t>
            </a:r>
            <a:r>
              <a:rPr lang="tr-TR" sz="2800" b="1" i="1" dirty="0">
                <a:solidFill>
                  <a:srgbClr val="0070C0"/>
                </a:solidFill>
                <a:hlinkClick r:id="rId10"/>
              </a:rPr>
              <a:t>www.ua.gov.tr/en/home</a:t>
            </a:r>
            <a:r>
              <a:rPr lang="tr-TR" sz="2800" b="1" i="1" dirty="0">
                <a:solidFill>
                  <a:srgbClr val="0070C0"/>
                </a:solidFill>
              </a:rPr>
              <a:t> </a:t>
            </a:r>
          </a:p>
          <a:p>
            <a:pPr marL="0" indent="0">
              <a:buNone/>
            </a:pPr>
            <a:endParaRPr lang="en-US" sz="2800" dirty="0"/>
          </a:p>
        </p:txBody>
      </p:sp>
    </p:spTree>
    <p:extLst>
      <p:ext uri="{BB962C8B-B14F-4D97-AF65-F5344CB8AC3E}">
        <p14:creationId xmlns:p14="http://schemas.microsoft.com/office/powerpoint/2010/main" val="3455466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spcBef>
                <a:spcPct val="0"/>
              </a:spcBef>
              <a:defRPr/>
            </a:pPr>
            <a:r>
              <a:rPr lang="tr-TR" sz="2800" b="1" dirty="0"/>
              <a:t>Program:</a:t>
            </a:r>
            <a:r>
              <a:rPr lang="tr-TR" sz="2800" dirty="0"/>
              <a:t>  </a:t>
            </a:r>
            <a:r>
              <a:rPr lang="tr-TR" sz="2800" dirty="0" err="1"/>
              <a:t>Key</a:t>
            </a:r>
            <a:r>
              <a:rPr lang="tr-TR" sz="2800" dirty="0"/>
              <a:t> Action 2 (KA2) – Strategic </a:t>
            </a:r>
            <a:r>
              <a:rPr lang="tr-TR" sz="2800" dirty="0" err="1"/>
              <a:t>Partnerships</a:t>
            </a:r>
            <a:r>
              <a:rPr lang="tr-TR" sz="2800" dirty="0"/>
              <a:t> in </a:t>
            </a:r>
            <a:r>
              <a:rPr lang="tr-TR" sz="2800" dirty="0" err="1"/>
              <a:t>the</a:t>
            </a:r>
            <a:r>
              <a:rPr lang="tr-TR" sz="2800" dirty="0"/>
              <a:t> </a:t>
            </a:r>
            <a:r>
              <a:rPr lang="tr-TR" sz="2800" dirty="0" err="1"/>
              <a:t>period</a:t>
            </a:r>
            <a:r>
              <a:rPr lang="tr-TR" sz="2800" dirty="0"/>
              <a:t> of 2014-2020 </a:t>
            </a:r>
            <a:r>
              <a:rPr lang="tr-TR" sz="2800" dirty="0" err="1"/>
              <a:t>Erasmus</a:t>
            </a:r>
            <a:r>
              <a:rPr lang="tr-TR" sz="2800" dirty="0"/>
              <a:t>+,  </a:t>
            </a:r>
            <a:r>
              <a:rPr lang="tr-TR" sz="2800" dirty="0" err="1"/>
              <a:t>which</a:t>
            </a:r>
            <a:r>
              <a:rPr lang="tr-TR" sz="2800" dirty="0"/>
              <a:t> is </a:t>
            </a:r>
            <a:r>
              <a:rPr lang="tr-TR" sz="2800" dirty="0" err="1"/>
              <a:t>new</a:t>
            </a:r>
            <a:r>
              <a:rPr lang="tr-TR" sz="2800" dirty="0"/>
              <a:t> </a:t>
            </a:r>
            <a:r>
              <a:rPr lang="tr-TR" sz="2800" dirty="0" err="1"/>
              <a:t>version</a:t>
            </a:r>
            <a:r>
              <a:rPr lang="tr-TR" sz="2800" dirty="0"/>
              <a:t> of Leonardo da Vinci </a:t>
            </a:r>
            <a:r>
              <a:rPr lang="tr-TR" sz="2800" dirty="0" err="1"/>
              <a:t>Occupational</a:t>
            </a:r>
            <a:r>
              <a:rPr lang="tr-TR" sz="2800" dirty="0"/>
              <a:t> Training Programs </a:t>
            </a:r>
            <a:endParaRPr lang="en-US" sz="2800" dirty="0"/>
          </a:p>
          <a:p>
            <a:r>
              <a:rPr lang="en-US" sz="2800" b="1" dirty="0"/>
              <a:t>Duration 	:</a:t>
            </a:r>
            <a:r>
              <a:rPr lang="en-US" sz="2800" dirty="0"/>
              <a:t> 24 months</a:t>
            </a:r>
            <a:r>
              <a:rPr lang="tr-TR" sz="2800" dirty="0"/>
              <a:t> </a:t>
            </a:r>
          </a:p>
          <a:p>
            <a:pPr marL="0" indent="0">
              <a:buNone/>
            </a:pPr>
            <a:r>
              <a:rPr lang="tr-TR" sz="2800" dirty="0"/>
              <a:t>                         01 </a:t>
            </a:r>
            <a:r>
              <a:rPr lang="tr-TR" sz="2800" dirty="0" err="1"/>
              <a:t>September</a:t>
            </a:r>
            <a:r>
              <a:rPr lang="tr-TR" sz="2800" dirty="0"/>
              <a:t> 2015 – 31 </a:t>
            </a:r>
            <a:r>
              <a:rPr lang="tr-TR" sz="2800" dirty="0" err="1"/>
              <a:t>August</a:t>
            </a:r>
            <a:r>
              <a:rPr lang="tr-TR" sz="2800" dirty="0"/>
              <a:t> 2017</a:t>
            </a:r>
            <a:endParaRPr lang="en-US" sz="2800" dirty="0"/>
          </a:p>
          <a:p>
            <a:r>
              <a:rPr lang="en-US" sz="2800" b="1" dirty="0"/>
              <a:t>Budget  	:</a:t>
            </a:r>
            <a:r>
              <a:rPr lang="en-US" sz="2800" dirty="0"/>
              <a:t> 148.000,00 Euro</a:t>
            </a:r>
          </a:p>
          <a:p>
            <a:r>
              <a:rPr lang="en-US" sz="2800" b="1" dirty="0"/>
              <a:t>Location	:</a:t>
            </a:r>
            <a:r>
              <a:rPr lang="en-US" sz="2800" dirty="0"/>
              <a:t>  Turkey,</a:t>
            </a:r>
            <a:r>
              <a:rPr lang="tr-TR" sz="2800" dirty="0"/>
              <a:t> France </a:t>
            </a:r>
            <a:r>
              <a:rPr lang="tr-TR" sz="2800" dirty="0" err="1"/>
              <a:t>and</a:t>
            </a:r>
            <a:r>
              <a:rPr lang="tr-TR" sz="2800" dirty="0"/>
              <a:t> Germany </a:t>
            </a:r>
            <a:r>
              <a:rPr lang="en-US" sz="2800" dirty="0"/>
              <a:t>  </a:t>
            </a:r>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4241137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r>
              <a:rPr lang="tr-TR" sz="2800" dirty="0" err="1"/>
              <a:t>Coordinator</a:t>
            </a:r>
            <a:r>
              <a:rPr lang="tr-TR" sz="2800" dirty="0"/>
              <a:t> : HAK-IS </a:t>
            </a:r>
            <a:r>
              <a:rPr lang="tr-TR" sz="2800" dirty="0" err="1"/>
              <a:t>Trade</a:t>
            </a:r>
            <a:r>
              <a:rPr lang="tr-TR" sz="2800" dirty="0"/>
              <a:t> </a:t>
            </a:r>
            <a:r>
              <a:rPr lang="tr-TR" sz="2800" dirty="0" err="1"/>
              <a:t>Union</a:t>
            </a:r>
            <a:r>
              <a:rPr lang="tr-TR" sz="2800" dirty="0"/>
              <a:t> </a:t>
            </a:r>
            <a:r>
              <a:rPr lang="tr-TR" sz="2800" dirty="0" err="1"/>
              <a:t>Confederation</a:t>
            </a:r>
            <a:r>
              <a:rPr lang="tr-TR" sz="2800" dirty="0"/>
              <a:t> </a:t>
            </a:r>
          </a:p>
          <a:p>
            <a:r>
              <a:rPr lang="tr-TR" sz="2800" u="sng" dirty="0">
                <a:hlinkClick r:id="rId9"/>
              </a:rPr>
              <a:t>                             </a:t>
            </a:r>
            <a:r>
              <a:rPr lang="tr-TR" sz="2800" dirty="0">
                <a:hlinkClick r:id="rId9"/>
              </a:rPr>
              <a:t>www.hakis.org.tr                                </a:t>
            </a:r>
            <a:r>
              <a:rPr lang="tr-TR" sz="100" dirty="0">
                <a:hlinkClick r:id="rId9"/>
              </a:rPr>
              <a:t>.</a:t>
            </a:r>
            <a:r>
              <a:rPr lang="tr-TR" sz="2800" dirty="0"/>
              <a:t>                              </a:t>
            </a:r>
          </a:p>
          <a:p>
            <a:r>
              <a:rPr lang="en-US" sz="2800" dirty="0"/>
              <a:t>Local Partner: </a:t>
            </a:r>
            <a:r>
              <a:rPr lang="en-US" sz="2800" dirty="0" err="1"/>
              <a:t>Gazi</a:t>
            </a:r>
            <a:r>
              <a:rPr lang="en-US" sz="2800" dirty="0"/>
              <a:t> University – Ankara -  (Turkey),  </a:t>
            </a:r>
          </a:p>
          <a:p>
            <a:r>
              <a:rPr lang="en-US" sz="2800" dirty="0"/>
              <a:t>Partners from </a:t>
            </a:r>
            <a:r>
              <a:rPr lang="tr-TR" sz="2800" dirty="0"/>
              <a:t>EU </a:t>
            </a:r>
            <a:r>
              <a:rPr lang="tr-TR" sz="2800" dirty="0" err="1"/>
              <a:t>Members</a:t>
            </a:r>
            <a:r>
              <a:rPr lang="tr-TR" sz="2800" dirty="0"/>
              <a:t>: </a:t>
            </a:r>
            <a:r>
              <a:rPr lang="en-US" sz="2800" dirty="0"/>
              <a:t> </a:t>
            </a:r>
          </a:p>
          <a:p>
            <a:r>
              <a:rPr lang="en-US" sz="2800" dirty="0"/>
              <a:t>1- COJEP INTERNATIONAL / FRANCE </a:t>
            </a:r>
          </a:p>
          <a:p>
            <a:r>
              <a:rPr lang="en-US" sz="2800" dirty="0"/>
              <a:t>2-</a:t>
            </a:r>
            <a:r>
              <a:rPr lang="tr-TR" sz="2800" dirty="0"/>
              <a:t> </a:t>
            </a:r>
            <a:r>
              <a:rPr lang="de-DE" sz="2800" dirty="0"/>
              <a:t>IGMG Hilfs-und Sozialverein e. V.</a:t>
            </a:r>
            <a:r>
              <a:rPr lang="tr-TR" sz="2800" dirty="0"/>
              <a:t> (HASENE)</a:t>
            </a:r>
            <a:r>
              <a:rPr lang="en-US" sz="2800" dirty="0"/>
              <a:t>/ GERMANY</a:t>
            </a:r>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2186483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fontScale="70000" lnSpcReduction="20000"/>
          </a:bodyPr>
          <a:lstStyle/>
          <a:p>
            <a:pPr algn="just"/>
            <a:r>
              <a:rPr lang="tr-TR" sz="2800" dirty="0"/>
              <a:t>HAK-İŞ Confederation is </a:t>
            </a:r>
            <a:r>
              <a:rPr lang="tr-TR" sz="2800" dirty="0" err="1"/>
              <a:t>Coordinator</a:t>
            </a:r>
            <a:r>
              <a:rPr lang="tr-TR" sz="2800" dirty="0"/>
              <a:t> </a:t>
            </a:r>
            <a:r>
              <a:rPr lang="tr-TR" sz="2800" dirty="0" err="1"/>
              <a:t>Institution</a:t>
            </a:r>
            <a:r>
              <a:rPr lang="tr-TR" sz="2800" dirty="0"/>
              <a:t>. </a:t>
            </a:r>
            <a:r>
              <a:rPr lang="en-GB" sz="2800" dirty="0"/>
              <a:t>HAK-İŞ was founded in 1979 in Ankara. It is the 2</a:t>
            </a:r>
            <a:r>
              <a:rPr lang="en-GB" sz="2800" baseline="30000" dirty="0"/>
              <a:t>nd</a:t>
            </a:r>
            <a:r>
              <a:rPr lang="en-GB" sz="2800" dirty="0"/>
              <a:t> biggest trade union confederation in Turkey with its around </a:t>
            </a:r>
            <a:r>
              <a:rPr lang="tr-TR" sz="2800" dirty="0"/>
              <a:t>490.000</a:t>
            </a:r>
            <a:r>
              <a:rPr lang="en-GB" sz="2800" dirty="0"/>
              <a:t> members in </a:t>
            </a:r>
            <a:r>
              <a:rPr lang="tr-TR" sz="2800" dirty="0"/>
              <a:t>20</a:t>
            </a:r>
            <a:r>
              <a:rPr lang="en-GB" sz="2800" dirty="0"/>
              <a:t> sectoral unions</a:t>
            </a:r>
            <a:r>
              <a:rPr lang="tr-TR" sz="2800" dirty="0"/>
              <a:t> in </a:t>
            </a:r>
            <a:r>
              <a:rPr lang="en-GB" sz="2800" dirty="0"/>
              <a:t>public services</a:t>
            </a:r>
            <a:r>
              <a:rPr lang="tr-TR" sz="2800" dirty="0"/>
              <a:t>,</a:t>
            </a:r>
            <a:r>
              <a:rPr lang="en-GB" sz="2800" dirty="0"/>
              <a:t> metal, fishing, forestry and agriculture</a:t>
            </a:r>
            <a:r>
              <a:rPr lang="tr-TR" sz="2800" dirty="0"/>
              <a:t>, </a:t>
            </a:r>
            <a:r>
              <a:rPr lang="en-GB" sz="2800" dirty="0"/>
              <a:t>food</a:t>
            </a:r>
            <a:r>
              <a:rPr lang="tr-TR" sz="2800" dirty="0"/>
              <a:t>,</a:t>
            </a:r>
            <a:r>
              <a:rPr lang="en-GB" sz="2800" dirty="0"/>
              <a:t> </a:t>
            </a:r>
            <a:r>
              <a:rPr lang="tr-TR" sz="2800" dirty="0" err="1"/>
              <a:t>textile</a:t>
            </a:r>
            <a:r>
              <a:rPr lang="tr-TR" sz="2800" dirty="0"/>
              <a:t>, </a:t>
            </a:r>
            <a:r>
              <a:rPr lang="en-GB" sz="2800" dirty="0"/>
              <a:t>wooden and paper, </a:t>
            </a:r>
            <a:r>
              <a:rPr lang="tr-TR" sz="2800" dirty="0"/>
              <a:t> </a:t>
            </a:r>
            <a:r>
              <a:rPr lang="en-GB" sz="2800" dirty="0"/>
              <a:t>accommodation and entertainment </a:t>
            </a:r>
            <a:r>
              <a:rPr lang="tr-TR" sz="2800" dirty="0"/>
              <a:t>(</a:t>
            </a:r>
            <a:r>
              <a:rPr lang="tr-TR" sz="2800" dirty="0" err="1"/>
              <a:t>tourism</a:t>
            </a:r>
            <a:r>
              <a:rPr lang="tr-TR" sz="2800" dirty="0"/>
              <a:t>)</a:t>
            </a:r>
            <a:r>
              <a:rPr lang="en-GB" sz="2800" dirty="0"/>
              <a:t>, ship building, marine transportation and warehousing, commerce, bureau, education and fine arts, banking, finance and insurance, health and social services, defence and security sector, press, broadcasting and journalism, petroleum, chemistry, rubber, plastic and medicine, sports, mining and quarry sector, transportation</a:t>
            </a:r>
            <a:r>
              <a:rPr lang="tr-TR" sz="2800" dirty="0"/>
              <a:t>, </a:t>
            </a:r>
            <a:r>
              <a:rPr lang="en-GB" sz="2800" dirty="0"/>
              <a:t>cement, soil and glass</a:t>
            </a:r>
            <a:r>
              <a:rPr lang="tr-TR" sz="2800" dirty="0"/>
              <a:t>, </a:t>
            </a:r>
            <a:r>
              <a:rPr lang="en-GB" sz="2800" dirty="0"/>
              <a:t>energy sector</a:t>
            </a:r>
            <a:r>
              <a:rPr lang="tr-TR" sz="2800" dirty="0"/>
              <a:t>s</a:t>
            </a:r>
            <a:r>
              <a:rPr lang="en-GB" sz="2800" dirty="0"/>
              <a:t>. </a:t>
            </a:r>
            <a:endParaRPr lang="tr-TR" sz="2800" dirty="0"/>
          </a:p>
          <a:p>
            <a:pPr algn="just"/>
            <a:r>
              <a:rPr lang="en-GB" sz="2800" dirty="0"/>
              <a:t>As an affiliate of ETUC (European Trade Union Confederation) and ITUC (International Trade Union Confederation) at international level </a:t>
            </a:r>
            <a:r>
              <a:rPr lang="en-GB" sz="2900" dirty="0"/>
              <a:t>and member of EU-Turkey Joint Economic and Social Advisory Committee</a:t>
            </a:r>
            <a:r>
              <a:rPr lang="tr-TR" sz="2900" dirty="0"/>
              <a:t>,</a:t>
            </a:r>
            <a:r>
              <a:rPr lang="en-GB" sz="2900" dirty="0"/>
              <a:t> HAK-İŞ (and its affiliates) has already been in </a:t>
            </a:r>
            <a:r>
              <a:rPr lang="en-GB" sz="2900" dirty="0" err="1"/>
              <a:t>activ</a:t>
            </a:r>
            <a:r>
              <a:rPr lang="tr-TR" sz="2900" dirty="0"/>
              <a:t>e </a:t>
            </a:r>
            <a:r>
              <a:rPr lang="tr-TR" sz="2900" dirty="0" err="1"/>
              <a:t>predominantly</a:t>
            </a:r>
            <a:r>
              <a:rPr lang="tr-TR" sz="2900" dirty="0"/>
              <a:t> </a:t>
            </a:r>
            <a:r>
              <a:rPr lang="en-GB" sz="2900" dirty="0"/>
              <a:t>in </a:t>
            </a:r>
            <a:r>
              <a:rPr lang="en-GB" sz="2800" dirty="0"/>
              <a:t>private sector and multinational enterprises. </a:t>
            </a:r>
            <a:endParaRPr lang="en-US" sz="2800" dirty="0"/>
          </a:p>
          <a:p>
            <a:r>
              <a:rPr lang="tr-TR" sz="2800" dirty="0"/>
              <a:t> </a:t>
            </a:r>
            <a:endParaRPr lang="en-US" sz="2800" dirty="0"/>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1586558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93275" y="1735608"/>
            <a:ext cx="8406992" cy="4525963"/>
          </a:xfrm>
        </p:spPr>
        <p:txBody>
          <a:bodyPr>
            <a:normAutofit/>
          </a:bodyPr>
          <a:lstStyle/>
          <a:p>
            <a:pPr algn="just">
              <a:spcBef>
                <a:spcPct val="0"/>
              </a:spcBef>
              <a:defRPr/>
            </a:pPr>
            <a:r>
              <a:rPr lang="en-GB" sz="2300" dirty="0"/>
              <a:t>HAK-IS has been taking active roles in European Union (EU) funded programs and projects.</a:t>
            </a:r>
            <a:r>
              <a:rPr lang="tr-TR" sz="2300" dirty="0"/>
              <a:t> </a:t>
            </a:r>
            <a:r>
              <a:rPr lang="en-GB" sz="2300" dirty="0"/>
              <a:t>HAK-IS and its sectoral unions have successfully concluded over 25 projects by getting grants from EU funds. Those projects have been focused on VET, OHS, child, youth, and women issues in order to enable those vulnerable groups more and better employment opportunities in close cooperation and coordination with </a:t>
            </a:r>
            <a:r>
              <a:rPr lang="en-GB" sz="2300" dirty="0" err="1"/>
              <a:t>MoLSS</a:t>
            </a:r>
            <a:r>
              <a:rPr lang="en-GB" sz="2300" dirty="0"/>
              <a:t>, </a:t>
            </a:r>
            <a:r>
              <a:rPr lang="en-GB" sz="2300" dirty="0" err="1"/>
              <a:t>MoNE</a:t>
            </a:r>
            <a:r>
              <a:rPr lang="en-GB" sz="2300" dirty="0"/>
              <a:t> and their related departments such as General Directorate of LLL and Turkish Employment Organisation (İŞKUR).  </a:t>
            </a:r>
          </a:p>
          <a:p>
            <a:pPr algn="just">
              <a:spcBef>
                <a:spcPct val="0"/>
              </a:spcBef>
              <a:defRPr/>
            </a:pPr>
            <a:r>
              <a:rPr lang="en-GB" sz="2300" dirty="0"/>
              <a:t>Thanks to the knowledge, accumulation, and experiences gained from the projects, HAK-IS has been continuing to implement similar projects.</a:t>
            </a:r>
            <a:endParaRPr lang="tr-TR" sz="2300" dirty="0"/>
          </a:p>
          <a:p>
            <a:pPr marL="0" indent="0">
              <a:buNone/>
            </a:pPr>
            <a:endParaRPr lang="en-US" sz="2300" dirty="0"/>
          </a:p>
        </p:txBody>
      </p:sp>
    </p:spTree>
    <p:extLst>
      <p:ext uri="{BB962C8B-B14F-4D97-AF65-F5344CB8AC3E}">
        <p14:creationId xmlns:p14="http://schemas.microsoft.com/office/powerpoint/2010/main" val="1986457150"/>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3448</TotalTime>
  <Words>2657</Words>
  <Application>Microsoft Office PowerPoint</Application>
  <PresentationFormat>Ekran Gösterisi (4:3)</PresentationFormat>
  <Paragraphs>205</Paragraphs>
  <Slides>31</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31</vt:i4>
      </vt:variant>
    </vt:vector>
  </HeadingPairs>
  <TitlesOfParts>
    <vt:vector size="37" baseType="lpstr">
      <vt:lpstr>Arial</vt:lpstr>
      <vt:lpstr>Calibri</vt:lpstr>
      <vt:lpstr>Cambria</vt:lpstr>
      <vt:lpstr>Tahoma</vt:lpstr>
      <vt:lpstr>Times New Roman</vt:lpstr>
      <vt:lpstr>Ofis Teması</vt:lpstr>
      <vt:lpstr>.</vt:lpstr>
      <vt:lpstr>Earth and Turkey’s Location</vt:lpstr>
      <vt:lpstr>Turkey’s Geographical Position</vt:lpstr>
      <vt:lpstr>Basic Details and Indicators of Turkey</vt:lpstr>
      <vt:lpstr>.</vt:lpstr>
      <vt:lpstr>.</vt:lpstr>
      <vt:lpstr>.</vt:lpstr>
      <vt:lpstr>.</vt:lpstr>
      <vt:lpstr>.</vt:lpstr>
      <vt:lpstr>.</vt:lpstr>
      <vt:lpstr>.</vt:lpstr>
      <vt:lpstr>PowerPoint Sunusu</vt:lpstr>
      <vt:lpstr>PowerPoint Sunusu</vt:lpstr>
      <vt:lpstr>.</vt:lpstr>
      <vt:lpstr>.</vt:lpstr>
      <vt:lpstr>.</vt:lpstr>
      <vt:lpstr>.</vt:lpstr>
      <vt:lpstr>PowerPoint Sunusu</vt:lpstr>
      <vt:lpstr>PowerPoint Sunusu</vt:lpstr>
      <vt:lpstr>.</vt:lpstr>
      <vt:lpstr>.</vt:lpstr>
      <vt:lpstr>.</vt:lpstr>
      <vt:lpstr>.</vt:lpstr>
      <vt:lpstr>.</vt:lpstr>
      <vt:lpstr>.</vt:lpstr>
      <vt:lpstr>.</vt:lpstr>
      <vt:lpstr>.</vt:lpstr>
      <vt:lpstr>.</vt:lpstr>
      <vt:lpstr>.</vt:lpstr>
      <vt:lpstr>RECEP ATAR – Project Coordinator Phone: +90 312 417 79 00 / e-posta: recep.atar@gmail.com</vt:lpstr>
      <vt:lpstr>PowerPoint Sunusu</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rıdvan</dc:creator>
  <cp:lastModifiedBy>recepatar</cp:lastModifiedBy>
  <cp:revision>346</cp:revision>
  <dcterms:created xsi:type="dcterms:W3CDTF">2014-02-06T15:27:27Z</dcterms:created>
  <dcterms:modified xsi:type="dcterms:W3CDTF">2017-04-09T20:26:18Z</dcterms:modified>
</cp:coreProperties>
</file>