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3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1" r:id="rId2"/>
    <p:sldMasterId id="2147483682" r:id="rId3"/>
    <p:sldMasterId id="2147483686" r:id="rId4"/>
  </p:sldMasterIdLst>
  <p:notesMasterIdLst>
    <p:notesMasterId r:id="rId16"/>
  </p:notesMasterIdLst>
  <p:sldIdLst>
    <p:sldId id="257" r:id="rId5"/>
    <p:sldId id="261" r:id="rId6"/>
    <p:sldId id="263" r:id="rId7"/>
    <p:sldId id="262" r:id="rId8"/>
    <p:sldId id="264" r:id="rId9"/>
    <p:sldId id="265" r:id="rId10"/>
    <p:sldId id="268" r:id="rId11"/>
    <p:sldId id="269" r:id="rId12"/>
    <p:sldId id="271" r:id="rId13"/>
    <p:sldId id="266" r:id="rId14"/>
    <p:sldId id="270" r:id="rId15"/>
  </p:sldIdLst>
  <p:sldSz cx="12192000" cy="6858000"/>
  <p:notesSz cx="6797675" cy="9926638"/>
  <p:defaultTextStyle>
    <a:defPPr>
      <a:defRPr lang="sv-S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981" autoAdjust="0"/>
    <p:restoredTop sz="70679" autoAdjust="0"/>
  </p:normalViewPr>
  <p:slideViewPr>
    <p:cSldViewPr snapToGrid="0">
      <p:cViewPr varScale="1">
        <p:scale>
          <a:sx n="52" d="100"/>
          <a:sy n="52" d="100"/>
        </p:scale>
        <p:origin x="133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sidhuvu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3" name="Platshållare för datum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596649-D40F-43CF-91E3-54825B465B5F}" type="datetimeFigureOut">
              <a:rPr lang="sv-SE" smtClean="0"/>
              <a:t>2017-04-10</a:t>
            </a:fld>
            <a:endParaRPr lang="sv-SE"/>
          </a:p>
        </p:txBody>
      </p:sp>
      <p:sp>
        <p:nvSpPr>
          <p:cNvPr id="4" name="Platshållare för bildobjekt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v-SE"/>
          </a:p>
        </p:txBody>
      </p:sp>
      <p:sp>
        <p:nvSpPr>
          <p:cNvPr id="5" name="Platshållare för anteckningar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AF470C9-CB88-4DCB-A181-89E293586339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055562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v-SE" dirty="0" smtClean="0"/>
              <a:t>**LÅNGSAM</a:t>
            </a:r>
            <a:r>
              <a:rPr lang="sv-SE" baseline="0" dirty="0" smtClean="0"/>
              <a:t> INTRO**</a:t>
            </a:r>
          </a:p>
          <a:p>
            <a:endParaRPr lang="sv-SE" baseline="0" dirty="0" smtClean="0"/>
          </a:p>
          <a:p>
            <a:pPr marL="171450" indent="-171450">
              <a:buFont typeface="Wingdings" panose="05000000000000000000" pitchFamily="2" charset="2"/>
              <a:buChar char="Ø"/>
            </a:pPr>
            <a:r>
              <a:rPr lang="sv-SE" dirty="0" smtClean="0"/>
              <a:t>Jag ska mycket kort berätta</a:t>
            </a:r>
            <a:r>
              <a:rPr lang="sv-SE" baseline="0" dirty="0" smtClean="0"/>
              <a:t> lite om det här snabbspåret, som syftar till att skapa effektivare vägar in på arbetsmarknaden för de som kommer med kompetenser som arbetsgivare har behov av.</a:t>
            </a:r>
          </a:p>
          <a:p>
            <a:pPr marL="171450" indent="-171450">
              <a:buFont typeface="Wingdings" panose="05000000000000000000" pitchFamily="2" charset="2"/>
              <a:buChar char="Ø"/>
            </a:pPr>
            <a:r>
              <a:rPr lang="sv-SE" baseline="0" dirty="0" smtClean="0"/>
              <a:t>Aktörerna som ingår är regeringen, den nationella arbetsförmedlingen och arbetsmarknadens parter.</a:t>
            </a:r>
          </a:p>
          <a:p>
            <a:pPr marL="171450" indent="-171450">
              <a:buFont typeface="Wingdings" panose="05000000000000000000" pitchFamily="2" charset="2"/>
              <a:buChar char="Ø"/>
            </a:pPr>
            <a:r>
              <a:rPr lang="sv-SE" baseline="0" dirty="0" smtClean="0"/>
              <a:t>Mer information finns i underlaget ”</a:t>
            </a:r>
            <a:r>
              <a:rPr lang="en-US" baseline="0" dirty="0" smtClean="0"/>
              <a:t>Fast tracks in Sweden – a multi-stakeholder approach to </a:t>
            </a:r>
            <a:r>
              <a:rPr lang="en-US" baseline="0" dirty="0" err="1" smtClean="0"/>
              <a:t>labour</a:t>
            </a:r>
            <a:r>
              <a:rPr lang="en-US" baseline="0" dirty="0" smtClean="0"/>
              <a:t> market integration”.</a:t>
            </a:r>
          </a:p>
          <a:p>
            <a:endParaRPr lang="sv-SE" baseline="0" dirty="0" smtClean="0"/>
          </a:p>
          <a:p>
            <a:r>
              <a:rPr lang="sv-SE" dirty="0" smtClean="0"/>
              <a:t>Bilden togs i </a:t>
            </a:r>
            <a:r>
              <a:rPr lang="sv-SE" baseline="0" dirty="0" smtClean="0"/>
              <a:t>december förra året</a:t>
            </a:r>
            <a:r>
              <a:rPr lang="sv-SE" dirty="0" smtClean="0"/>
              <a:t> och</a:t>
            </a:r>
            <a:r>
              <a:rPr lang="sv-SE" baseline="0" dirty="0" smtClean="0"/>
              <a:t> visar</a:t>
            </a:r>
            <a:r>
              <a:rPr lang="sv-SE" dirty="0" smtClean="0"/>
              <a:t> den glada</a:t>
            </a:r>
            <a:r>
              <a:rPr lang="sv-SE" baseline="0" dirty="0" smtClean="0"/>
              <a:t> </a:t>
            </a:r>
            <a:r>
              <a:rPr lang="sv-SE" dirty="0" smtClean="0"/>
              <a:t>pilotgrupp som gick ut arbetsmarknadsutbildningen ”Att vara</a:t>
            </a:r>
            <a:r>
              <a:rPr lang="sv-SE" baseline="0" dirty="0" smtClean="0"/>
              <a:t> lärare i Sverige”.</a:t>
            </a:r>
            <a:endParaRPr lang="sv-SE" dirty="0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F470C9-CB88-4DCB-A181-89E293586339}" type="slidenum">
              <a:rPr lang="sv-SE" smtClean="0"/>
              <a:t>1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77985470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Wingdings" panose="05000000000000000000" pitchFamily="2" charset="2"/>
              <a:buChar char="Ø"/>
            </a:pPr>
            <a:r>
              <a:rPr lang="en-GB" dirty="0" err="1" smtClean="0"/>
              <a:t>Flerpartssamverkan</a:t>
            </a:r>
            <a:r>
              <a:rPr lang="en-GB" dirty="0" smtClean="0"/>
              <a:t> – </a:t>
            </a:r>
            <a:r>
              <a:rPr lang="en-GB" dirty="0" err="1" smtClean="0"/>
              <a:t>alla</a:t>
            </a:r>
            <a:r>
              <a:rPr lang="en-GB" dirty="0" smtClean="0"/>
              <a:t> </a:t>
            </a:r>
            <a:r>
              <a:rPr lang="en-GB" dirty="0" err="1" smtClean="0"/>
              <a:t>ansvariga</a:t>
            </a:r>
            <a:r>
              <a:rPr lang="en-GB" dirty="0" smtClean="0"/>
              <a:t> </a:t>
            </a:r>
            <a:r>
              <a:rPr lang="en-GB" dirty="0" err="1" smtClean="0"/>
              <a:t>aktörer</a:t>
            </a:r>
            <a:r>
              <a:rPr lang="en-GB" dirty="0" smtClean="0"/>
              <a:t> sitter runt </a:t>
            </a:r>
            <a:r>
              <a:rPr lang="en-GB" dirty="0" err="1" smtClean="0"/>
              <a:t>samma</a:t>
            </a:r>
            <a:r>
              <a:rPr lang="en-GB" dirty="0" smtClean="0"/>
              <a:t> </a:t>
            </a:r>
            <a:r>
              <a:rPr lang="en-GB" dirty="0" err="1" smtClean="0"/>
              <a:t>bord</a:t>
            </a:r>
            <a:r>
              <a:rPr lang="en-GB" dirty="0" smtClean="0"/>
              <a:t> </a:t>
            </a:r>
            <a:r>
              <a:rPr lang="en-GB" dirty="0" err="1" smtClean="0"/>
              <a:t>och</a:t>
            </a:r>
            <a:r>
              <a:rPr lang="en-GB" dirty="0" smtClean="0"/>
              <a:t> </a:t>
            </a:r>
            <a:r>
              <a:rPr lang="en-GB" dirty="0" err="1" smtClean="0"/>
              <a:t>kommer</a:t>
            </a:r>
            <a:r>
              <a:rPr lang="en-GB" baseline="0" dirty="0" smtClean="0"/>
              <a:t> </a:t>
            </a:r>
            <a:r>
              <a:rPr lang="en-GB" baseline="0" dirty="0" err="1" smtClean="0"/>
              <a:t>överens</a:t>
            </a:r>
            <a:r>
              <a:rPr lang="en-GB" baseline="0" dirty="0" smtClean="0"/>
              <a:t> om </a:t>
            </a:r>
            <a:r>
              <a:rPr lang="en-GB" baseline="0" dirty="0" err="1" smtClean="0"/>
              <a:t>vad</a:t>
            </a:r>
            <a:r>
              <a:rPr lang="en-GB" baseline="0" dirty="0" smtClean="0"/>
              <a:t> </a:t>
            </a:r>
            <a:r>
              <a:rPr lang="en-GB" baseline="0" dirty="0" err="1" smtClean="0"/>
              <a:t>som</a:t>
            </a:r>
            <a:r>
              <a:rPr lang="en-GB" baseline="0" dirty="0" smtClean="0"/>
              <a:t> </a:t>
            </a:r>
            <a:r>
              <a:rPr lang="en-GB" baseline="0" dirty="0" err="1" smtClean="0"/>
              <a:t>behövs</a:t>
            </a:r>
            <a:r>
              <a:rPr lang="en-GB" baseline="0" dirty="0" smtClean="0"/>
              <a:t> </a:t>
            </a:r>
            <a:r>
              <a:rPr lang="en-GB" baseline="0" dirty="0" err="1" smtClean="0"/>
              <a:t>och</a:t>
            </a:r>
            <a:r>
              <a:rPr lang="en-GB" baseline="0" dirty="0" smtClean="0"/>
              <a:t> tar </a:t>
            </a:r>
            <a:r>
              <a:rPr lang="en-GB" baseline="0" dirty="0" err="1" smtClean="0"/>
              <a:t>ansvar</a:t>
            </a:r>
            <a:r>
              <a:rPr lang="en-GB" baseline="0" dirty="0" smtClean="0"/>
              <a:t> </a:t>
            </a:r>
            <a:r>
              <a:rPr lang="en-GB" baseline="0" dirty="0" err="1" smtClean="0"/>
              <a:t>för</a:t>
            </a:r>
            <a:r>
              <a:rPr lang="en-GB" baseline="0" dirty="0" smtClean="0"/>
              <a:t> </a:t>
            </a:r>
            <a:r>
              <a:rPr lang="en-GB" baseline="0" dirty="0" err="1" smtClean="0"/>
              <a:t>sina</a:t>
            </a:r>
            <a:r>
              <a:rPr lang="en-GB" baseline="0" dirty="0" smtClean="0"/>
              <a:t> </a:t>
            </a:r>
            <a:r>
              <a:rPr lang="en-GB" baseline="0" dirty="0" err="1" smtClean="0"/>
              <a:t>områden</a:t>
            </a:r>
            <a:endParaRPr lang="en-GB" dirty="0" smtClean="0"/>
          </a:p>
          <a:p>
            <a:pPr marL="0" indent="0">
              <a:buFont typeface="Wingdings" panose="05000000000000000000" pitchFamily="2" charset="2"/>
              <a:buNone/>
            </a:pPr>
            <a:endParaRPr lang="en-GB" dirty="0" smtClean="0"/>
          </a:p>
          <a:p>
            <a:pPr marL="171450" indent="-171450">
              <a:buFont typeface="Wingdings" panose="05000000000000000000" pitchFamily="2" charset="2"/>
              <a:buChar char="Ø"/>
            </a:pPr>
            <a:r>
              <a:rPr lang="en-GB" dirty="0" err="1" smtClean="0"/>
              <a:t>Kompetensförsörjningsperspektiv</a:t>
            </a:r>
            <a:r>
              <a:rPr lang="en-GB" dirty="0" smtClean="0"/>
              <a:t>, </a:t>
            </a:r>
            <a:r>
              <a:rPr lang="en-GB" dirty="0" err="1" smtClean="0"/>
              <a:t>arbetsmarknadsperspektiv</a:t>
            </a:r>
            <a:endParaRPr lang="en-GB" dirty="0" smtClean="0"/>
          </a:p>
          <a:p>
            <a:pPr marL="171450" indent="-171450">
              <a:buFont typeface="Wingdings" panose="05000000000000000000" pitchFamily="2" charset="2"/>
              <a:buChar char="Ø"/>
            </a:pPr>
            <a:endParaRPr lang="en-GB" dirty="0" smtClean="0"/>
          </a:p>
          <a:p>
            <a:pPr marL="171450" indent="-171450">
              <a:buFont typeface="Wingdings" panose="05000000000000000000" pitchFamily="2" charset="2"/>
              <a:buChar char="Ø"/>
            </a:pPr>
            <a:r>
              <a:rPr lang="en-GB" dirty="0" err="1" smtClean="0"/>
              <a:t>Kombinationer</a:t>
            </a:r>
            <a:r>
              <a:rPr lang="en-GB" dirty="0" smtClean="0"/>
              <a:t> </a:t>
            </a:r>
            <a:r>
              <a:rPr lang="en-GB" dirty="0" err="1" smtClean="0"/>
              <a:t>och</a:t>
            </a:r>
            <a:r>
              <a:rPr lang="en-GB" dirty="0" smtClean="0"/>
              <a:t> </a:t>
            </a:r>
            <a:r>
              <a:rPr lang="en-GB" dirty="0" err="1" smtClean="0"/>
              <a:t>kedjor</a:t>
            </a:r>
            <a:r>
              <a:rPr lang="en-GB" dirty="0" smtClean="0"/>
              <a:t> </a:t>
            </a:r>
            <a:r>
              <a:rPr lang="en-GB" dirty="0" err="1" smtClean="0"/>
              <a:t>av</a:t>
            </a:r>
            <a:r>
              <a:rPr lang="en-GB" dirty="0" smtClean="0"/>
              <a:t> </a:t>
            </a:r>
            <a:r>
              <a:rPr lang="en-GB" dirty="0" err="1" smtClean="0"/>
              <a:t>insatser</a:t>
            </a:r>
            <a:r>
              <a:rPr lang="en-GB" dirty="0" smtClean="0"/>
              <a:t>. </a:t>
            </a:r>
            <a:r>
              <a:rPr lang="en-GB" dirty="0" err="1" smtClean="0"/>
              <a:t>Bygger</a:t>
            </a:r>
            <a:r>
              <a:rPr lang="en-GB" dirty="0" smtClean="0"/>
              <a:t> </a:t>
            </a:r>
            <a:r>
              <a:rPr lang="en-GB" dirty="0" err="1" smtClean="0"/>
              <a:t>på</a:t>
            </a:r>
            <a:r>
              <a:rPr lang="en-GB" dirty="0" smtClean="0"/>
              <a:t> </a:t>
            </a:r>
            <a:r>
              <a:rPr lang="en-GB" dirty="0" err="1" smtClean="0"/>
              <a:t>generell</a:t>
            </a:r>
            <a:r>
              <a:rPr lang="en-GB" dirty="0" smtClean="0"/>
              <a:t> </a:t>
            </a:r>
            <a:r>
              <a:rPr lang="en-GB" dirty="0" err="1" smtClean="0"/>
              <a:t>kompetens</a:t>
            </a:r>
            <a:r>
              <a:rPr lang="en-GB" dirty="0" smtClean="0"/>
              <a:t> </a:t>
            </a:r>
            <a:r>
              <a:rPr lang="en-GB" dirty="0" err="1" smtClean="0"/>
              <a:t>som</a:t>
            </a:r>
            <a:r>
              <a:rPr lang="en-GB" dirty="0" smtClean="0"/>
              <a:t> </a:t>
            </a:r>
            <a:r>
              <a:rPr lang="en-GB" dirty="0" err="1" smtClean="0"/>
              <a:t>krävs</a:t>
            </a:r>
            <a:r>
              <a:rPr lang="en-GB" baseline="0" dirty="0" smtClean="0"/>
              <a:t> </a:t>
            </a:r>
            <a:r>
              <a:rPr lang="en-GB" baseline="0" dirty="0" err="1" smtClean="0"/>
              <a:t>för</a:t>
            </a:r>
            <a:r>
              <a:rPr lang="en-GB" baseline="0" dirty="0" smtClean="0"/>
              <a:t> </a:t>
            </a:r>
            <a:r>
              <a:rPr lang="en-GB" baseline="0" dirty="0" err="1" smtClean="0"/>
              <a:t>att</a:t>
            </a:r>
            <a:r>
              <a:rPr lang="en-GB" baseline="0" dirty="0" smtClean="0"/>
              <a:t> </a:t>
            </a:r>
            <a:r>
              <a:rPr lang="en-GB" baseline="0" dirty="0" err="1" smtClean="0"/>
              <a:t>jobba</a:t>
            </a:r>
            <a:r>
              <a:rPr lang="en-GB" baseline="0" dirty="0" smtClean="0"/>
              <a:t> </a:t>
            </a:r>
            <a:r>
              <a:rPr lang="en-GB" baseline="0" dirty="0" err="1" smtClean="0"/>
              <a:t>i</a:t>
            </a:r>
            <a:r>
              <a:rPr lang="en-GB" baseline="0" dirty="0" smtClean="0"/>
              <a:t> </a:t>
            </a:r>
            <a:r>
              <a:rPr lang="en-GB" baseline="0" dirty="0" err="1" smtClean="0"/>
              <a:t>Sverige</a:t>
            </a:r>
            <a:r>
              <a:rPr lang="en-GB" baseline="0" dirty="0" smtClean="0"/>
              <a:t> + </a:t>
            </a:r>
            <a:r>
              <a:rPr lang="en-GB" baseline="0" dirty="0" err="1" smtClean="0"/>
              <a:t>individuella</a:t>
            </a:r>
            <a:r>
              <a:rPr lang="en-GB" baseline="0" dirty="0" smtClean="0"/>
              <a:t> </a:t>
            </a:r>
            <a:r>
              <a:rPr lang="en-GB" baseline="0" dirty="0" err="1" smtClean="0"/>
              <a:t>förutsättningar</a:t>
            </a:r>
            <a:r>
              <a:rPr lang="en-GB" baseline="0" dirty="0" smtClean="0"/>
              <a:t>, t ex </a:t>
            </a:r>
            <a:r>
              <a:rPr lang="en-GB" baseline="0" dirty="0" err="1" smtClean="0"/>
              <a:t>utbildningsbakgrund</a:t>
            </a:r>
            <a:r>
              <a:rPr lang="en-GB" baseline="0" dirty="0" smtClean="0"/>
              <a:t>, </a:t>
            </a:r>
            <a:r>
              <a:rPr lang="en-GB" baseline="0" dirty="0" err="1" smtClean="0"/>
              <a:t>förmåga</a:t>
            </a:r>
            <a:r>
              <a:rPr lang="en-GB" baseline="0" dirty="0" smtClean="0"/>
              <a:t> </a:t>
            </a:r>
            <a:r>
              <a:rPr lang="en-GB" baseline="0" dirty="0" err="1" smtClean="0"/>
              <a:t>att</a:t>
            </a:r>
            <a:r>
              <a:rPr lang="en-GB" baseline="0" dirty="0" smtClean="0"/>
              <a:t> </a:t>
            </a:r>
            <a:r>
              <a:rPr lang="en-GB" baseline="0" dirty="0" err="1" smtClean="0"/>
              <a:t>lära</a:t>
            </a:r>
            <a:endParaRPr lang="en-GB" dirty="0" smtClean="0"/>
          </a:p>
          <a:p>
            <a:pPr marL="171450" indent="-171450">
              <a:buFont typeface="Wingdings" panose="05000000000000000000" pitchFamily="2" charset="2"/>
              <a:buChar char="Ø"/>
            </a:pPr>
            <a:endParaRPr lang="en-GB" dirty="0" smtClean="0"/>
          </a:p>
          <a:p>
            <a:pPr marL="171450" indent="-171450">
              <a:buFont typeface="Wingdings" panose="05000000000000000000" pitchFamily="2" charset="2"/>
              <a:buChar char="Ø"/>
            </a:pPr>
            <a:r>
              <a:rPr lang="en-GB" dirty="0" err="1" smtClean="0"/>
              <a:t>Snabbspår</a:t>
            </a:r>
            <a:r>
              <a:rPr lang="en-GB" dirty="0" smtClean="0"/>
              <a:t> </a:t>
            </a:r>
            <a:r>
              <a:rPr lang="en-GB" dirty="0" err="1" smtClean="0"/>
              <a:t>har</a:t>
            </a:r>
            <a:r>
              <a:rPr lang="en-GB" dirty="0" smtClean="0"/>
              <a:t> </a:t>
            </a:r>
            <a:r>
              <a:rPr lang="en-GB" dirty="0" err="1" smtClean="0"/>
              <a:t>synliggjort</a:t>
            </a:r>
            <a:r>
              <a:rPr lang="en-GB" dirty="0" smtClean="0"/>
              <a:t> </a:t>
            </a:r>
            <a:r>
              <a:rPr lang="en-GB" dirty="0" err="1" smtClean="0"/>
              <a:t>processen</a:t>
            </a:r>
            <a:r>
              <a:rPr lang="en-GB" dirty="0" smtClean="0"/>
              <a:t>. </a:t>
            </a:r>
            <a:r>
              <a:rPr lang="en-GB" dirty="0" err="1" smtClean="0"/>
              <a:t>Större</a:t>
            </a:r>
            <a:r>
              <a:rPr lang="en-GB" baseline="0" dirty="0" smtClean="0"/>
              <a:t> </a:t>
            </a:r>
            <a:r>
              <a:rPr lang="en-GB" baseline="0" dirty="0" err="1" smtClean="0"/>
              <a:t>tydlighet</a:t>
            </a:r>
            <a:r>
              <a:rPr lang="en-GB" baseline="0" dirty="0" smtClean="0"/>
              <a:t> </a:t>
            </a:r>
            <a:r>
              <a:rPr lang="en-GB" baseline="0" dirty="0" err="1" smtClean="0"/>
              <a:t>kring</a:t>
            </a:r>
            <a:r>
              <a:rPr lang="en-GB" baseline="0" dirty="0" smtClean="0"/>
              <a:t> </a:t>
            </a:r>
            <a:r>
              <a:rPr lang="en-GB" baseline="0" dirty="0" err="1" smtClean="0"/>
              <a:t>vad</a:t>
            </a:r>
            <a:r>
              <a:rPr lang="en-GB" baseline="0" dirty="0" smtClean="0"/>
              <a:t> </a:t>
            </a:r>
            <a:r>
              <a:rPr lang="en-GB" baseline="0" dirty="0" err="1" smtClean="0"/>
              <a:t>som</a:t>
            </a:r>
            <a:r>
              <a:rPr lang="en-GB" baseline="0" dirty="0" smtClean="0"/>
              <a:t> </a:t>
            </a:r>
            <a:r>
              <a:rPr lang="en-GB" baseline="0" dirty="0" err="1" smtClean="0"/>
              <a:t>krävs</a:t>
            </a:r>
            <a:r>
              <a:rPr lang="en-GB" baseline="0" dirty="0" smtClean="0"/>
              <a:t> </a:t>
            </a:r>
            <a:r>
              <a:rPr lang="en-GB" baseline="0" dirty="0" err="1" smtClean="0"/>
              <a:t>för</a:t>
            </a:r>
            <a:r>
              <a:rPr lang="en-GB" baseline="0" dirty="0" smtClean="0"/>
              <a:t> </a:t>
            </a:r>
            <a:r>
              <a:rPr lang="en-GB" baseline="0" dirty="0" err="1" smtClean="0"/>
              <a:t>att</a:t>
            </a:r>
            <a:r>
              <a:rPr lang="en-GB" baseline="0" dirty="0" smtClean="0"/>
              <a:t> </a:t>
            </a:r>
            <a:r>
              <a:rPr lang="en-GB" baseline="0" dirty="0" err="1" smtClean="0"/>
              <a:t>kunna</a:t>
            </a:r>
            <a:r>
              <a:rPr lang="en-GB" baseline="0" dirty="0" smtClean="0"/>
              <a:t> </a:t>
            </a:r>
            <a:r>
              <a:rPr lang="en-GB" baseline="0" dirty="0" err="1" smtClean="0"/>
              <a:t>matcha</a:t>
            </a:r>
            <a:r>
              <a:rPr lang="en-GB" baseline="0" dirty="0" smtClean="0"/>
              <a:t> sin </a:t>
            </a:r>
            <a:r>
              <a:rPr lang="en-GB" baseline="0" dirty="0" err="1" smtClean="0"/>
              <a:t>kompetens</a:t>
            </a:r>
            <a:r>
              <a:rPr lang="en-GB" baseline="0" dirty="0" smtClean="0"/>
              <a:t> mot </a:t>
            </a:r>
            <a:r>
              <a:rPr lang="en-GB" baseline="0" dirty="0" err="1" smtClean="0"/>
              <a:t>arbetsmarknaden</a:t>
            </a:r>
            <a:r>
              <a:rPr lang="en-GB" baseline="0" dirty="0" smtClean="0"/>
              <a:t>. </a:t>
            </a:r>
            <a:r>
              <a:rPr lang="en-GB" baseline="0" dirty="0" err="1" smtClean="0"/>
              <a:t>Både</a:t>
            </a:r>
            <a:r>
              <a:rPr lang="en-GB" baseline="0" dirty="0" smtClean="0"/>
              <a:t> </a:t>
            </a:r>
            <a:r>
              <a:rPr lang="en-GB" baseline="0" dirty="0" err="1" smtClean="0"/>
              <a:t>för</a:t>
            </a:r>
            <a:r>
              <a:rPr lang="en-GB" baseline="0" dirty="0" smtClean="0"/>
              <a:t> den </a:t>
            </a:r>
            <a:r>
              <a:rPr lang="en-GB" baseline="0" dirty="0" err="1" smtClean="0"/>
              <a:t>nyanlända</a:t>
            </a:r>
            <a:r>
              <a:rPr lang="en-GB" baseline="0" dirty="0" smtClean="0"/>
              <a:t> </a:t>
            </a:r>
            <a:r>
              <a:rPr lang="en-GB" baseline="0" dirty="0" err="1" smtClean="0"/>
              <a:t>och</a:t>
            </a:r>
            <a:r>
              <a:rPr lang="en-GB" baseline="0" dirty="0" smtClean="0"/>
              <a:t> </a:t>
            </a:r>
            <a:r>
              <a:rPr lang="en-GB" baseline="0" dirty="0" err="1" smtClean="0"/>
              <a:t>för</a:t>
            </a:r>
            <a:r>
              <a:rPr lang="en-GB" baseline="0" dirty="0" smtClean="0"/>
              <a:t> </a:t>
            </a:r>
            <a:r>
              <a:rPr lang="en-GB" baseline="0" dirty="0" err="1" smtClean="0"/>
              <a:t>arbetsförmedlarna</a:t>
            </a:r>
            <a:r>
              <a:rPr lang="en-GB" baseline="0" dirty="0" smtClean="0"/>
              <a:t> </a:t>
            </a:r>
            <a:r>
              <a:rPr lang="en-GB" baseline="0" dirty="0" err="1" smtClean="0"/>
              <a:t>på</a:t>
            </a:r>
            <a:r>
              <a:rPr lang="en-GB" baseline="0" dirty="0" smtClean="0"/>
              <a:t> </a:t>
            </a:r>
            <a:r>
              <a:rPr lang="en-GB" baseline="0" dirty="0" err="1" smtClean="0"/>
              <a:t>arbetsförmedlingen</a:t>
            </a:r>
            <a:r>
              <a:rPr lang="en-GB" baseline="0" dirty="0" smtClean="0"/>
              <a:t>.</a:t>
            </a:r>
          </a:p>
          <a:p>
            <a:pPr marL="171450" indent="-171450">
              <a:buFont typeface="Wingdings" panose="05000000000000000000" pitchFamily="2" charset="2"/>
              <a:buChar char="Ø"/>
            </a:pPr>
            <a:endParaRPr lang="en-GB" dirty="0" smtClean="0"/>
          </a:p>
          <a:p>
            <a:pPr marL="171450" indent="-171450">
              <a:buFont typeface="Wingdings" panose="05000000000000000000" pitchFamily="2" charset="2"/>
              <a:buChar char="Ø"/>
            </a:pPr>
            <a:r>
              <a:rPr lang="en-GB" dirty="0" err="1" smtClean="0"/>
              <a:t>Tidiga</a:t>
            </a:r>
            <a:r>
              <a:rPr lang="en-GB" dirty="0" smtClean="0"/>
              <a:t> </a:t>
            </a:r>
            <a:r>
              <a:rPr lang="en-GB" dirty="0" err="1" smtClean="0"/>
              <a:t>insatser</a:t>
            </a:r>
            <a:r>
              <a:rPr lang="en-GB" dirty="0" smtClean="0"/>
              <a:t> </a:t>
            </a:r>
            <a:r>
              <a:rPr lang="en-GB" dirty="0" smtClean="0">
                <a:sym typeface="Wingdings" panose="05000000000000000000" pitchFamily="2" charset="2"/>
              </a:rPr>
              <a:t></a:t>
            </a:r>
            <a:r>
              <a:rPr lang="en-GB" dirty="0" smtClean="0"/>
              <a:t> </a:t>
            </a:r>
            <a:r>
              <a:rPr lang="en-GB" dirty="0" err="1" smtClean="0"/>
              <a:t>högre</a:t>
            </a:r>
            <a:r>
              <a:rPr lang="en-GB" dirty="0" smtClean="0"/>
              <a:t> motivation </a:t>
            </a:r>
            <a:r>
              <a:rPr lang="en-GB" dirty="0" smtClean="0">
                <a:sym typeface="Wingdings" panose="05000000000000000000" pitchFamily="2" charset="2"/>
              </a:rPr>
              <a:t></a:t>
            </a:r>
            <a:r>
              <a:rPr lang="en-GB" dirty="0" smtClean="0"/>
              <a:t> </a:t>
            </a:r>
            <a:r>
              <a:rPr lang="en-GB" dirty="0" err="1" smtClean="0"/>
              <a:t>snabbare</a:t>
            </a:r>
            <a:r>
              <a:rPr lang="en-GB" dirty="0" smtClean="0"/>
              <a:t> </a:t>
            </a:r>
            <a:r>
              <a:rPr lang="en-GB" dirty="0" err="1" smtClean="0"/>
              <a:t>språkinlärning</a:t>
            </a:r>
            <a:r>
              <a:rPr lang="en-GB" dirty="0" smtClean="0"/>
              <a:t> </a:t>
            </a:r>
            <a:r>
              <a:rPr lang="en-GB" dirty="0" smtClean="0">
                <a:sym typeface="Wingdings" panose="05000000000000000000" pitchFamily="2" charset="2"/>
              </a:rPr>
              <a:t></a:t>
            </a:r>
            <a:r>
              <a:rPr lang="en-GB" dirty="0" smtClean="0"/>
              <a:t> </a:t>
            </a:r>
            <a:r>
              <a:rPr lang="en-GB" dirty="0" err="1" smtClean="0"/>
              <a:t>snabbare</a:t>
            </a:r>
            <a:r>
              <a:rPr lang="en-GB" dirty="0" smtClean="0"/>
              <a:t> </a:t>
            </a:r>
            <a:r>
              <a:rPr lang="en-GB" dirty="0" err="1" smtClean="0"/>
              <a:t>framsteg</a:t>
            </a:r>
            <a:endParaRPr lang="en-GB" dirty="0" smtClean="0"/>
          </a:p>
          <a:p>
            <a:endParaRPr lang="sv-SE" dirty="0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F470C9-CB88-4DCB-A181-89E293586339}" type="slidenum">
              <a:rPr lang="sv-SE" smtClean="0"/>
              <a:t>10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60599876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lvl="0" indent="-171450">
              <a:buFont typeface="Wingdings" panose="05000000000000000000" pitchFamily="2" charset="2"/>
              <a:buChar char="Ø"/>
            </a:pPr>
            <a:r>
              <a:rPr lang="sv-S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Uppföljning</a:t>
            </a:r>
            <a:r>
              <a:rPr lang="sv-SE" sz="1200" b="1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och s</a:t>
            </a:r>
            <a:r>
              <a:rPr lang="sv-S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ystematiskt arbetsmarknadspolitiskt lärande</a:t>
            </a:r>
            <a:r>
              <a:rPr lang="sv-S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– erfarenheter från lokal och nationell nivå bör ge bäring på nationell utbildnings- och arbetsmarknadspolitik.</a:t>
            </a:r>
          </a:p>
          <a:p>
            <a:pPr marL="171450" lvl="0" indent="-171450">
              <a:buFont typeface="Wingdings" panose="05000000000000000000" pitchFamily="2" charset="2"/>
              <a:buChar char="Ø"/>
            </a:pPr>
            <a:r>
              <a:rPr lang="sv-S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Utgå från arbetsmarknadens behov</a:t>
            </a:r>
            <a:r>
              <a:rPr lang="sv-S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– det krävs kommunikation, samverkan och lyhördhet mellan Arbetsförmedlingen och arbetsgivarna för att nå resultat.</a:t>
            </a:r>
          </a:p>
          <a:p>
            <a:pPr marL="171450" lvl="0" indent="-171450">
              <a:buFont typeface="Wingdings" panose="05000000000000000000" pitchFamily="2" charset="2"/>
              <a:buChar char="Ø"/>
            </a:pPr>
            <a:r>
              <a:rPr lang="sv-S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Tidiga insatser</a:t>
            </a:r>
            <a:r>
              <a:rPr lang="sv-S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– alla asylsökande är potentiella medarbetare. Det behövs ett mer flexibelt system och förutsättningar för olika aktörer att erbjuda insatser.</a:t>
            </a:r>
          </a:p>
          <a:p>
            <a:pPr marL="171450" lvl="0" indent="-171450">
              <a:buFont typeface="Wingdings" panose="05000000000000000000" pitchFamily="2" charset="2"/>
              <a:buChar char="Ø"/>
            </a:pPr>
            <a:r>
              <a:rPr lang="sv-S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Breda och likvärdiga insatser</a:t>
            </a:r>
            <a:r>
              <a:rPr lang="sv-S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– det som fungerar bör skalas upp och bli tillgängligt för en bred målgrupp. Flaskhalsar i systemen behöver ses över.</a:t>
            </a:r>
          </a:p>
          <a:p>
            <a:pPr marL="171450" lvl="0" indent="-171450">
              <a:buFont typeface="Wingdings" panose="05000000000000000000" pitchFamily="2" charset="2"/>
              <a:buChar char="Ø"/>
            </a:pPr>
            <a:r>
              <a:rPr lang="sv-S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Jämställda förutsättningar till integration</a:t>
            </a:r>
            <a:r>
              <a:rPr lang="sv-S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– alla, oavsett kön, med eller utan barn, ska kunna tillgodogöra sig arbetsmarknadspolitiska insatser.</a:t>
            </a:r>
          </a:p>
          <a:p>
            <a:pPr marL="171450" lvl="0" indent="-171450">
              <a:buFont typeface="Wingdings" panose="05000000000000000000" pitchFamily="2" charset="2"/>
              <a:buChar char="Ø"/>
            </a:pPr>
            <a:r>
              <a:rPr lang="sv-S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Sänkta barriärer till välfärdsjobben</a:t>
            </a:r>
            <a:r>
              <a:rPr lang="sv-S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– Det behövs en flexiblare arbets-marknad med fler vägar in till välfärdsjobben. </a:t>
            </a:r>
            <a:endParaRPr lang="sv-SE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F470C9-CB88-4DCB-A181-89E293586339}" type="slidenum">
              <a:rPr lang="sv-SE" smtClean="0"/>
              <a:t>11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806030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v-SE" dirty="0" smtClean="0"/>
              <a:t>SKL</a:t>
            </a:r>
            <a:r>
              <a:rPr lang="sv-SE" baseline="0" dirty="0" smtClean="0"/>
              <a:t> är en organisation som representerar 290 kommuner och 20 landsting/regioner. Jag jobbar på avdelningen för </a:t>
            </a:r>
            <a:r>
              <a:rPr lang="sv-SE" baseline="0" dirty="0" err="1" smtClean="0"/>
              <a:t>arbetsgivarpolitik</a:t>
            </a:r>
            <a:r>
              <a:rPr lang="sv-SE" baseline="0" dirty="0" smtClean="0"/>
              <a:t>.</a:t>
            </a:r>
            <a:endParaRPr lang="sv-SE" dirty="0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F470C9-CB88-4DCB-A181-89E293586339}" type="slidenum">
              <a:rPr lang="sv-SE" smtClean="0"/>
              <a:t>2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65047829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Wingdings" panose="05000000000000000000" pitchFamily="2" charset="2"/>
              <a:buChar char="Ø"/>
            </a:pPr>
            <a:r>
              <a:rPr lang="sv-SE" dirty="0" smtClean="0"/>
              <a:t>2015 var</a:t>
            </a:r>
            <a:r>
              <a:rPr lang="sv-SE" baseline="0" dirty="0" smtClean="0"/>
              <a:t> ett år då många flydde till Europa. Sverige tog emot </a:t>
            </a:r>
            <a:r>
              <a:rPr lang="sv-SE" dirty="0" smtClean="0"/>
              <a:t>163 000 asylsökande. Sammanlagd</a:t>
            </a:r>
            <a:r>
              <a:rPr lang="sv-SE" baseline="0" dirty="0" smtClean="0"/>
              <a:t> b</a:t>
            </a:r>
            <a:r>
              <a:rPr lang="sv-SE" dirty="0" smtClean="0"/>
              <a:t>efolkning 10 miljoner.</a:t>
            </a:r>
          </a:p>
          <a:p>
            <a:pPr marL="171450" indent="-171450">
              <a:buFont typeface="Wingdings" panose="05000000000000000000" pitchFamily="2" charset="2"/>
              <a:buChar char="Ø"/>
            </a:pPr>
            <a:r>
              <a:rPr lang="sv-SE" dirty="0" smtClean="0"/>
              <a:t>Sedan dess sjunkit, </a:t>
            </a:r>
            <a:r>
              <a:rPr lang="sv-SE" dirty="0" err="1" smtClean="0"/>
              <a:t>pga</a:t>
            </a:r>
            <a:r>
              <a:rPr lang="sv-SE" dirty="0" smtClean="0"/>
              <a:t> </a:t>
            </a:r>
            <a:r>
              <a:rPr lang="sv-SE" dirty="0" smtClean="0"/>
              <a:t> striktare gränspolitik</a:t>
            </a:r>
          </a:p>
          <a:p>
            <a:pPr marL="171450" indent="-171450">
              <a:buFont typeface="Wingdings" panose="05000000000000000000" pitchFamily="2" charset="2"/>
              <a:buChar char="Ø"/>
            </a:pPr>
            <a:r>
              <a:rPr lang="sv-SE" baseline="0" dirty="0" smtClean="0"/>
              <a:t>Människorna </a:t>
            </a:r>
            <a:r>
              <a:rPr lang="sv-SE" baseline="0" dirty="0" smtClean="0"/>
              <a:t>som kom 2015 har sökt asyl, de har tak över huvudet, de flesta har fått beslut på sina asylärenden. Nu ska många av dem in på arbetsmarknaden. 70 000 i det nationella etableringsuppdraget i början av detta år.</a:t>
            </a:r>
            <a:endParaRPr lang="sv-SE" dirty="0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F470C9-CB88-4DCB-A181-89E293586339}" type="slidenum">
              <a:rPr lang="sv-SE" smtClean="0"/>
              <a:t>3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55484185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Wingdings" panose="05000000000000000000" pitchFamily="2" charset="2"/>
              <a:buChar char="Ø"/>
            </a:pPr>
            <a:r>
              <a:rPr lang="sv-SE" dirty="0" smtClean="0"/>
              <a:t>Samtidigt: En</a:t>
            </a:r>
            <a:r>
              <a:rPr lang="sv-SE" baseline="0" dirty="0" smtClean="0"/>
              <a:t> stor utmaning för våra medlemmar är kompetensförsörjning. Vi har behov av kvalificerad personal i äldreomsorgen, i förskolor och skolor och i hälso- och sjukvården, med flera.</a:t>
            </a:r>
          </a:p>
          <a:p>
            <a:pPr marL="171450" indent="-171450">
              <a:buFont typeface="Wingdings" panose="05000000000000000000" pitchFamily="2" charset="2"/>
              <a:buChar char="Ø"/>
            </a:pPr>
            <a:r>
              <a:rPr lang="sv-SE" baseline="0" dirty="0" smtClean="0"/>
              <a:t>Demografiska utmaningar, </a:t>
            </a:r>
            <a:r>
              <a:rPr lang="sv-SE" baseline="0" dirty="0" err="1" smtClean="0"/>
              <a:t>bl</a:t>
            </a:r>
            <a:r>
              <a:rPr lang="sv-SE" baseline="0" dirty="0" smtClean="0"/>
              <a:t> a med en hög andel åldrande befolkning och hög andel barn. En del av utmaningarna hänger ihop med flyktinginvandringen.</a:t>
            </a:r>
          </a:p>
          <a:p>
            <a:pPr marL="171450" indent="-171450">
              <a:buFont typeface="Wingdings" panose="05000000000000000000" pitchFamily="2" charset="2"/>
              <a:buChar char="Ø"/>
            </a:pPr>
            <a:r>
              <a:rPr lang="sv-SE" baseline="0" dirty="0" smtClean="0"/>
              <a:t>Välfärden inte de enda arbetsgivarna som upplever kompetensförsörjningsbehov</a:t>
            </a:r>
            <a:endParaRPr lang="sv-SE" dirty="0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F470C9-CB88-4DCB-A181-89E293586339}" type="slidenum">
              <a:rPr lang="sv-SE" smtClean="0"/>
              <a:t>4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44076557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Wingdings" panose="05000000000000000000" pitchFamily="2" charset="2"/>
              <a:buChar char="Ø"/>
            </a:pPr>
            <a:r>
              <a:rPr lang="sv-SE" dirty="0" smtClean="0"/>
              <a:t>Därför:</a:t>
            </a:r>
            <a:r>
              <a:rPr lang="sv-SE" baseline="0" dirty="0" smtClean="0"/>
              <a:t> </a:t>
            </a:r>
            <a:r>
              <a:rPr lang="sv-SE" dirty="0" smtClean="0"/>
              <a:t>2015 tog regeringen</a:t>
            </a:r>
            <a:r>
              <a:rPr lang="sv-SE" baseline="0" dirty="0" smtClean="0"/>
              <a:t> initiativ till snabbspår, för att effektivisera vägen för den grupp nyanlända som kommer till Sverige med utbildning och erfarenhet som behövs på arbetsmarknaden. </a:t>
            </a:r>
          </a:p>
          <a:p>
            <a:pPr marL="171450" indent="-171450">
              <a:buFont typeface="Wingdings" panose="05000000000000000000" pitchFamily="2" charset="2"/>
              <a:buChar char="Ø"/>
            </a:pPr>
            <a:r>
              <a:rPr lang="sv-SE" baseline="0" dirty="0" smtClean="0"/>
              <a:t>1/3 av flyktingarna har eftergymnasial utbildning.</a:t>
            </a:r>
          </a:p>
          <a:p>
            <a:pPr marL="171450" indent="-171450">
              <a:buFont typeface="Wingdings" panose="05000000000000000000" pitchFamily="2" charset="2"/>
              <a:buChar char="Ø"/>
            </a:pPr>
            <a:r>
              <a:rPr lang="sv-SE" baseline="0" dirty="0" smtClean="0"/>
              <a:t>De arbetsmarknadsparter som hade kompetensbehov OCH som kunde matchas med den kompetens som kom in i landet bjöds in till trepartssamtal.</a:t>
            </a:r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F470C9-CB88-4DCB-A181-89E293586339}" type="slidenum">
              <a:rPr lang="sv-SE" smtClean="0"/>
              <a:t>5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98225882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Wingdings" panose="05000000000000000000" pitchFamily="2" charset="2"/>
              <a:buChar char="Ø"/>
            </a:pPr>
            <a:r>
              <a:rPr lang="sv-SE" dirty="0" smtClean="0"/>
              <a:t>Ett</a:t>
            </a:r>
            <a:r>
              <a:rPr lang="sv-SE" baseline="0" dirty="0" smtClean="0"/>
              <a:t> av våra snabbspår är för lärare och förskollärare. </a:t>
            </a:r>
          </a:p>
          <a:p>
            <a:pPr marL="171450" indent="-171450">
              <a:buFont typeface="Wingdings" panose="05000000000000000000" pitchFamily="2" charset="2"/>
              <a:buChar char="Ø"/>
            </a:pPr>
            <a:r>
              <a:rPr lang="sv-SE" baseline="0" dirty="0" smtClean="0"/>
              <a:t>Målet är lärarlegitimation.</a:t>
            </a:r>
          </a:p>
          <a:p>
            <a:pPr marL="171450" indent="-171450">
              <a:buFont typeface="Wingdings" panose="05000000000000000000" pitchFamily="2" charset="2"/>
              <a:buChar char="Ø"/>
            </a:pPr>
            <a:r>
              <a:rPr lang="sv-SE" baseline="0" dirty="0" smtClean="0"/>
              <a:t>Eftersom en stor del av de nyanlända kommer från arabisktalande länder, som Syrien, valde det här snabbspåret att mixa arabiska och svenska i den sex månader långa arbetsmarknadsutbildningen. På det sättet blir språket inte ett lika stort hinder för att komma igång med insatser som leder till jobb som lärare.</a:t>
            </a:r>
          </a:p>
          <a:p>
            <a:pPr marL="171450" indent="-171450">
              <a:buFont typeface="Wingdings" panose="05000000000000000000" pitchFamily="2" charset="2"/>
              <a:buChar char="Ø"/>
            </a:pPr>
            <a:endParaRPr lang="sv-SE" baseline="0" dirty="0" smtClean="0"/>
          </a:p>
          <a:p>
            <a:pPr marL="0" indent="0">
              <a:buFont typeface="Wingdings" panose="05000000000000000000" pitchFamily="2" charset="2"/>
              <a:buNone/>
            </a:pPr>
            <a:r>
              <a:rPr lang="sv-SE" baseline="0" dirty="0" smtClean="0"/>
              <a:t>Tillägg: Både lärare och förskollärare är akademiska utbildningar i Sverige som leder till lärarlegitimation.</a:t>
            </a:r>
            <a:endParaRPr lang="sv-SE" dirty="0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F470C9-CB88-4DCB-A181-89E293586339}" type="slidenum">
              <a:rPr lang="sv-SE" smtClean="0"/>
              <a:t>6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65016721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lang="sv-SE" baseline="0" dirty="0" smtClean="0"/>
              <a:t>Låt oss titta på hur processen KUNDE se ut för en lärare som kom som flyktinginvandrare.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lang="sv-SE" baseline="0" dirty="0" smtClean="0"/>
              <a:t>Den gula rutan är asylperioden, att vänta på beslut, här händer inte jättemycket. Och den här tiden blev lång i och med 2015 års tillströmning.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lang="sv-SE" baseline="0" dirty="0" smtClean="0"/>
              <a:t>Efter uppehållstillstånd skrivs man in i Arbetsförmedlingens etableringsuppdrag och får rätt till en generell språkkurs, svenska för invandrare. Dessutom kartläggs kompetenser och man kan få olika insatser. Etableringsperioden är max två år.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lang="sv-SE" baseline="0" dirty="0" smtClean="0"/>
              <a:t>Men de här gråa boxarna, de nåddes oftast inte inom etableringsperioden. Dels på </a:t>
            </a:r>
            <a:r>
              <a:rPr lang="sv-SE" baseline="0" dirty="0" err="1" smtClean="0"/>
              <a:t>gund</a:t>
            </a:r>
            <a:r>
              <a:rPr lang="sv-SE" baseline="0" dirty="0" smtClean="0"/>
              <a:t> av att det fanns språkkrav man skulle uppnå för kunna gå vidare på vägen till lärare, och dels att varken arbetsförmedlare eller nyanländ kände till processen med validering, kompletterande utbildning etc.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lang="sv-SE" baseline="0" dirty="0" smtClean="0"/>
              <a:t>Risken att individerna tar första bästa jobb och vi går miste om lärare.</a:t>
            </a:r>
            <a:endParaRPr lang="sv-SE" dirty="0" smtClean="0"/>
          </a:p>
          <a:p>
            <a:pPr marL="171450" indent="-171450">
              <a:buFont typeface="Wingdings" panose="05000000000000000000" pitchFamily="2" charset="2"/>
              <a:buChar char="Ø"/>
            </a:pPr>
            <a:endParaRPr lang="sv-SE" dirty="0" smtClean="0"/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lang="sv-SE" baseline="0" dirty="0" smtClean="0"/>
              <a:t>Grov skiss detta, som naturligtvis kunde se olika ut för olika individer, men det här var problemen man ville komma runt genom snabbspår.</a:t>
            </a:r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F470C9-CB88-4DCB-A181-89E293586339}" type="slidenum">
              <a:rPr lang="sv-SE" smtClean="0"/>
              <a:t>7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07997833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Wingdings" panose="05000000000000000000" pitchFamily="2" charset="2"/>
              <a:buChar char="Ø"/>
            </a:pPr>
            <a:r>
              <a:rPr lang="sv-SE" dirty="0" smtClean="0"/>
              <a:t>Tanken är att snabbt</a:t>
            </a:r>
            <a:r>
              <a:rPr lang="sv-SE" baseline="0" dirty="0" smtClean="0"/>
              <a:t> identifiera lärare och förskollärare och erbjuda dem en tydlig och anpassad väg mot svensk lärarlegitimation. Därför läggs insatserna parallellt med varandra.</a:t>
            </a:r>
          </a:p>
          <a:p>
            <a:pPr marL="171450" indent="-171450">
              <a:buFont typeface="Wingdings" panose="05000000000000000000" pitchFamily="2" charset="2"/>
              <a:buChar char="Ø"/>
            </a:pPr>
            <a:r>
              <a:rPr lang="sv-SE" baseline="0" dirty="0" smtClean="0"/>
              <a:t>Asylperioden/den gula perioden innehåller nu kompetenskartläggning och en enklare form av svenskundervisning med hjälp av civilsamhället.</a:t>
            </a:r>
          </a:p>
          <a:p>
            <a:pPr marL="171450" indent="-171450">
              <a:buFont typeface="Wingdings" panose="05000000000000000000" pitchFamily="2" charset="2"/>
              <a:buChar char="Ø"/>
            </a:pPr>
            <a:r>
              <a:rPr lang="sv-SE" baseline="0" dirty="0" smtClean="0"/>
              <a:t>Etableringsperioden är från första dagen inriktad på att du är lärare och ska få insatser som leder till legitimation; yrkessvenska, validering, arbetsmarknadskurs ”Att vara lärare i Sverige”</a:t>
            </a:r>
            <a:endParaRPr lang="sv-SE" dirty="0" smtClean="0"/>
          </a:p>
          <a:p>
            <a:pPr marL="171450" indent="-171450">
              <a:buFont typeface="Wingdings" panose="05000000000000000000" pitchFamily="2" charset="2"/>
              <a:buChar char="Ø"/>
            </a:pPr>
            <a:r>
              <a:rPr lang="sv-SE" dirty="0" smtClean="0"/>
              <a:t>Planen för 2017 är att 720 lärare</a:t>
            </a:r>
            <a:r>
              <a:rPr lang="sv-SE" baseline="0" dirty="0" smtClean="0"/>
              <a:t> och förskollärare ska vara i snabbspåret. Ambitionen är att majoriteten av de 3000 lärarna som finns inskrivna på Af ska erbjudas snabbspår.</a:t>
            </a:r>
          </a:p>
          <a:p>
            <a:pPr marL="171450" indent="-171450">
              <a:buFont typeface="Wingdings" panose="05000000000000000000" pitchFamily="2" charset="2"/>
              <a:buChar char="Ø"/>
            </a:pPr>
            <a:r>
              <a:rPr lang="sv-SE" baseline="0" dirty="0" smtClean="0"/>
              <a:t>Den grå rutan: En utmaning för oss just nu är att titta på tiden efter etableringen och se vilka möjligheter som kan finnas för arbetsgivare att behålla de nyanlända lärarna i verksamheterna under tiden de kompletterar sin utbildning. För deras kompetens är eftertraktad, både som pedagoger, arabisktalande och experter på det skolsystem som många nyanlända barn har med sig i bagaget. Det handlar om att hitta vinna/vinna-lösningar för deltagare och arbetsgivare.</a:t>
            </a:r>
            <a:endParaRPr lang="sv-SE" dirty="0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F470C9-CB88-4DCB-A181-89E293586339}" type="slidenum">
              <a:rPr lang="sv-SE" smtClean="0"/>
              <a:t>8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96921627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v-SE" dirty="0" smtClean="0"/>
              <a:t>Arbetsförmedlingen</a:t>
            </a:r>
          </a:p>
          <a:p>
            <a:pPr marL="171450" indent="-171450">
              <a:buFont typeface="Wingdings" panose="05000000000000000000" pitchFamily="2" charset="2"/>
              <a:buChar char="Ø"/>
            </a:pPr>
            <a:r>
              <a:rPr lang="sv-SE" dirty="0" smtClean="0"/>
              <a:t>Erbjuder insatser inom etableringsprogrammet</a:t>
            </a:r>
          </a:p>
          <a:p>
            <a:pPr marL="171450" indent="-171450">
              <a:buFont typeface="Wingdings" panose="05000000000000000000" pitchFamily="2" charset="2"/>
              <a:buChar char="Ø"/>
            </a:pPr>
            <a:r>
              <a:rPr lang="sv-SE" dirty="0" smtClean="0"/>
              <a:t>Avsätter extra resurser</a:t>
            </a:r>
            <a:r>
              <a:rPr lang="sv-SE" baseline="0" dirty="0" smtClean="0"/>
              <a:t> för snabbspår</a:t>
            </a:r>
          </a:p>
          <a:p>
            <a:pPr marL="171450" indent="-171450">
              <a:buFont typeface="Wingdings" panose="05000000000000000000" pitchFamily="2" charset="2"/>
              <a:buChar char="Ø"/>
            </a:pPr>
            <a:r>
              <a:rPr lang="sv-SE" baseline="0" dirty="0" smtClean="0"/>
              <a:t>Delar ut medel till arbetsmarknadens parter att utveckla arbetet med snabbspår och nyanländas etablering</a:t>
            </a:r>
          </a:p>
          <a:p>
            <a:pPr marL="171450" indent="-171450">
              <a:buFont typeface="Wingdings" panose="05000000000000000000" pitchFamily="2" charset="2"/>
              <a:buChar char="Ø"/>
            </a:pPr>
            <a:r>
              <a:rPr lang="sv-SE" baseline="0" dirty="0" smtClean="0"/>
              <a:t>Följer upp arbetet</a:t>
            </a:r>
          </a:p>
          <a:p>
            <a:pPr marL="0" indent="0">
              <a:buFont typeface="Wingdings" panose="05000000000000000000" pitchFamily="2" charset="2"/>
              <a:buNone/>
            </a:pPr>
            <a:endParaRPr lang="sv-SE" baseline="0" dirty="0" smtClean="0"/>
          </a:p>
          <a:p>
            <a:pPr marL="0" indent="0">
              <a:buFont typeface="Wingdings" panose="05000000000000000000" pitchFamily="2" charset="2"/>
              <a:buNone/>
            </a:pPr>
            <a:r>
              <a:rPr lang="sv-SE" baseline="0" dirty="0" smtClean="0"/>
              <a:t>Arbetsgivarna</a:t>
            </a:r>
          </a:p>
          <a:p>
            <a:pPr marL="0" indent="0">
              <a:buFont typeface="Wingdings" panose="05000000000000000000" pitchFamily="2" charset="2"/>
              <a:buNone/>
            </a:pPr>
            <a:r>
              <a:rPr lang="sv-SE" baseline="0" dirty="0" smtClean="0"/>
              <a:t>Kommer överens om snabbspårets utformning och mål </a:t>
            </a:r>
            <a:endParaRPr lang="sv-SE" dirty="0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F470C9-CB88-4DCB-A181-89E293586339}" type="slidenum">
              <a:rPr lang="sv-SE" smtClean="0"/>
              <a:t>9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4544660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ctrTitle"/>
          </p:nvPr>
        </p:nvSpPr>
        <p:spPr>
          <a:xfrm>
            <a:off x="666000" y="2746800"/>
            <a:ext cx="9608400" cy="1965600"/>
          </a:xfrm>
        </p:spPr>
        <p:txBody>
          <a:bodyPr anchor="t">
            <a:noAutofit/>
          </a:bodyPr>
          <a:lstStyle>
            <a:lvl1pPr algn="ctr">
              <a:defRPr sz="4400"/>
            </a:lvl1pPr>
          </a:lstStyle>
          <a:p>
            <a:r>
              <a:rPr lang="sv-SE" smtClean="0"/>
              <a:t>Klicka här för att ändra format</a:t>
            </a:r>
            <a:endParaRPr lang="sv-SE" dirty="0"/>
          </a:p>
        </p:txBody>
      </p:sp>
      <p:sp>
        <p:nvSpPr>
          <p:cNvPr id="3" name="Underrubrik 2"/>
          <p:cNvSpPr>
            <a:spLocks noGrp="1"/>
          </p:cNvSpPr>
          <p:nvPr>
            <p:ph type="subTitle" idx="1"/>
          </p:nvPr>
        </p:nvSpPr>
        <p:spPr>
          <a:xfrm>
            <a:off x="666000" y="4809600"/>
            <a:ext cx="9608400" cy="1425600"/>
          </a:xfrm>
        </p:spPr>
        <p:txBody>
          <a:bodyPr>
            <a:noAutofit/>
          </a:bodyPr>
          <a:lstStyle>
            <a:lvl1pPr marL="0" indent="0" algn="ctr">
              <a:buNone/>
              <a:defRPr sz="18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sv-SE" smtClean="0"/>
              <a:t>Klicka här för att ändra format på underrubrik i bakgrunden</a:t>
            </a:r>
            <a:endParaRPr lang="sv-SE" dirty="0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C18DA-410A-4124-BB0F-DE8CA676B1E5}" type="datetimeFigureOut">
              <a:rPr lang="sv-SE" smtClean="0"/>
              <a:t>2017-04-10</a:t>
            </a:fld>
            <a:endParaRPr lang="sv-SE" dirty="0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BAD975-63FF-4468-AC34-025F73E043F9}" type="slidenum">
              <a:rPr lang="sv-SE" smtClean="0"/>
              <a:t>‹#›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8725573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i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C18DA-410A-4124-BB0F-DE8CA676B1E5}" type="datetimeFigureOut">
              <a:rPr lang="sv-SE" smtClean="0"/>
              <a:t>2017-04-10</a:t>
            </a:fld>
            <a:endParaRPr lang="sv-SE" dirty="0"/>
          </a:p>
        </p:txBody>
      </p:sp>
      <p:sp>
        <p:nvSpPr>
          <p:cNvPr id="3" name="Platshållare för sidfo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BAD975-63FF-4468-AC34-025F73E043F9}" type="slidenum">
              <a:rPr lang="sv-SE" smtClean="0"/>
              <a:t>‹#›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8311653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ctrTitle"/>
          </p:nvPr>
        </p:nvSpPr>
        <p:spPr>
          <a:xfrm>
            <a:off x="666000" y="2746800"/>
            <a:ext cx="9608400" cy="1965600"/>
          </a:xfrm>
        </p:spPr>
        <p:txBody>
          <a:bodyPr anchor="t">
            <a:noAutofit/>
          </a:bodyPr>
          <a:lstStyle>
            <a:lvl1pPr algn="ctr">
              <a:defRPr sz="4400"/>
            </a:lvl1pPr>
          </a:lstStyle>
          <a:p>
            <a:r>
              <a:rPr lang="sv-SE"/>
              <a:t>Klicka här för att ändra format</a:t>
            </a:r>
            <a:endParaRPr lang="sv-SE" dirty="0"/>
          </a:p>
        </p:txBody>
      </p:sp>
      <p:sp>
        <p:nvSpPr>
          <p:cNvPr id="3" name="Underrubrik 2"/>
          <p:cNvSpPr>
            <a:spLocks noGrp="1"/>
          </p:cNvSpPr>
          <p:nvPr>
            <p:ph type="subTitle" idx="1"/>
          </p:nvPr>
        </p:nvSpPr>
        <p:spPr>
          <a:xfrm>
            <a:off x="666000" y="4809600"/>
            <a:ext cx="9608400" cy="1425600"/>
          </a:xfrm>
        </p:spPr>
        <p:txBody>
          <a:bodyPr>
            <a:noAutofit/>
          </a:bodyPr>
          <a:lstStyle>
            <a:lvl1pPr marL="0" indent="0" algn="ctr">
              <a:buNone/>
              <a:defRPr sz="18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sv-SE"/>
              <a:t>Klicka om du vill redigera mall för underrubrikformat</a:t>
            </a:r>
            <a:endParaRPr lang="sv-SE" dirty="0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2D259-ACB8-4FD1-AC0F-9CAC8F5E07E0}" type="datetimeFigureOut">
              <a:rPr lang="sv-SE" smtClean="0"/>
              <a:t>2017-04-10</a:t>
            </a:fld>
            <a:endParaRPr lang="sv-SE" dirty="0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C9B0E5-37D7-412E-A162-6A236BADC197}" type="slidenum">
              <a:rPr lang="sv-SE" smtClean="0"/>
              <a:t>‹#›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35754840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Rubrik med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latshållare för bild 7"/>
          <p:cNvSpPr>
            <a:spLocks noGrp="1"/>
          </p:cNvSpPr>
          <p:nvPr>
            <p:ph type="pic" sz="quarter" idx="13" hasCustomPrompt="1"/>
          </p:nvPr>
        </p:nvSpPr>
        <p:spPr>
          <a:xfrm>
            <a:off x="-1" y="-1499"/>
            <a:ext cx="12192599" cy="6859498"/>
          </a:xfrm>
          <a:custGeom>
            <a:avLst/>
            <a:gdLst>
              <a:gd name="connsiteX0" fmla="*/ 0 w 12191999"/>
              <a:gd name="connsiteY0" fmla="*/ 0 h 6858000"/>
              <a:gd name="connsiteX1" fmla="*/ 12191999 w 12191999"/>
              <a:gd name="connsiteY1" fmla="*/ 0 h 6858000"/>
              <a:gd name="connsiteX2" fmla="*/ 12191999 w 12191999"/>
              <a:gd name="connsiteY2" fmla="*/ 6858000 h 6858000"/>
              <a:gd name="connsiteX3" fmla="*/ 0 w 12191999"/>
              <a:gd name="connsiteY3" fmla="*/ 6858000 h 6858000"/>
              <a:gd name="connsiteX4" fmla="*/ 0 w 12191999"/>
              <a:gd name="connsiteY4" fmla="*/ 0 h 6858000"/>
              <a:gd name="connsiteX0" fmla="*/ 0 w 12201525"/>
              <a:gd name="connsiteY0" fmla="*/ 0 h 6858000"/>
              <a:gd name="connsiteX1" fmla="*/ 12191999 w 12201525"/>
              <a:gd name="connsiteY1" fmla="*/ 0 h 6858000"/>
              <a:gd name="connsiteX2" fmla="*/ 12201525 w 12201525"/>
              <a:gd name="connsiteY2" fmla="*/ 3552825 h 6858000"/>
              <a:gd name="connsiteX3" fmla="*/ 12191999 w 12201525"/>
              <a:gd name="connsiteY3" fmla="*/ 6858000 h 6858000"/>
              <a:gd name="connsiteX4" fmla="*/ 0 w 12201525"/>
              <a:gd name="connsiteY4" fmla="*/ 6858000 h 6858000"/>
              <a:gd name="connsiteX5" fmla="*/ 0 w 12201525"/>
              <a:gd name="connsiteY5" fmla="*/ 0 h 6858000"/>
              <a:gd name="connsiteX0" fmla="*/ 0 w 12201525"/>
              <a:gd name="connsiteY0" fmla="*/ 9525 h 6867525"/>
              <a:gd name="connsiteX1" fmla="*/ 9134474 w 12201525"/>
              <a:gd name="connsiteY1" fmla="*/ 0 h 6867525"/>
              <a:gd name="connsiteX2" fmla="*/ 12201525 w 12201525"/>
              <a:gd name="connsiteY2" fmla="*/ 3562350 h 6867525"/>
              <a:gd name="connsiteX3" fmla="*/ 12191999 w 12201525"/>
              <a:gd name="connsiteY3" fmla="*/ 6867525 h 6867525"/>
              <a:gd name="connsiteX4" fmla="*/ 0 w 12201525"/>
              <a:gd name="connsiteY4" fmla="*/ 6867525 h 6867525"/>
              <a:gd name="connsiteX5" fmla="*/ 0 w 12201525"/>
              <a:gd name="connsiteY5" fmla="*/ 9525 h 6867525"/>
              <a:gd name="connsiteX0" fmla="*/ 0 w 12201525"/>
              <a:gd name="connsiteY0" fmla="*/ 9525 h 6867525"/>
              <a:gd name="connsiteX1" fmla="*/ 9134474 w 12201525"/>
              <a:gd name="connsiteY1" fmla="*/ 0 h 6867525"/>
              <a:gd name="connsiteX2" fmla="*/ 12201525 w 12201525"/>
              <a:gd name="connsiteY2" fmla="*/ 3562350 h 6867525"/>
              <a:gd name="connsiteX3" fmla="*/ 12191999 w 12201525"/>
              <a:gd name="connsiteY3" fmla="*/ 6867525 h 6867525"/>
              <a:gd name="connsiteX4" fmla="*/ 0 w 12201525"/>
              <a:gd name="connsiteY4" fmla="*/ 6867525 h 6867525"/>
              <a:gd name="connsiteX5" fmla="*/ 0 w 12201525"/>
              <a:gd name="connsiteY5" fmla="*/ 9525 h 6867525"/>
              <a:gd name="connsiteX0" fmla="*/ 0 w 12201525"/>
              <a:gd name="connsiteY0" fmla="*/ 9525 h 6867525"/>
              <a:gd name="connsiteX1" fmla="*/ 9134474 w 12201525"/>
              <a:gd name="connsiteY1" fmla="*/ 0 h 6867525"/>
              <a:gd name="connsiteX2" fmla="*/ 12201525 w 12201525"/>
              <a:gd name="connsiteY2" fmla="*/ 3562350 h 6867525"/>
              <a:gd name="connsiteX3" fmla="*/ 12191999 w 12201525"/>
              <a:gd name="connsiteY3" fmla="*/ 6867525 h 6867525"/>
              <a:gd name="connsiteX4" fmla="*/ 0 w 12201525"/>
              <a:gd name="connsiteY4" fmla="*/ 6867525 h 6867525"/>
              <a:gd name="connsiteX5" fmla="*/ 0 w 12201525"/>
              <a:gd name="connsiteY5" fmla="*/ 9525 h 6867525"/>
              <a:gd name="connsiteX0" fmla="*/ 0 w 12201525"/>
              <a:gd name="connsiteY0" fmla="*/ 9525 h 6867525"/>
              <a:gd name="connsiteX1" fmla="*/ 9134474 w 12201525"/>
              <a:gd name="connsiteY1" fmla="*/ 0 h 6867525"/>
              <a:gd name="connsiteX2" fmla="*/ 12201525 w 12201525"/>
              <a:gd name="connsiteY2" fmla="*/ 3562350 h 6867525"/>
              <a:gd name="connsiteX3" fmla="*/ 12191999 w 12201525"/>
              <a:gd name="connsiteY3" fmla="*/ 6867525 h 6867525"/>
              <a:gd name="connsiteX4" fmla="*/ 0 w 12201525"/>
              <a:gd name="connsiteY4" fmla="*/ 6867525 h 6867525"/>
              <a:gd name="connsiteX5" fmla="*/ 0 w 12201525"/>
              <a:gd name="connsiteY5" fmla="*/ 9525 h 6867525"/>
              <a:gd name="connsiteX0" fmla="*/ 0 w 12201525"/>
              <a:gd name="connsiteY0" fmla="*/ 9525 h 6867525"/>
              <a:gd name="connsiteX1" fmla="*/ 9134474 w 12201525"/>
              <a:gd name="connsiteY1" fmla="*/ 0 h 6867525"/>
              <a:gd name="connsiteX2" fmla="*/ 12201525 w 12201525"/>
              <a:gd name="connsiteY2" fmla="*/ 3562350 h 6867525"/>
              <a:gd name="connsiteX3" fmla="*/ 12191999 w 12201525"/>
              <a:gd name="connsiteY3" fmla="*/ 6867525 h 6867525"/>
              <a:gd name="connsiteX4" fmla="*/ 0 w 12201525"/>
              <a:gd name="connsiteY4" fmla="*/ 6867525 h 6867525"/>
              <a:gd name="connsiteX5" fmla="*/ 0 w 12201525"/>
              <a:gd name="connsiteY5" fmla="*/ 9525 h 6867525"/>
              <a:gd name="connsiteX0" fmla="*/ 0 w 12201525"/>
              <a:gd name="connsiteY0" fmla="*/ 9525 h 6867525"/>
              <a:gd name="connsiteX1" fmla="*/ 9134474 w 12201525"/>
              <a:gd name="connsiteY1" fmla="*/ 0 h 6867525"/>
              <a:gd name="connsiteX2" fmla="*/ 12201525 w 12201525"/>
              <a:gd name="connsiteY2" fmla="*/ 3562350 h 6867525"/>
              <a:gd name="connsiteX3" fmla="*/ 12191999 w 12201525"/>
              <a:gd name="connsiteY3" fmla="*/ 6867525 h 6867525"/>
              <a:gd name="connsiteX4" fmla="*/ 0 w 12201525"/>
              <a:gd name="connsiteY4" fmla="*/ 6867525 h 6867525"/>
              <a:gd name="connsiteX5" fmla="*/ 0 w 12201525"/>
              <a:gd name="connsiteY5" fmla="*/ 9525 h 6867525"/>
              <a:gd name="connsiteX0" fmla="*/ 0 w 12201525"/>
              <a:gd name="connsiteY0" fmla="*/ 9525 h 6867525"/>
              <a:gd name="connsiteX1" fmla="*/ 9134474 w 12201525"/>
              <a:gd name="connsiteY1" fmla="*/ 0 h 6867525"/>
              <a:gd name="connsiteX2" fmla="*/ 12201525 w 12201525"/>
              <a:gd name="connsiteY2" fmla="*/ 3562350 h 6867525"/>
              <a:gd name="connsiteX3" fmla="*/ 12191999 w 12201525"/>
              <a:gd name="connsiteY3" fmla="*/ 6867525 h 6867525"/>
              <a:gd name="connsiteX4" fmla="*/ 0 w 12201525"/>
              <a:gd name="connsiteY4" fmla="*/ 6867525 h 6867525"/>
              <a:gd name="connsiteX5" fmla="*/ 0 w 12201525"/>
              <a:gd name="connsiteY5" fmla="*/ 9525 h 6867525"/>
              <a:gd name="connsiteX0" fmla="*/ 0 w 12201525"/>
              <a:gd name="connsiteY0" fmla="*/ 9525 h 6867525"/>
              <a:gd name="connsiteX1" fmla="*/ 9134474 w 12201525"/>
              <a:gd name="connsiteY1" fmla="*/ 0 h 6867525"/>
              <a:gd name="connsiteX2" fmla="*/ 12201525 w 12201525"/>
              <a:gd name="connsiteY2" fmla="*/ 3562350 h 6867525"/>
              <a:gd name="connsiteX3" fmla="*/ 12191999 w 12201525"/>
              <a:gd name="connsiteY3" fmla="*/ 6867525 h 6867525"/>
              <a:gd name="connsiteX4" fmla="*/ 0 w 12201525"/>
              <a:gd name="connsiteY4" fmla="*/ 6867525 h 6867525"/>
              <a:gd name="connsiteX5" fmla="*/ 0 w 12201525"/>
              <a:gd name="connsiteY5" fmla="*/ 9525 h 6867525"/>
              <a:gd name="connsiteX0" fmla="*/ 0 w 12201525"/>
              <a:gd name="connsiteY0" fmla="*/ 9525 h 6867525"/>
              <a:gd name="connsiteX1" fmla="*/ 9134474 w 12201525"/>
              <a:gd name="connsiteY1" fmla="*/ 0 h 6867525"/>
              <a:gd name="connsiteX2" fmla="*/ 12201525 w 12201525"/>
              <a:gd name="connsiteY2" fmla="*/ 3562350 h 6867525"/>
              <a:gd name="connsiteX3" fmla="*/ 12191999 w 12201525"/>
              <a:gd name="connsiteY3" fmla="*/ 6867525 h 6867525"/>
              <a:gd name="connsiteX4" fmla="*/ 0 w 12201525"/>
              <a:gd name="connsiteY4" fmla="*/ 6867525 h 6867525"/>
              <a:gd name="connsiteX5" fmla="*/ 0 w 12201525"/>
              <a:gd name="connsiteY5" fmla="*/ 9525 h 6867525"/>
              <a:gd name="connsiteX0" fmla="*/ 0 w 12201525"/>
              <a:gd name="connsiteY0" fmla="*/ 9525 h 6867525"/>
              <a:gd name="connsiteX1" fmla="*/ 9134474 w 12201525"/>
              <a:gd name="connsiteY1" fmla="*/ 0 h 6867525"/>
              <a:gd name="connsiteX2" fmla="*/ 12201525 w 12201525"/>
              <a:gd name="connsiteY2" fmla="*/ 3562350 h 6867525"/>
              <a:gd name="connsiteX3" fmla="*/ 12191999 w 12201525"/>
              <a:gd name="connsiteY3" fmla="*/ 6867525 h 6867525"/>
              <a:gd name="connsiteX4" fmla="*/ 0 w 12201525"/>
              <a:gd name="connsiteY4" fmla="*/ 6867525 h 6867525"/>
              <a:gd name="connsiteX5" fmla="*/ 0 w 12201525"/>
              <a:gd name="connsiteY5" fmla="*/ 9525 h 6867525"/>
              <a:gd name="connsiteX0" fmla="*/ 0 w 12201525"/>
              <a:gd name="connsiteY0" fmla="*/ 9525 h 6867525"/>
              <a:gd name="connsiteX1" fmla="*/ 9134474 w 12201525"/>
              <a:gd name="connsiteY1" fmla="*/ 0 h 6867525"/>
              <a:gd name="connsiteX2" fmla="*/ 12201525 w 12201525"/>
              <a:gd name="connsiteY2" fmla="*/ 3562350 h 6867525"/>
              <a:gd name="connsiteX3" fmla="*/ 12191999 w 12201525"/>
              <a:gd name="connsiteY3" fmla="*/ 6867525 h 6867525"/>
              <a:gd name="connsiteX4" fmla="*/ 0 w 12201525"/>
              <a:gd name="connsiteY4" fmla="*/ 6867525 h 6867525"/>
              <a:gd name="connsiteX5" fmla="*/ 0 w 12201525"/>
              <a:gd name="connsiteY5" fmla="*/ 9525 h 6867525"/>
              <a:gd name="connsiteX0" fmla="*/ 0 w 12201525"/>
              <a:gd name="connsiteY0" fmla="*/ 15502 h 6873502"/>
              <a:gd name="connsiteX1" fmla="*/ 9098615 w 12201525"/>
              <a:gd name="connsiteY1" fmla="*/ 0 h 6873502"/>
              <a:gd name="connsiteX2" fmla="*/ 12201525 w 12201525"/>
              <a:gd name="connsiteY2" fmla="*/ 3568327 h 6873502"/>
              <a:gd name="connsiteX3" fmla="*/ 12191999 w 12201525"/>
              <a:gd name="connsiteY3" fmla="*/ 6873502 h 6873502"/>
              <a:gd name="connsiteX4" fmla="*/ 0 w 12201525"/>
              <a:gd name="connsiteY4" fmla="*/ 6873502 h 6873502"/>
              <a:gd name="connsiteX5" fmla="*/ 0 w 12201525"/>
              <a:gd name="connsiteY5" fmla="*/ 15502 h 6873502"/>
              <a:gd name="connsiteX0" fmla="*/ 0 w 12201525"/>
              <a:gd name="connsiteY0" fmla="*/ 15502 h 6873502"/>
              <a:gd name="connsiteX1" fmla="*/ 9098615 w 12201525"/>
              <a:gd name="connsiteY1" fmla="*/ 0 h 6873502"/>
              <a:gd name="connsiteX2" fmla="*/ 12201525 w 12201525"/>
              <a:gd name="connsiteY2" fmla="*/ 3568327 h 6873502"/>
              <a:gd name="connsiteX3" fmla="*/ 12191999 w 12201525"/>
              <a:gd name="connsiteY3" fmla="*/ 6873502 h 6873502"/>
              <a:gd name="connsiteX4" fmla="*/ 0 w 12201525"/>
              <a:gd name="connsiteY4" fmla="*/ 6873502 h 6873502"/>
              <a:gd name="connsiteX5" fmla="*/ 0 w 12201525"/>
              <a:gd name="connsiteY5" fmla="*/ 15502 h 6873502"/>
              <a:gd name="connsiteX0" fmla="*/ 0 w 12201525"/>
              <a:gd name="connsiteY0" fmla="*/ 15502 h 6873502"/>
              <a:gd name="connsiteX1" fmla="*/ 9098615 w 12201525"/>
              <a:gd name="connsiteY1" fmla="*/ 0 h 6873502"/>
              <a:gd name="connsiteX2" fmla="*/ 12201525 w 12201525"/>
              <a:gd name="connsiteY2" fmla="*/ 3568327 h 6873502"/>
              <a:gd name="connsiteX3" fmla="*/ 12191999 w 12201525"/>
              <a:gd name="connsiteY3" fmla="*/ 6873502 h 6873502"/>
              <a:gd name="connsiteX4" fmla="*/ 0 w 12201525"/>
              <a:gd name="connsiteY4" fmla="*/ 6873502 h 6873502"/>
              <a:gd name="connsiteX5" fmla="*/ 0 w 12201525"/>
              <a:gd name="connsiteY5" fmla="*/ 15502 h 6873502"/>
              <a:gd name="connsiteX0" fmla="*/ 0 w 12201525"/>
              <a:gd name="connsiteY0" fmla="*/ 15502 h 6873502"/>
              <a:gd name="connsiteX1" fmla="*/ 9098615 w 12201525"/>
              <a:gd name="connsiteY1" fmla="*/ 0 h 6873502"/>
              <a:gd name="connsiteX2" fmla="*/ 12201525 w 12201525"/>
              <a:gd name="connsiteY2" fmla="*/ 3568327 h 6873502"/>
              <a:gd name="connsiteX3" fmla="*/ 12191999 w 12201525"/>
              <a:gd name="connsiteY3" fmla="*/ 6873502 h 6873502"/>
              <a:gd name="connsiteX4" fmla="*/ 0 w 12201525"/>
              <a:gd name="connsiteY4" fmla="*/ 6873502 h 6873502"/>
              <a:gd name="connsiteX5" fmla="*/ 0 w 12201525"/>
              <a:gd name="connsiteY5" fmla="*/ 15502 h 6873502"/>
              <a:gd name="connsiteX0" fmla="*/ 0 w 12201525"/>
              <a:gd name="connsiteY0" fmla="*/ 6876 h 6864876"/>
              <a:gd name="connsiteX1" fmla="*/ 9098615 w 12201525"/>
              <a:gd name="connsiteY1" fmla="*/ 0 h 6864876"/>
              <a:gd name="connsiteX2" fmla="*/ 12201525 w 12201525"/>
              <a:gd name="connsiteY2" fmla="*/ 3559701 h 6864876"/>
              <a:gd name="connsiteX3" fmla="*/ 12191999 w 12201525"/>
              <a:gd name="connsiteY3" fmla="*/ 6864876 h 6864876"/>
              <a:gd name="connsiteX4" fmla="*/ 0 w 12201525"/>
              <a:gd name="connsiteY4" fmla="*/ 6864876 h 6864876"/>
              <a:gd name="connsiteX5" fmla="*/ 0 w 12201525"/>
              <a:gd name="connsiteY5" fmla="*/ 6876 h 6864876"/>
              <a:gd name="connsiteX0" fmla="*/ 0 w 12201525"/>
              <a:gd name="connsiteY0" fmla="*/ 6876 h 6864876"/>
              <a:gd name="connsiteX1" fmla="*/ 9098615 w 12201525"/>
              <a:gd name="connsiteY1" fmla="*/ 0 h 6864876"/>
              <a:gd name="connsiteX2" fmla="*/ 12201525 w 12201525"/>
              <a:gd name="connsiteY2" fmla="*/ 3559701 h 6864876"/>
              <a:gd name="connsiteX3" fmla="*/ 12191999 w 12201525"/>
              <a:gd name="connsiteY3" fmla="*/ 6864876 h 6864876"/>
              <a:gd name="connsiteX4" fmla="*/ 0 w 12201525"/>
              <a:gd name="connsiteY4" fmla="*/ 6864876 h 6864876"/>
              <a:gd name="connsiteX5" fmla="*/ 0 w 12201525"/>
              <a:gd name="connsiteY5" fmla="*/ 6876 h 6864876"/>
              <a:gd name="connsiteX0" fmla="*/ 0 w 12201525"/>
              <a:gd name="connsiteY0" fmla="*/ 6876 h 6864876"/>
              <a:gd name="connsiteX1" fmla="*/ 9133121 w 12201525"/>
              <a:gd name="connsiteY1" fmla="*/ 0 h 6864876"/>
              <a:gd name="connsiteX2" fmla="*/ 12201525 w 12201525"/>
              <a:gd name="connsiteY2" fmla="*/ 3559701 h 6864876"/>
              <a:gd name="connsiteX3" fmla="*/ 12191999 w 12201525"/>
              <a:gd name="connsiteY3" fmla="*/ 6864876 h 6864876"/>
              <a:gd name="connsiteX4" fmla="*/ 0 w 12201525"/>
              <a:gd name="connsiteY4" fmla="*/ 6864876 h 6864876"/>
              <a:gd name="connsiteX5" fmla="*/ 0 w 12201525"/>
              <a:gd name="connsiteY5" fmla="*/ 6876 h 6864876"/>
              <a:gd name="connsiteX0" fmla="*/ 0 w 12201525"/>
              <a:gd name="connsiteY0" fmla="*/ 6876 h 6864876"/>
              <a:gd name="connsiteX1" fmla="*/ 9133121 w 12201525"/>
              <a:gd name="connsiteY1" fmla="*/ 0 h 6864876"/>
              <a:gd name="connsiteX2" fmla="*/ 12201525 w 12201525"/>
              <a:gd name="connsiteY2" fmla="*/ 3559701 h 6864876"/>
              <a:gd name="connsiteX3" fmla="*/ 12191999 w 12201525"/>
              <a:gd name="connsiteY3" fmla="*/ 6864876 h 6864876"/>
              <a:gd name="connsiteX4" fmla="*/ 0 w 12201525"/>
              <a:gd name="connsiteY4" fmla="*/ 6864876 h 6864876"/>
              <a:gd name="connsiteX5" fmla="*/ 0 w 12201525"/>
              <a:gd name="connsiteY5" fmla="*/ 6876 h 6864876"/>
              <a:gd name="connsiteX0" fmla="*/ 0 w 12201525"/>
              <a:gd name="connsiteY0" fmla="*/ 6876 h 6864876"/>
              <a:gd name="connsiteX1" fmla="*/ 9133121 w 12201525"/>
              <a:gd name="connsiteY1" fmla="*/ 0 h 6864876"/>
              <a:gd name="connsiteX2" fmla="*/ 12201525 w 12201525"/>
              <a:gd name="connsiteY2" fmla="*/ 3559701 h 6864876"/>
              <a:gd name="connsiteX3" fmla="*/ 12191999 w 12201525"/>
              <a:gd name="connsiteY3" fmla="*/ 6864876 h 6864876"/>
              <a:gd name="connsiteX4" fmla="*/ 0 w 12201525"/>
              <a:gd name="connsiteY4" fmla="*/ 6864876 h 6864876"/>
              <a:gd name="connsiteX5" fmla="*/ 0 w 12201525"/>
              <a:gd name="connsiteY5" fmla="*/ 6876 h 6864876"/>
              <a:gd name="connsiteX0" fmla="*/ 0 w 12201525"/>
              <a:gd name="connsiteY0" fmla="*/ 6876 h 6864876"/>
              <a:gd name="connsiteX1" fmla="*/ 9127742 w 12201525"/>
              <a:gd name="connsiteY1" fmla="*/ 0 h 6864876"/>
              <a:gd name="connsiteX2" fmla="*/ 12201525 w 12201525"/>
              <a:gd name="connsiteY2" fmla="*/ 3559701 h 6864876"/>
              <a:gd name="connsiteX3" fmla="*/ 12191999 w 12201525"/>
              <a:gd name="connsiteY3" fmla="*/ 6864876 h 6864876"/>
              <a:gd name="connsiteX4" fmla="*/ 0 w 12201525"/>
              <a:gd name="connsiteY4" fmla="*/ 6864876 h 6864876"/>
              <a:gd name="connsiteX5" fmla="*/ 0 w 12201525"/>
              <a:gd name="connsiteY5" fmla="*/ 6876 h 6864876"/>
              <a:gd name="connsiteX0" fmla="*/ 0 w 12201525"/>
              <a:gd name="connsiteY0" fmla="*/ 6876 h 6864876"/>
              <a:gd name="connsiteX1" fmla="*/ 9133121 w 12201525"/>
              <a:gd name="connsiteY1" fmla="*/ 0 h 6864876"/>
              <a:gd name="connsiteX2" fmla="*/ 12201525 w 12201525"/>
              <a:gd name="connsiteY2" fmla="*/ 3559701 h 6864876"/>
              <a:gd name="connsiteX3" fmla="*/ 12191999 w 12201525"/>
              <a:gd name="connsiteY3" fmla="*/ 6864876 h 6864876"/>
              <a:gd name="connsiteX4" fmla="*/ 0 w 12201525"/>
              <a:gd name="connsiteY4" fmla="*/ 6864876 h 6864876"/>
              <a:gd name="connsiteX5" fmla="*/ 0 w 12201525"/>
              <a:gd name="connsiteY5" fmla="*/ 6876 h 6864876"/>
              <a:gd name="connsiteX0" fmla="*/ 0 w 12201525"/>
              <a:gd name="connsiteY0" fmla="*/ 1498 h 6859498"/>
              <a:gd name="connsiteX1" fmla="*/ 9133121 w 12201525"/>
              <a:gd name="connsiteY1" fmla="*/ 0 h 6859498"/>
              <a:gd name="connsiteX2" fmla="*/ 12201525 w 12201525"/>
              <a:gd name="connsiteY2" fmla="*/ 3554323 h 6859498"/>
              <a:gd name="connsiteX3" fmla="*/ 12191999 w 12201525"/>
              <a:gd name="connsiteY3" fmla="*/ 6859498 h 6859498"/>
              <a:gd name="connsiteX4" fmla="*/ 0 w 12201525"/>
              <a:gd name="connsiteY4" fmla="*/ 6859498 h 6859498"/>
              <a:gd name="connsiteX5" fmla="*/ 0 w 12201525"/>
              <a:gd name="connsiteY5" fmla="*/ 1498 h 6859498"/>
              <a:gd name="connsiteX0" fmla="*/ 0 w 12196930"/>
              <a:gd name="connsiteY0" fmla="*/ 1498 h 6859498"/>
              <a:gd name="connsiteX1" fmla="*/ 9133121 w 12196930"/>
              <a:gd name="connsiteY1" fmla="*/ 0 h 6859498"/>
              <a:gd name="connsiteX2" fmla="*/ 12196930 w 12196930"/>
              <a:gd name="connsiteY2" fmla="*/ 3549728 h 6859498"/>
              <a:gd name="connsiteX3" fmla="*/ 12191999 w 12196930"/>
              <a:gd name="connsiteY3" fmla="*/ 6859498 h 6859498"/>
              <a:gd name="connsiteX4" fmla="*/ 0 w 12196930"/>
              <a:gd name="connsiteY4" fmla="*/ 6859498 h 6859498"/>
              <a:gd name="connsiteX5" fmla="*/ 0 w 12196930"/>
              <a:gd name="connsiteY5" fmla="*/ 1498 h 6859498"/>
              <a:gd name="connsiteX0" fmla="*/ 0 w 12192599"/>
              <a:gd name="connsiteY0" fmla="*/ 1498 h 6859498"/>
              <a:gd name="connsiteX1" fmla="*/ 9133121 w 12192599"/>
              <a:gd name="connsiteY1" fmla="*/ 0 h 6859498"/>
              <a:gd name="connsiteX2" fmla="*/ 12187740 w 12192599"/>
              <a:gd name="connsiteY2" fmla="*/ 3549728 h 6859498"/>
              <a:gd name="connsiteX3" fmla="*/ 12191999 w 12192599"/>
              <a:gd name="connsiteY3" fmla="*/ 6859498 h 6859498"/>
              <a:gd name="connsiteX4" fmla="*/ 0 w 12192599"/>
              <a:gd name="connsiteY4" fmla="*/ 6859498 h 6859498"/>
              <a:gd name="connsiteX5" fmla="*/ 0 w 12192599"/>
              <a:gd name="connsiteY5" fmla="*/ 1498 h 68594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192599" h="6859498">
                <a:moveTo>
                  <a:pt x="0" y="1498"/>
                </a:moveTo>
                <a:lnTo>
                  <a:pt x="9133121" y="0"/>
                </a:lnTo>
                <a:cubicBezTo>
                  <a:pt x="10941201" y="1093691"/>
                  <a:pt x="11816297" y="2559984"/>
                  <a:pt x="12187740" y="3549728"/>
                </a:cubicBezTo>
                <a:cubicBezTo>
                  <a:pt x="12184565" y="4651453"/>
                  <a:pt x="12195174" y="5757773"/>
                  <a:pt x="12191999" y="6859498"/>
                </a:cubicBezTo>
                <a:lnTo>
                  <a:pt x="0" y="6859498"/>
                </a:lnTo>
                <a:lnTo>
                  <a:pt x="0" y="1498"/>
                </a:lnTo>
                <a:close/>
              </a:path>
            </a:pathLst>
          </a:custGeom>
        </p:spPr>
        <p:txBody>
          <a:bodyPr/>
          <a:lstStyle>
            <a:lvl1pPr marL="30163" indent="0">
              <a:buNone/>
              <a:defRPr/>
            </a:lvl1pPr>
          </a:lstStyle>
          <a:p>
            <a:r>
              <a:rPr lang="sv-SE" dirty="0"/>
              <a:t> </a:t>
            </a:r>
          </a:p>
        </p:txBody>
      </p:sp>
      <p:sp>
        <p:nvSpPr>
          <p:cNvPr id="2" name="Rubrik 1"/>
          <p:cNvSpPr>
            <a:spLocks noGrp="1"/>
          </p:cNvSpPr>
          <p:nvPr>
            <p:ph type="ctrTitle"/>
          </p:nvPr>
        </p:nvSpPr>
        <p:spPr>
          <a:xfrm>
            <a:off x="666000" y="1889550"/>
            <a:ext cx="9608400" cy="1310850"/>
          </a:xfrm>
        </p:spPr>
        <p:txBody>
          <a:bodyPr anchor="t">
            <a:noAutofit/>
          </a:bodyPr>
          <a:lstStyle>
            <a:lvl1pPr algn="ctr">
              <a:defRPr sz="5400">
                <a:solidFill>
                  <a:schemeClr val="tx1"/>
                </a:solidFill>
              </a:defRPr>
            </a:lvl1pPr>
          </a:lstStyle>
          <a:p>
            <a:r>
              <a:rPr lang="sv-SE"/>
              <a:t>Klicka här för att ändra format</a:t>
            </a:r>
            <a:endParaRPr lang="sv-SE" dirty="0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4B42D259-ACB8-4FD1-AC0F-9CAC8F5E07E0}" type="datetimeFigureOut">
              <a:rPr lang="sv-SE" smtClean="0"/>
              <a:pPr/>
              <a:t>2017-04-10</a:t>
            </a:fld>
            <a:endParaRPr lang="sv-SE" dirty="0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sv-SE" dirty="0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34C9B0E5-37D7-412E-A162-6A236BADC197}" type="slidenum">
              <a:rPr lang="sv-SE" smtClean="0"/>
              <a:pPr/>
              <a:t>‹#›</a:t>
            </a:fld>
            <a:endParaRPr lang="sv-SE" dirty="0"/>
          </a:p>
        </p:txBody>
      </p:sp>
      <p:pic>
        <p:nvPicPr>
          <p:cNvPr id="11" name="Bildobjekt 10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456" t="21192" r="25431" b="21554"/>
          <a:stretch/>
        </p:blipFill>
        <p:spPr>
          <a:xfrm>
            <a:off x="9053858" y="-45384"/>
            <a:ext cx="3180822" cy="36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615852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format</a:t>
            </a:r>
            <a:endParaRPr lang="sv-SE" dirty="0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v-SE"/>
              <a:t>Redigera format för bakgrundstext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2D259-ACB8-4FD1-AC0F-9CAC8F5E07E0}" type="datetimeFigureOut">
              <a:rPr lang="sv-SE" smtClean="0"/>
              <a:t>2017-04-10</a:t>
            </a:fld>
            <a:endParaRPr lang="sv-SE" dirty="0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C9B0E5-37D7-412E-A162-6A236BADC197}" type="slidenum">
              <a:rPr lang="sv-SE" smtClean="0"/>
              <a:t>‹#›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251896118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vsnitts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666000" y="2746800"/>
            <a:ext cx="9608400" cy="1965600"/>
          </a:xfrm>
        </p:spPr>
        <p:txBody>
          <a:bodyPr anchor="t">
            <a:noAutofit/>
          </a:bodyPr>
          <a:lstStyle>
            <a:lvl1pPr algn="ctr">
              <a:defRPr sz="5400">
                <a:solidFill>
                  <a:schemeClr val="tx1"/>
                </a:solidFill>
              </a:defRPr>
            </a:lvl1pPr>
          </a:lstStyle>
          <a:p>
            <a:r>
              <a:rPr lang="sv-SE"/>
              <a:t>Klicka här för att ändra format</a:t>
            </a:r>
            <a:endParaRPr lang="sv-SE" dirty="0"/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666000" y="4810125"/>
            <a:ext cx="9608400" cy="1427163"/>
          </a:xfrm>
        </p:spPr>
        <p:txBody>
          <a:bodyPr>
            <a:noAutofit/>
          </a:bodyPr>
          <a:lstStyle>
            <a:lvl1pPr marL="0" indent="0" algn="ct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/>
              <a:t>Redigera format för bakgrundstext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4B42D259-ACB8-4FD1-AC0F-9CAC8F5E07E0}" type="datetimeFigureOut">
              <a:rPr lang="sv-SE" smtClean="0"/>
              <a:pPr/>
              <a:t>2017-04-10</a:t>
            </a:fld>
            <a:endParaRPr lang="sv-SE" dirty="0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sv-SE" dirty="0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34C9B0E5-37D7-412E-A162-6A236BADC197}" type="slidenum">
              <a:rPr lang="sv-SE" smtClean="0"/>
              <a:pPr/>
              <a:t>‹#›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208818080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vå 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format</a:t>
            </a:r>
            <a:endParaRPr lang="sv-SE" dirty="0"/>
          </a:p>
        </p:txBody>
      </p:sp>
      <p:sp>
        <p:nvSpPr>
          <p:cNvPr id="3" name="Platshållare för innehåll 2"/>
          <p:cNvSpPr>
            <a:spLocks noGrp="1"/>
          </p:cNvSpPr>
          <p:nvPr>
            <p:ph sz="half" idx="1"/>
          </p:nvPr>
        </p:nvSpPr>
        <p:spPr>
          <a:xfrm>
            <a:off x="666000" y="2494800"/>
            <a:ext cx="4716000" cy="3740400"/>
          </a:xfrm>
        </p:spPr>
        <p:txBody>
          <a:bodyPr/>
          <a:lstStyle/>
          <a:p>
            <a:pPr lvl="0"/>
            <a:r>
              <a:rPr lang="sv-SE"/>
              <a:t>Redigera format för bakgrundstext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sv-SE" dirty="0"/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>
          <a:xfrm>
            <a:off x="5552325" y="2494800"/>
            <a:ext cx="4716000" cy="3740400"/>
          </a:xfrm>
        </p:spPr>
        <p:txBody>
          <a:bodyPr/>
          <a:lstStyle/>
          <a:p>
            <a:pPr lvl="0"/>
            <a:r>
              <a:rPr lang="sv-SE"/>
              <a:t>Redigera format för bakgrundstext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sv-SE" dirty="0"/>
          </a:p>
        </p:txBody>
      </p:sp>
      <p:sp>
        <p:nvSpPr>
          <p:cNvPr id="5" name="Platshållare fö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2D259-ACB8-4FD1-AC0F-9CAC8F5E07E0}" type="datetimeFigureOut">
              <a:rPr lang="sv-SE" smtClean="0"/>
              <a:t>2017-04-10</a:t>
            </a:fld>
            <a:endParaRPr lang="sv-SE" dirty="0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C9B0E5-37D7-412E-A162-6A236BADC197}" type="slidenum">
              <a:rPr lang="sv-SE" smtClean="0"/>
              <a:t>‹#›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03241638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Större hög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664234" y="874602"/>
            <a:ext cx="5326992" cy="1228518"/>
          </a:xfrm>
        </p:spPr>
        <p:txBody>
          <a:bodyPr/>
          <a:lstStyle/>
          <a:p>
            <a:r>
              <a:rPr lang="sv-SE"/>
              <a:t>Klicka här för att ändra format</a:t>
            </a:r>
            <a:endParaRPr lang="sv-SE" dirty="0"/>
          </a:p>
        </p:txBody>
      </p:sp>
      <p:sp>
        <p:nvSpPr>
          <p:cNvPr id="3" name="Platshållare för innehåll 2"/>
          <p:cNvSpPr>
            <a:spLocks noGrp="1"/>
          </p:cNvSpPr>
          <p:nvPr>
            <p:ph sz="half" idx="1"/>
          </p:nvPr>
        </p:nvSpPr>
        <p:spPr>
          <a:xfrm>
            <a:off x="666000" y="2494800"/>
            <a:ext cx="5325226" cy="3740400"/>
          </a:xfrm>
        </p:spPr>
        <p:txBody>
          <a:bodyPr/>
          <a:lstStyle/>
          <a:p>
            <a:pPr lvl="0"/>
            <a:r>
              <a:rPr lang="sv-SE"/>
              <a:t>Redigera format för bakgrundstext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sv-SE" dirty="0"/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>
          <a:xfrm>
            <a:off x="6095999" y="874602"/>
            <a:ext cx="4172325" cy="5360598"/>
          </a:xfrm>
        </p:spPr>
        <p:txBody>
          <a:bodyPr/>
          <a:lstStyle/>
          <a:p>
            <a:pPr lvl="0"/>
            <a:r>
              <a:rPr lang="sv-SE"/>
              <a:t>Redigera format för bakgrundstext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sv-SE" dirty="0"/>
          </a:p>
        </p:txBody>
      </p:sp>
      <p:sp>
        <p:nvSpPr>
          <p:cNvPr id="5" name="Platshållare fö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2D259-ACB8-4FD1-AC0F-9CAC8F5E07E0}" type="datetimeFigureOut">
              <a:rPr lang="sv-SE" smtClean="0"/>
              <a:t>2017-04-10</a:t>
            </a:fld>
            <a:endParaRPr lang="sv-SE" dirty="0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C9B0E5-37D7-412E-A162-6A236BADC197}" type="slidenum">
              <a:rPr lang="sv-SE" smtClean="0"/>
              <a:t>‹#›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65285851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Jämföre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666000" y="875015"/>
            <a:ext cx="9608400" cy="1228105"/>
          </a:xfrm>
        </p:spPr>
        <p:txBody>
          <a:bodyPr>
            <a:noAutofit/>
          </a:bodyPr>
          <a:lstStyle/>
          <a:p>
            <a:r>
              <a:rPr lang="sv-SE"/>
              <a:t>Klicka här för att ändra format</a:t>
            </a:r>
            <a:endParaRPr lang="sv-SE" dirty="0"/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666001" y="2162175"/>
            <a:ext cx="4716000" cy="609600"/>
          </a:xfrm>
        </p:spPr>
        <p:txBody>
          <a:bodyPr anchor="ctr">
            <a:noAutofit/>
          </a:bodyPr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/>
              <a:t>Redigera format för bakgrundstext</a:t>
            </a:r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>
          <a:xfrm>
            <a:off x="666000" y="2845950"/>
            <a:ext cx="4716000" cy="3391337"/>
          </a:xfrm>
        </p:spPr>
        <p:txBody>
          <a:bodyPr>
            <a:noAutofit/>
          </a:bodyPr>
          <a:lstStyle/>
          <a:p>
            <a:pPr lvl="0"/>
            <a:r>
              <a:rPr lang="sv-SE"/>
              <a:t>Redigera format för bakgrundstext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sv-SE" dirty="0"/>
          </a:p>
        </p:txBody>
      </p:sp>
      <p:sp>
        <p:nvSpPr>
          <p:cNvPr id="5" name="Platshållare för text 4"/>
          <p:cNvSpPr>
            <a:spLocks noGrp="1"/>
          </p:cNvSpPr>
          <p:nvPr>
            <p:ph type="body" sz="quarter" idx="3"/>
          </p:nvPr>
        </p:nvSpPr>
        <p:spPr>
          <a:xfrm>
            <a:off x="5551200" y="2162175"/>
            <a:ext cx="4723200" cy="609600"/>
          </a:xfrm>
        </p:spPr>
        <p:txBody>
          <a:bodyPr anchor="ctr">
            <a:noAutofit/>
          </a:bodyPr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/>
              <a:t>Redigera format för bakgrundstext</a:t>
            </a:r>
          </a:p>
        </p:txBody>
      </p:sp>
      <p:sp>
        <p:nvSpPr>
          <p:cNvPr id="6" name="Platshållare för innehåll 5"/>
          <p:cNvSpPr>
            <a:spLocks noGrp="1"/>
          </p:cNvSpPr>
          <p:nvPr>
            <p:ph sz="quarter" idx="4"/>
          </p:nvPr>
        </p:nvSpPr>
        <p:spPr>
          <a:xfrm>
            <a:off x="5551200" y="2847600"/>
            <a:ext cx="4716000" cy="3391200"/>
          </a:xfrm>
        </p:spPr>
        <p:txBody>
          <a:bodyPr>
            <a:noAutofit/>
          </a:bodyPr>
          <a:lstStyle/>
          <a:p>
            <a:pPr lvl="0"/>
            <a:r>
              <a:rPr lang="sv-SE"/>
              <a:t>Redigera format för bakgrundstext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sv-SE" dirty="0"/>
          </a:p>
        </p:txBody>
      </p:sp>
      <p:sp>
        <p:nvSpPr>
          <p:cNvPr id="7" name="Platshållare fö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2D259-ACB8-4FD1-AC0F-9CAC8F5E07E0}" type="datetimeFigureOut">
              <a:rPr lang="sv-SE" smtClean="0"/>
              <a:t>2017-04-10</a:t>
            </a:fld>
            <a:endParaRPr lang="sv-SE" dirty="0"/>
          </a:p>
        </p:txBody>
      </p:sp>
      <p:sp>
        <p:nvSpPr>
          <p:cNvPr id="8" name="Platshållare för sidfo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9" name="Platshållare för bild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C9B0E5-37D7-412E-A162-6A236BADC197}" type="slidenum">
              <a:rPr lang="sv-SE" smtClean="0"/>
              <a:t>‹#›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353192832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format</a:t>
            </a:r>
            <a:endParaRPr lang="sv-SE" dirty="0"/>
          </a:p>
        </p:txBody>
      </p:sp>
      <p:sp>
        <p:nvSpPr>
          <p:cNvPr id="3" name="Platshållare fö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2D259-ACB8-4FD1-AC0F-9CAC8F5E07E0}" type="datetimeFigureOut">
              <a:rPr lang="sv-SE" smtClean="0"/>
              <a:t>2017-04-10</a:t>
            </a:fld>
            <a:endParaRPr lang="sv-SE" dirty="0"/>
          </a:p>
        </p:txBody>
      </p:sp>
      <p:sp>
        <p:nvSpPr>
          <p:cNvPr id="4" name="Platshållare för sidfo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5" name="Platshållare för bild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C9B0E5-37D7-412E-A162-6A236BADC197}" type="slidenum">
              <a:rPr lang="sv-SE" smtClean="0"/>
              <a:t>‹#›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32738717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2D259-ACB8-4FD1-AC0F-9CAC8F5E07E0}" type="datetimeFigureOut">
              <a:rPr lang="sv-SE" smtClean="0"/>
              <a:t>2017-04-10</a:t>
            </a:fld>
            <a:endParaRPr lang="sv-SE" dirty="0"/>
          </a:p>
        </p:txBody>
      </p:sp>
      <p:sp>
        <p:nvSpPr>
          <p:cNvPr id="3" name="Platshållare för sidfo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C9B0E5-37D7-412E-A162-6A236BADC197}" type="slidenum">
              <a:rPr lang="sv-SE" smtClean="0"/>
              <a:t>‹#›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26010009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Rubrik med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latshållare för bild 7"/>
          <p:cNvSpPr>
            <a:spLocks noGrp="1"/>
          </p:cNvSpPr>
          <p:nvPr>
            <p:ph type="pic" sz="quarter" idx="13" hasCustomPrompt="1"/>
          </p:nvPr>
        </p:nvSpPr>
        <p:spPr>
          <a:xfrm>
            <a:off x="-1" y="-1499"/>
            <a:ext cx="12192599" cy="6859498"/>
          </a:xfrm>
          <a:custGeom>
            <a:avLst/>
            <a:gdLst>
              <a:gd name="connsiteX0" fmla="*/ 0 w 12191999"/>
              <a:gd name="connsiteY0" fmla="*/ 0 h 6858000"/>
              <a:gd name="connsiteX1" fmla="*/ 12191999 w 12191999"/>
              <a:gd name="connsiteY1" fmla="*/ 0 h 6858000"/>
              <a:gd name="connsiteX2" fmla="*/ 12191999 w 12191999"/>
              <a:gd name="connsiteY2" fmla="*/ 6858000 h 6858000"/>
              <a:gd name="connsiteX3" fmla="*/ 0 w 12191999"/>
              <a:gd name="connsiteY3" fmla="*/ 6858000 h 6858000"/>
              <a:gd name="connsiteX4" fmla="*/ 0 w 12191999"/>
              <a:gd name="connsiteY4" fmla="*/ 0 h 6858000"/>
              <a:gd name="connsiteX0" fmla="*/ 0 w 12201525"/>
              <a:gd name="connsiteY0" fmla="*/ 0 h 6858000"/>
              <a:gd name="connsiteX1" fmla="*/ 12191999 w 12201525"/>
              <a:gd name="connsiteY1" fmla="*/ 0 h 6858000"/>
              <a:gd name="connsiteX2" fmla="*/ 12201525 w 12201525"/>
              <a:gd name="connsiteY2" fmla="*/ 3552825 h 6858000"/>
              <a:gd name="connsiteX3" fmla="*/ 12191999 w 12201525"/>
              <a:gd name="connsiteY3" fmla="*/ 6858000 h 6858000"/>
              <a:gd name="connsiteX4" fmla="*/ 0 w 12201525"/>
              <a:gd name="connsiteY4" fmla="*/ 6858000 h 6858000"/>
              <a:gd name="connsiteX5" fmla="*/ 0 w 12201525"/>
              <a:gd name="connsiteY5" fmla="*/ 0 h 6858000"/>
              <a:gd name="connsiteX0" fmla="*/ 0 w 12201525"/>
              <a:gd name="connsiteY0" fmla="*/ 9525 h 6867525"/>
              <a:gd name="connsiteX1" fmla="*/ 9134474 w 12201525"/>
              <a:gd name="connsiteY1" fmla="*/ 0 h 6867525"/>
              <a:gd name="connsiteX2" fmla="*/ 12201525 w 12201525"/>
              <a:gd name="connsiteY2" fmla="*/ 3562350 h 6867525"/>
              <a:gd name="connsiteX3" fmla="*/ 12191999 w 12201525"/>
              <a:gd name="connsiteY3" fmla="*/ 6867525 h 6867525"/>
              <a:gd name="connsiteX4" fmla="*/ 0 w 12201525"/>
              <a:gd name="connsiteY4" fmla="*/ 6867525 h 6867525"/>
              <a:gd name="connsiteX5" fmla="*/ 0 w 12201525"/>
              <a:gd name="connsiteY5" fmla="*/ 9525 h 6867525"/>
              <a:gd name="connsiteX0" fmla="*/ 0 w 12201525"/>
              <a:gd name="connsiteY0" fmla="*/ 9525 h 6867525"/>
              <a:gd name="connsiteX1" fmla="*/ 9134474 w 12201525"/>
              <a:gd name="connsiteY1" fmla="*/ 0 h 6867525"/>
              <a:gd name="connsiteX2" fmla="*/ 12201525 w 12201525"/>
              <a:gd name="connsiteY2" fmla="*/ 3562350 h 6867525"/>
              <a:gd name="connsiteX3" fmla="*/ 12191999 w 12201525"/>
              <a:gd name="connsiteY3" fmla="*/ 6867525 h 6867525"/>
              <a:gd name="connsiteX4" fmla="*/ 0 w 12201525"/>
              <a:gd name="connsiteY4" fmla="*/ 6867525 h 6867525"/>
              <a:gd name="connsiteX5" fmla="*/ 0 w 12201525"/>
              <a:gd name="connsiteY5" fmla="*/ 9525 h 6867525"/>
              <a:gd name="connsiteX0" fmla="*/ 0 w 12201525"/>
              <a:gd name="connsiteY0" fmla="*/ 9525 h 6867525"/>
              <a:gd name="connsiteX1" fmla="*/ 9134474 w 12201525"/>
              <a:gd name="connsiteY1" fmla="*/ 0 h 6867525"/>
              <a:gd name="connsiteX2" fmla="*/ 12201525 w 12201525"/>
              <a:gd name="connsiteY2" fmla="*/ 3562350 h 6867525"/>
              <a:gd name="connsiteX3" fmla="*/ 12191999 w 12201525"/>
              <a:gd name="connsiteY3" fmla="*/ 6867525 h 6867525"/>
              <a:gd name="connsiteX4" fmla="*/ 0 w 12201525"/>
              <a:gd name="connsiteY4" fmla="*/ 6867525 h 6867525"/>
              <a:gd name="connsiteX5" fmla="*/ 0 w 12201525"/>
              <a:gd name="connsiteY5" fmla="*/ 9525 h 6867525"/>
              <a:gd name="connsiteX0" fmla="*/ 0 w 12201525"/>
              <a:gd name="connsiteY0" fmla="*/ 9525 h 6867525"/>
              <a:gd name="connsiteX1" fmla="*/ 9134474 w 12201525"/>
              <a:gd name="connsiteY1" fmla="*/ 0 h 6867525"/>
              <a:gd name="connsiteX2" fmla="*/ 12201525 w 12201525"/>
              <a:gd name="connsiteY2" fmla="*/ 3562350 h 6867525"/>
              <a:gd name="connsiteX3" fmla="*/ 12191999 w 12201525"/>
              <a:gd name="connsiteY3" fmla="*/ 6867525 h 6867525"/>
              <a:gd name="connsiteX4" fmla="*/ 0 w 12201525"/>
              <a:gd name="connsiteY4" fmla="*/ 6867525 h 6867525"/>
              <a:gd name="connsiteX5" fmla="*/ 0 w 12201525"/>
              <a:gd name="connsiteY5" fmla="*/ 9525 h 6867525"/>
              <a:gd name="connsiteX0" fmla="*/ 0 w 12201525"/>
              <a:gd name="connsiteY0" fmla="*/ 9525 h 6867525"/>
              <a:gd name="connsiteX1" fmla="*/ 9134474 w 12201525"/>
              <a:gd name="connsiteY1" fmla="*/ 0 h 6867525"/>
              <a:gd name="connsiteX2" fmla="*/ 12201525 w 12201525"/>
              <a:gd name="connsiteY2" fmla="*/ 3562350 h 6867525"/>
              <a:gd name="connsiteX3" fmla="*/ 12191999 w 12201525"/>
              <a:gd name="connsiteY3" fmla="*/ 6867525 h 6867525"/>
              <a:gd name="connsiteX4" fmla="*/ 0 w 12201525"/>
              <a:gd name="connsiteY4" fmla="*/ 6867525 h 6867525"/>
              <a:gd name="connsiteX5" fmla="*/ 0 w 12201525"/>
              <a:gd name="connsiteY5" fmla="*/ 9525 h 6867525"/>
              <a:gd name="connsiteX0" fmla="*/ 0 w 12201525"/>
              <a:gd name="connsiteY0" fmla="*/ 9525 h 6867525"/>
              <a:gd name="connsiteX1" fmla="*/ 9134474 w 12201525"/>
              <a:gd name="connsiteY1" fmla="*/ 0 h 6867525"/>
              <a:gd name="connsiteX2" fmla="*/ 12201525 w 12201525"/>
              <a:gd name="connsiteY2" fmla="*/ 3562350 h 6867525"/>
              <a:gd name="connsiteX3" fmla="*/ 12191999 w 12201525"/>
              <a:gd name="connsiteY3" fmla="*/ 6867525 h 6867525"/>
              <a:gd name="connsiteX4" fmla="*/ 0 w 12201525"/>
              <a:gd name="connsiteY4" fmla="*/ 6867525 h 6867525"/>
              <a:gd name="connsiteX5" fmla="*/ 0 w 12201525"/>
              <a:gd name="connsiteY5" fmla="*/ 9525 h 6867525"/>
              <a:gd name="connsiteX0" fmla="*/ 0 w 12201525"/>
              <a:gd name="connsiteY0" fmla="*/ 9525 h 6867525"/>
              <a:gd name="connsiteX1" fmla="*/ 9134474 w 12201525"/>
              <a:gd name="connsiteY1" fmla="*/ 0 h 6867525"/>
              <a:gd name="connsiteX2" fmla="*/ 12201525 w 12201525"/>
              <a:gd name="connsiteY2" fmla="*/ 3562350 h 6867525"/>
              <a:gd name="connsiteX3" fmla="*/ 12191999 w 12201525"/>
              <a:gd name="connsiteY3" fmla="*/ 6867525 h 6867525"/>
              <a:gd name="connsiteX4" fmla="*/ 0 w 12201525"/>
              <a:gd name="connsiteY4" fmla="*/ 6867525 h 6867525"/>
              <a:gd name="connsiteX5" fmla="*/ 0 w 12201525"/>
              <a:gd name="connsiteY5" fmla="*/ 9525 h 6867525"/>
              <a:gd name="connsiteX0" fmla="*/ 0 w 12201525"/>
              <a:gd name="connsiteY0" fmla="*/ 9525 h 6867525"/>
              <a:gd name="connsiteX1" fmla="*/ 9134474 w 12201525"/>
              <a:gd name="connsiteY1" fmla="*/ 0 h 6867525"/>
              <a:gd name="connsiteX2" fmla="*/ 12201525 w 12201525"/>
              <a:gd name="connsiteY2" fmla="*/ 3562350 h 6867525"/>
              <a:gd name="connsiteX3" fmla="*/ 12191999 w 12201525"/>
              <a:gd name="connsiteY3" fmla="*/ 6867525 h 6867525"/>
              <a:gd name="connsiteX4" fmla="*/ 0 w 12201525"/>
              <a:gd name="connsiteY4" fmla="*/ 6867525 h 6867525"/>
              <a:gd name="connsiteX5" fmla="*/ 0 w 12201525"/>
              <a:gd name="connsiteY5" fmla="*/ 9525 h 6867525"/>
              <a:gd name="connsiteX0" fmla="*/ 0 w 12201525"/>
              <a:gd name="connsiteY0" fmla="*/ 9525 h 6867525"/>
              <a:gd name="connsiteX1" fmla="*/ 9134474 w 12201525"/>
              <a:gd name="connsiteY1" fmla="*/ 0 h 6867525"/>
              <a:gd name="connsiteX2" fmla="*/ 12201525 w 12201525"/>
              <a:gd name="connsiteY2" fmla="*/ 3562350 h 6867525"/>
              <a:gd name="connsiteX3" fmla="*/ 12191999 w 12201525"/>
              <a:gd name="connsiteY3" fmla="*/ 6867525 h 6867525"/>
              <a:gd name="connsiteX4" fmla="*/ 0 w 12201525"/>
              <a:gd name="connsiteY4" fmla="*/ 6867525 h 6867525"/>
              <a:gd name="connsiteX5" fmla="*/ 0 w 12201525"/>
              <a:gd name="connsiteY5" fmla="*/ 9525 h 6867525"/>
              <a:gd name="connsiteX0" fmla="*/ 0 w 12201525"/>
              <a:gd name="connsiteY0" fmla="*/ 9525 h 6867525"/>
              <a:gd name="connsiteX1" fmla="*/ 9134474 w 12201525"/>
              <a:gd name="connsiteY1" fmla="*/ 0 h 6867525"/>
              <a:gd name="connsiteX2" fmla="*/ 12201525 w 12201525"/>
              <a:gd name="connsiteY2" fmla="*/ 3562350 h 6867525"/>
              <a:gd name="connsiteX3" fmla="*/ 12191999 w 12201525"/>
              <a:gd name="connsiteY3" fmla="*/ 6867525 h 6867525"/>
              <a:gd name="connsiteX4" fmla="*/ 0 w 12201525"/>
              <a:gd name="connsiteY4" fmla="*/ 6867525 h 6867525"/>
              <a:gd name="connsiteX5" fmla="*/ 0 w 12201525"/>
              <a:gd name="connsiteY5" fmla="*/ 9525 h 6867525"/>
              <a:gd name="connsiteX0" fmla="*/ 0 w 12201525"/>
              <a:gd name="connsiteY0" fmla="*/ 9525 h 6867525"/>
              <a:gd name="connsiteX1" fmla="*/ 9134474 w 12201525"/>
              <a:gd name="connsiteY1" fmla="*/ 0 h 6867525"/>
              <a:gd name="connsiteX2" fmla="*/ 12201525 w 12201525"/>
              <a:gd name="connsiteY2" fmla="*/ 3562350 h 6867525"/>
              <a:gd name="connsiteX3" fmla="*/ 12191999 w 12201525"/>
              <a:gd name="connsiteY3" fmla="*/ 6867525 h 6867525"/>
              <a:gd name="connsiteX4" fmla="*/ 0 w 12201525"/>
              <a:gd name="connsiteY4" fmla="*/ 6867525 h 6867525"/>
              <a:gd name="connsiteX5" fmla="*/ 0 w 12201525"/>
              <a:gd name="connsiteY5" fmla="*/ 9525 h 6867525"/>
              <a:gd name="connsiteX0" fmla="*/ 0 w 12201525"/>
              <a:gd name="connsiteY0" fmla="*/ 15502 h 6873502"/>
              <a:gd name="connsiteX1" fmla="*/ 9098615 w 12201525"/>
              <a:gd name="connsiteY1" fmla="*/ 0 h 6873502"/>
              <a:gd name="connsiteX2" fmla="*/ 12201525 w 12201525"/>
              <a:gd name="connsiteY2" fmla="*/ 3568327 h 6873502"/>
              <a:gd name="connsiteX3" fmla="*/ 12191999 w 12201525"/>
              <a:gd name="connsiteY3" fmla="*/ 6873502 h 6873502"/>
              <a:gd name="connsiteX4" fmla="*/ 0 w 12201525"/>
              <a:gd name="connsiteY4" fmla="*/ 6873502 h 6873502"/>
              <a:gd name="connsiteX5" fmla="*/ 0 w 12201525"/>
              <a:gd name="connsiteY5" fmla="*/ 15502 h 6873502"/>
              <a:gd name="connsiteX0" fmla="*/ 0 w 12201525"/>
              <a:gd name="connsiteY0" fmla="*/ 15502 h 6873502"/>
              <a:gd name="connsiteX1" fmla="*/ 9098615 w 12201525"/>
              <a:gd name="connsiteY1" fmla="*/ 0 h 6873502"/>
              <a:gd name="connsiteX2" fmla="*/ 12201525 w 12201525"/>
              <a:gd name="connsiteY2" fmla="*/ 3568327 h 6873502"/>
              <a:gd name="connsiteX3" fmla="*/ 12191999 w 12201525"/>
              <a:gd name="connsiteY3" fmla="*/ 6873502 h 6873502"/>
              <a:gd name="connsiteX4" fmla="*/ 0 w 12201525"/>
              <a:gd name="connsiteY4" fmla="*/ 6873502 h 6873502"/>
              <a:gd name="connsiteX5" fmla="*/ 0 w 12201525"/>
              <a:gd name="connsiteY5" fmla="*/ 15502 h 6873502"/>
              <a:gd name="connsiteX0" fmla="*/ 0 w 12201525"/>
              <a:gd name="connsiteY0" fmla="*/ 15502 h 6873502"/>
              <a:gd name="connsiteX1" fmla="*/ 9098615 w 12201525"/>
              <a:gd name="connsiteY1" fmla="*/ 0 h 6873502"/>
              <a:gd name="connsiteX2" fmla="*/ 12201525 w 12201525"/>
              <a:gd name="connsiteY2" fmla="*/ 3568327 h 6873502"/>
              <a:gd name="connsiteX3" fmla="*/ 12191999 w 12201525"/>
              <a:gd name="connsiteY3" fmla="*/ 6873502 h 6873502"/>
              <a:gd name="connsiteX4" fmla="*/ 0 w 12201525"/>
              <a:gd name="connsiteY4" fmla="*/ 6873502 h 6873502"/>
              <a:gd name="connsiteX5" fmla="*/ 0 w 12201525"/>
              <a:gd name="connsiteY5" fmla="*/ 15502 h 6873502"/>
              <a:gd name="connsiteX0" fmla="*/ 0 w 12201525"/>
              <a:gd name="connsiteY0" fmla="*/ 15502 h 6873502"/>
              <a:gd name="connsiteX1" fmla="*/ 9098615 w 12201525"/>
              <a:gd name="connsiteY1" fmla="*/ 0 h 6873502"/>
              <a:gd name="connsiteX2" fmla="*/ 12201525 w 12201525"/>
              <a:gd name="connsiteY2" fmla="*/ 3568327 h 6873502"/>
              <a:gd name="connsiteX3" fmla="*/ 12191999 w 12201525"/>
              <a:gd name="connsiteY3" fmla="*/ 6873502 h 6873502"/>
              <a:gd name="connsiteX4" fmla="*/ 0 w 12201525"/>
              <a:gd name="connsiteY4" fmla="*/ 6873502 h 6873502"/>
              <a:gd name="connsiteX5" fmla="*/ 0 w 12201525"/>
              <a:gd name="connsiteY5" fmla="*/ 15502 h 6873502"/>
              <a:gd name="connsiteX0" fmla="*/ 0 w 12201525"/>
              <a:gd name="connsiteY0" fmla="*/ 6876 h 6864876"/>
              <a:gd name="connsiteX1" fmla="*/ 9098615 w 12201525"/>
              <a:gd name="connsiteY1" fmla="*/ 0 h 6864876"/>
              <a:gd name="connsiteX2" fmla="*/ 12201525 w 12201525"/>
              <a:gd name="connsiteY2" fmla="*/ 3559701 h 6864876"/>
              <a:gd name="connsiteX3" fmla="*/ 12191999 w 12201525"/>
              <a:gd name="connsiteY3" fmla="*/ 6864876 h 6864876"/>
              <a:gd name="connsiteX4" fmla="*/ 0 w 12201525"/>
              <a:gd name="connsiteY4" fmla="*/ 6864876 h 6864876"/>
              <a:gd name="connsiteX5" fmla="*/ 0 w 12201525"/>
              <a:gd name="connsiteY5" fmla="*/ 6876 h 6864876"/>
              <a:gd name="connsiteX0" fmla="*/ 0 w 12201525"/>
              <a:gd name="connsiteY0" fmla="*/ 6876 h 6864876"/>
              <a:gd name="connsiteX1" fmla="*/ 9098615 w 12201525"/>
              <a:gd name="connsiteY1" fmla="*/ 0 h 6864876"/>
              <a:gd name="connsiteX2" fmla="*/ 12201525 w 12201525"/>
              <a:gd name="connsiteY2" fmla="*/ 3559701 h 6864876"/>
              <a:gd name="connsiteX3" fmla="*/ 12191999 w 12201525"/>
              <a:gd name="connsiteY3" fmla="*/ 6864876 h 6864876"/>
              <a:gd name="connsiteX4" fmla="*/ 0 w 12201525"/>
              <a:gd name="connsiteY4" fmla="*/ 6864876 h 6864876"/>
              <a:gd name="connsiteX5" fmla="*/ 0 w 12201525"/>
              <a:gd name="connsiteY5" fmla="*/ 6876 h 6864876"/>
              <a:gd name="connsiteX0" fmla="*/ 0 w 12201525"/>
              <a:gd name="connsiteY0" fmla="*/ 6876 h 6864876"/>
              <a:gd name="connsiteX1" fmla="*/ 9133121 w 12201525"/>
              <a:gd name="connsiteY1" fmla="*/ 0 h 6864876"/>
              <a:gd name="connsiteX2" fmla="*/ 12201525 w 12201525"/>
              <a:gd name="connsiteY2" fmla="*/ 3559701 h 6864876"/>
              <a:gd name="connsiteX3" fmla="*/ 12191999 w 12201525"/>
              <a:gd name="connsiteY3" fmla="*/ 6864876 h 6864876"/>
              <a:gd name="connsiteX4" fmla="*/ 0 w 12201525"/>
              <a:gd name="connsiteY4" fmla="*/ 6864876 h 6864876"/>
              <a:gd name="connsiteX5" fmla="*/ 0 w 12201525"/>
              <a:gd name="connsiteY5" fmla="*/ 6876 h 6864876"/>
              <a:gd name="connsiteX0" fmla="*/ 0 w 12201525"/>
              <a:gd name="connsiteY0" fmla="*/ 6876 h 6864876"/>
              <a:gd name="connsiteX1" fmla="*/ 9133121 w 12201525"/>
              <a:gd name="connsiteY1" fmla="*/ 0 h 6864876"/>
              <a:gd name="connsiteX2" fmla="*/ 12201525 w 12201525"/>
              <a:gd name="connsiteY2" fmla="*/ 3559701 h 6864876"/>
              <a:gd name="connsiteX3" fmla="*/ 12191999 w 12201525"/>
              <a:gd name="connsiteY3" fmla="*/ 6864876 h 6864876"/>
              <a:gd name="connsiteX4" fmla="*/ 0 w 12201525"/>
              <a:gd name="connsiteY4" fmla="*/ 6864876 h 6864876"/>
              <a:gd name="connsiteX5" fmla="*/ 0 w 12201525"/>
              <a:gd name="connsiteY5" fmla="*/ 6876 h 6864876"/>
              <a:gd name="connsiteX0" fmla="*/ 0 w 12201525"/>
              <a:gd name="connsiteY0" fmla="*/ 6876 h 6864876"/>
              <a:gd name="connsiteX1" fmla="*/ 9133121 w 12201525"/>
              <a:gd name="connsiteY1" fmla="*/ 0 h 6864876"/>
              <a:gd name="connsiteX2" fmla="*/ 12201525 w 12201525"/>
              <a:gd name="connsiteY2" fmla="*/ 3559701 h 6864876"/>
              <a:gd name="connsiteX3" fmla="*/ 12191999 w 12201525"/>
              <a:gd name="connsiteY3" fmla="*/ 6864876 h 6864876"/>
              <a:gd name="connsiteX4" fmla="*/ 0 w 12201525"/>
              <a:gd name="connsiteY4" fmla="*/ 6864876 h 6864876"/>
              <a:gd name="connsiteX5" fmla="*/ 0 w 12201525"/>
              <a:gd name="connsiteY5" fmla="*/ 6876 h 6864876"/>
              <a:gd name="connsiteX0" fmla="*/ 0 w 12201525"/>
              <a:gd name="connsiteY0" fmla="*/ 6876 h 6864876"/>
              <a:gd name="connsiteX1" fmla="*/ 9127742 w 12201525"/>
              <a:gd name="connsiteY1" fmla="*/ 0 h 6864876"/>
              <a:gd name="connsiteX2" fmla="*/ 12201525 w 12201525"/>
              <a:gd name="connsiteY2" fmla="*/ 3559701 h 6864876"/>
              <a:gd name="connsiteX3" fmla="*/ 12191999 w 12201525"/>
              <a:gd name="connsiteY3" fmla="*/ 6864876 h 6864876"/>
              <a:gd name="connsiteX4" fmla="*/ 0 w 12201525"/>
              <a:gd name="connsiteY4" fmla="*/ 6864876 h 6864876"/>
              <a:gd name="connsiteX5" fmla="*/ 0 w 12201525"/>
              <a:gd name="connsiteY5" fmla="*/ 6876 h 6864876"/>
              <a:gd name="connsiteX0" fmla="*/ 0 w 12201525"/>
              <a:gd name="connsiteY0" fmla="*/ 6876 h 6864876"/>
              <a:gd name="connsiteX1" fmla="*/ 9133121 w 12201525"/>
              <a:gd name="connsiteY1" fmla="*/ 0 h 6864876"/>
              <a:gd name="connsiteX2" fmla="*/ 12201525 w 12201525"/>
              <a:gd name="connsiteY2" fmla="*/ 3559701 h 6864876"/>
              <a:gd name="connsiteX3" fmla="*/ 12191999 w 12201525"/>
              <a:gd name="connsiteY3" fmla="*/ 6864876 h 6864876"/>
              <a:gd name="connsiteX4" fmla="*/ 0 w 12201525"/>
              <a:gd name="connsiteY4" fmla="*/ 6864876 h 6864876"/>
              <a:gd name="connsiteX5" fmla="*/ 0 w 12201525"/>
              <a:gd name="connsiteY5" fmla="*/ 6876 h 6864876"/>
              <a:gd name="connsiteX0" fmla="*/ 0 w 12201525"/>
              <a:gd name="connsiteY0" fmla="*/ 1498 h 6859498"/>
              <a:gd name="connsiteX1" fmla="*/ 9133121 w 12201525"/>
              <a:gd name="connsiteY1" fmla="*/ 0 h 6859498"/>
              <a:gd name="connsiteX2" fmla="*/ 12201525 w 12201525"/>
              <a:gd name="connsiteY2" fmla="*/ 3554323 h 6859498"/>
              <a:gd name="connsiteX3" fmla="*/ 12191999 w 12201525"/>
              <a:gd name="connsiteY3" fmla="*/ 6859498 h 6859498"/>
              <a:gd name="connsiteX4" fmla="*/ 0 w 12201525"/>
              <a:gd name="connsiteY4" fmla="*/ 6859498 h 6859498"/>
              <a:gd name="connsiteX5" fmla="*/ 0 w 12201525"/>
              <a:gd name="connsiteY5" fmla="*/ 1498 h 6859498"/>
              <a:gd name="connsiteX0" fmla="*/ 0 w 12196930"/>
              <a:gd name="connsiteY0" fmla="*/ 1498 h 6859498"/>
              <a:gd name="connsiteX1" fmla="*/ 9133121 w 12196930"/>
              <a:gd name="connsiteY1" fmla="*/ 0 h 6859498"/>
              <a:gd name="connsiteX2" fmla="*/ 12196930 w 12196930"/>
              <a:gd name="connsiteY2" fmla="*/ 3549728 h 6859498"/>
              <a:gd name="connsiteX3" fmla="*/ 12191999 w 12196930"/>
              <a:gd name="connsiteY3" fmla="*/ 6859498 h 6859498"/>
              <a:gd name="connsiteX4" fmla="*/ 0 w 12196930"/>
              <a:gd name="connsiteY4" fmla="*/ 6859498 h 6859498"/>
              <a:gd name="connsiteX5" fmla="*/ 0 w 12196930"/>
              <a:gd name="connsiteY5" fmla="*/ 1498 h 6859498"/>
              <a:gd name="connsiteX0" fmla="*/ 0 w 12192599"/>
              <a:gd name="connsiteY0" fmla="*/ 1498 h 6859498"/>
              <a:gd name="connsiteX1" fmla="*/ 9133121 w 12192599"/>
              <a:gd name="connsiteY1" fmla="*/ 0 h 6859498"/>
              <a:gd name="connsiteX2" fmla="*/ 12187740 w 12192599"/>
              <a:gd name="connsiteY2" fmla="*/ 3549728 h 6859498"/>
              <a:gd name="connsiteX3" fmla="*/ 12191999 w 12192599"/>
              <a:gd name="connsiteY3" fmla="*/ 6859498 h 6859498"/>
              <a:gd name="connsiteX4" fmla="*/ 0 w 12192599"/>
              <a:gd name="connsiteY4" fmla="*/ 6859498 h 6859498"/>
              <a:gd name="connsiteX5" fmla="*/ 0 w 12192599"/>
              <a:gd name="connsiteY5" fmla="*/ 1498 h 68594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192599" h="6859498">
                <a:moveTo>
                  <a:pt x="0" y="1498"/>
                </a:moveTo>
                <a:lnTo>
                  <a:pt x="9133121" y="0"/>
                </a:lnTo>
                <a:cubicBezTo>
                  <a:pt x="10941201" y="1093691"/>
                  <a:pt x="11816297" y="2559984"/>
                  <a:pt x="12187740" y="3549728"/>
                </a:cubicBezTo>
                <a:cubicBezTo>
                  <a:pt x="12184565" y="4651453"/>
                  <a:pt x="12195174" y="5757773"/>
                  <a:pt x="12191999" y="6859498"/>
                </a:cubicBezTo>
                <a:lnTo>
                  <a:pt x="0" y="6859498"/>
                </a:lnTo>
                <a:lnTo>
                  <a:pt x="0" y="1498"/>
                </a:lnTo>
                <a:close/>
              </a:path>
            </a:pathLst>
          </a:custGeom>
        </p:spPr>
        <p:txBody>
          <a:bodyPr/>
          <a:lstStyle>
            <a:lvl1pPr marL="30163" indent="0">
              <a:buNone/>
              <a:defRPr/>
            </a:lvl1pPr>
          </a:lstStyle>
          <a:p>
            <a:r>
              <a:rPr lang="sv-SE" dirty="0"/>
              <a:t> </a:t>
            </a:r>
          </a:p>
        </p:txBody>
      </p:sp>
      <p:sp>
        <p:nvSpPr>
          <p:cNvPr id="2" name="Rubrik 1"/>
          <p:cNvSpPr>
            <a:spLocks noGrp="1"/>
          </p:cNvSpPr>
          <p:nvPr>
            <p:ph type="ctrTitle"/>
          </p:nvPr>
        </p:nvSpPr>
        <p:spPr>
          <a:xfrm>
            <a:off x="666000" y="1889550"/>
            <a:ext cx="9608400" cy="1310850"/>
          </a:xfrm>
        </p:spPr>
        <p:txBody>
          <a:bodyPr anchor="t">
            <a:noAutofit/>
          </a:bodyPr>
          <a:lstStyle>
            <a:lvl1pPr algn="ctr">
              <a:defRPr sz="5400">
                <a:solidFill>
                  <a:schemeClr val="tx1"/>
                </a:solidFill>
              </a:defRPr>
            </a:lvl1pPr>
          </a:lstStyle>
          <a:p>
            <a:r>
              <a:rPr lang="sv-SE" smtClean="0"/>
              <a:t>Klicka här för att ändra format</a:t>
            </a:r>
            <a:endParaRPr lang="sv-SE" dirty="0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765C18DA-410A-4124-BB0F-DE8CA676B1E5}" type="datetimeFigureOut">
              <a:rPr lang="sv-SE" smtClean="0"/>
              <a:t>2017-04-10</a:t>
            </a:fld>
            <a:endParaRPr lang="sv-SE" dirty="0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sv-SE" dirty="0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2DBAD975-63FF-4468-AC34-025F73E043F9}" type="slidenum">
              <a:rPr lang="sv-SE" smtClean="0"/>
              <a:t>‹#›</a:t>
            </a:fld>
            <a:endParaRPr lang="sv-SE" dirty="0"/>
          </a:p>
        </p:txBody>
      </p:sp>
      <p:pic>
        <p:nvPicPr>
          <p:cNvPr id="9" name="Bildobjekt 8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456" t="21192" r="25431" b="21554"/>
          <a:stretch/>
        </p:blipFill>
        <p:spPr>
          <a:xfrm>
            <a:off x="9053858" y="-45384"/>
            <a:ext cx="3180822" cy="36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964869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i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2D259-ACB8-4FD1-AC0F-9CAC8F5E07E0}" type="datetimeFigureOut">
              <a:rPr lang="sv-SE" smtClean="0"/>
              <a:t>2017-04-10</a:t>
            </a:fld>
            <a:endParaRPr lang="sv-SE" dirty="0"/>
          </a:p>
        </p:txBody>
      </p:sp>
      <p:sp>
        <p:nvSpPr>
          <p:cNvPr id="3" name="Platshållare för sidfo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C9B0E5-37D7-412E-A162-6A236BADC197}" type="slidenum">
              <a:rPr lang="sv-SE" smtClean="0"/>
              <a:t>‹#›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421088733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Gult avsnit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Bildobjekt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048"/>
            <a:ext cx="12192000" cy="6851904"/>
          </a:xfrm>
          <a:prstGeom prst="rect">
            <a:avLst/>
          </a:prstGeom>
        </p:spPr>
      </p:pic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666000" y="2747964"/>
            <a:ext cx="9608400" cy="1966912"/>
          </a:xfrm>
        </p:spPr>
        <p:txBody>
          <a:bodyPr anchor="t">
            <a:noAutofit/>
          </a:bodyPr>
          <a:lstStyle>
            <a:lvl1pPr algn="ctr">
              <a:defRPr sz="5400">
                <a:solidFill>
                  <a:srgbClr val="FFFFFF"/>
                </a:solidFill>
              </a:defRPr>
            </a:lvl1pPr>
          </a:lstStyle>
          <a:p>
            <a:r>
              <a:rPr lang="sv-SE"/>
              <a:t>Klicka här för att ändra format</a:t>
            </a:r>
            <a:endParaRPr lang="sv-SE" dirty="0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B42D259-ACB8-4FD1-AC0F-9CAC8F5E07E0}" type="datetimeFigureOut">
              <a:rPr lang="sv-SE" smtClean="0"/>
              <a:pPr/>
              <a:t>2017-04-10</a:t>
            </a:fld>
            <a:endParaRPr lang="sv-SE" dirty="0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sv-SE" dirty="0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34C9B0E5-37D7-412E-A162-6A236BADC197}" type="slidenum">
              <a:rPr lang="sv-SE" smtClean="0"/>
              <a:pPr/>
              <a:t>‹#›</a:t>
            </a:fld>
            <a:endParaRPr lang="sv-SE" dirty="0"/>
          </a:p>
        </p:txBody>
      </p:sp>
      <p:pic>
        <p:nvPicPr>
          <p:cNvPr id="10" name="Bildobjekt 9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456" t="21192" r="25431" b="21554"/>
          <a:stretch/>
        </p:blipFill>
        <p:spPr>
          <a:xfrm>
            <a:off x="9053858" y="-45384"/>
            <a:ext cx="3180822" cy="36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070962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Rött avsnit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Bildobjekt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048"/>
            <a:ext cx="12192000" cy="6851904"/>
          </a:xfrm>
          <a:prstGeom prst="rect">
            <a:avLst/>
          </a:prstGeom>
        </p:spPr>
      </p:pic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666000" y="2747964"/>
            <a:ext cx="9608400" cy="1966912"/>
          </a:xfrm>
        </p:spPr>
        <p:txBody>
          <a:bodyPr anchor="t">
            <a:noAutofit/>
          </a:bodyPr>
          <a:lstStyle>
            <a:lvl1pPr algn="ctr">
              <a:defRPr sz="5400">
                <a:solidFill>
                  <a:srgbClr val="FFFFFF"/>
                </a:solidFill>
              </a:defRPr>
            </a:lvl1pPr>
          </a:lstStyle>
          <a:p>
            <a:r>
              <a:rPr lang="sv-SE"/>
              <a:t>Klicka här för att ändra format</a:t>
            </a:r>
            <a:endParaRPr lang="sv-SE" dirty="0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B42D259-ACB8-4FD1-AC0F-9CAC8F5E07E0}" type="datetimeFigureOut">
              <a:rPr lang="sv-SE" smtClean="0"/>
              <a:pPr/>
              <a:t>2017-04-10</a:t>
            </a:fld>
            <a:endParaRPr lang="sv-SE" dirty="0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sv-SE" dirty="0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34C9B0E5-37D7-412E-A162-6A236BADC197}" type="slidenum">
              <a:rPr lang="sv-SE" smtClean="0"/>
              <a:pPr/>
              <a:t>‹#›</a:t>
            </a:fld>
            <a:endParaRPr lang="sv-SE" dirty="0"/>
          </a:p>
        </p:txBody>
      </p:sp>
      <p:pic>
        <p:nvPicPr>
          <p:cNvPr id="9" name="Bildobjekt 8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456" t="21192" r="25431" b="21554"/>
          <a:stretch/>
        </p:blipFill>
        <p:spPr>
          <a:xfrm>
            <a:off x="9053858" y="-45384"/>
            <a:ext cx="3180822" cy="36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994519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Grått avsnit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Bildobjekt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048"/>
            <a:ext cx="12192000" cy="6851904"/>
          </a:xfrm>
          <a:prstGeom prst="rect">
            <a:avLst/>
          </a:prstGeom>
        </p:spPr>
      </p:pic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666000" y="2747964"/>
            <a:ext cx="9608400" cy="1966912"/>
          </a:xfrm>
        </p:spPr>
        <p:txBody>
          <a:bodyPr anchor="t">
            <a:noAutofit/>
          </a:bodyPr>
          <a:lstStyle>
            <a:lvl1pPr algn="ctr">
              <a:defRPr sz="5400">
                <a:solidFill>
                  <a:srgbClr val="FFFFFF"/>
                </a:solidFill>
              </a:defRPr>
            </a:lvl1pPr>
          </a:lstStyle>
          <a:p>
            <a:r>
              <a:rPr lang="sv-SE"/>
              <a:t>Klicka här för att ändra format</a:t>
            </a:r>
            <a:endParaRPr lang="sv-SE" dirty="0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B42D259-ACB8-4FD1-AC0F-9CAC8F5E07E0}" type="datetimeFigureOut">
              <a:rPr lang="sv-SE" smtClean="0"/>
              <a:pPr/>
              <a:t>2017-04-10</a:t>
            </a:fld>
            <a:endParaRPr lang="sv-SE" dirty="0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sv-SE" dirty="0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34C9B0E5-37D7-412E-A162-6A236BADC197}" type="slidenum">
              <a:rPr lang="sv-SE" smtClean="0"/>
              <a:pPr/>
              <a:t>‹#›</a:t>
            </a:fld>
            <a:endParaRPr lang="sv-SE" dirty="0"/>
          </a:p>
        </p:txBody>
      </p:sp>
      <p:pic>
        <p:nvPicPr>
          <p:cNvPr id="9" name="Bildobjekt 8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456" t="21192" r="25431" b="21554"/>
          <a:stretch/>
        </p:blipFill>
        <p:spPr>
          <a:xfrm>
            <a:off x="9053858" y="-45384"/>
            <a:ext cx="3180822" cy="36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499658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ctrTitle"/>
          </p:nvPr>
        </p:nvSpPr>
        <p:spPr>
          <a:xfrm>
            <a:off x="666000" y="2746800"/>
            <a:ext cx="9608400" cy="1965600"/>
          </a:xfrm>
        </p:spPr>
        <p:txBody>
          <a:bodyPr anchor="t">
            <a:noAutofit/>
          </a:bodyPr>
          <a:lstStyle>
            <a:lvl1pPr algn="ctr">
              <a:defRPr sz="4400"/>
            </a:lvl1pPr>
          </a:lstStyle>
          <a:p>
            <a:r>
              <a:rPr lang="sv-SE"/>
              <a:t>Klicka här för att ändra format</a:t>
            </a:r>
            <a:endParaRPr lang="sv-SE" dirty="0"/>
          </a:p>
        </p:txBody>
      </p:sp>
      <p:sp>
        <p:nvSpPr>
          <p:cNvPr id="3" name="Underrubrik 2"/>
          <p:cNvSpPr>
            <a:spLocks noGrp="1"/>
          </p:cNvSpPr>
          <p:nvPr>
            <p:ph type="subTitle" idx="1"/>
          </p:nvPr>
        </p:nvSpPr>
        <p:spPr>
          <a:xfrm>
            <a:off x="666000" y="4809600"/>
            <a:ext cx="9608400" cy="1425600"/>
          </a:xfrm>
        </p:spPr>
        <p:txBody>
          <a:bodyPr>
            <a:noAutofit/>
          </a:bodyPr>
          <a:lstStyle>
            <a:lvl1pPr marL="0" indent="0" algn="ctr">
              <a:buNone/>
              <a:defRPr sz="18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sv-SE"/>
              <a:t>Klicka om du vill redigera mall för underrubrikformat</a:t>
            </a:r>
            <a:endParaRPr lang="sv-SE" dirty="0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0B7FC-8DD1-423E-8EF4-94D7897E47A9}" type="datetimeFigureOut">
              <a:rPr lang="sv-SE" smtClean="0"/>
              <a:t>2017-04-10</a:t>
            </a:fld>
            <a:endParaRPr lang="sv-SE" dirty="0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89D212-3966-4D00-A59B-EFC19ACC4594}" type="slidenum">
              <a:rPr lang="sv-SE" smtClean="0"/>
              <a:t>‹#›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372731547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format</a:t>
            </a:r>
            <a:endParaRPr lang="sv-SE" dirty="0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v-SE"/>
              <a:t>Redigera format för bakgrundstext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0B7FC-8DD1-423E-8EF4-94D7897E47A9}" type="datetimeFigureOut">
              <a:rPr lang="sv-SE" smtClean="0"/>
              <a:t>2017-04-10</a:t>
            </a:fld>
            <a:endParaRPr lang="sv-SE" dirty="0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89D212-3966-4D00-A59B-EFC19ACC4594}" type="slidenum">
              <a:rPr lang="sv-SE" smtClean="0"/>
              <a:t>‹#›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407493966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vsnitts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666000" y="2746800"/>
            <a:ext cx="9608400" cy="1965600"/>
          </a:xfrm>
        </p:spPr>
        <p:txBody>
          <a:bodyPr anchor="t">
            <a:noAutofit/>
          </a:bodyPr>
          <a:lstStyle>
            <a:lvl1pPr algn="ctr">
              <a:defRPr sz="5400">
                <a:solidFill>
                  <a:schemeClr val="bg1"/>
                </a:solidFill>
              </a:defRPr>
            </a:lvl1pPr>
          </a:lstStyle>
          <a:p>
            <a:r>
              <a:rPr lang="sv-SE"/>
              <a:t>Klicka här för att ändra format</a:t>
            </a:r>
            <a:endParaRPr lang="sv-SE" dirty="0"/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666000" y="4810125"/>
            <a:ext cx="9608400" cy="1427163"/>
          </a:xfrm>
        </p:spPr>
        <p:txBody>
          <a:bodyPr>
            <a:noAutofit/>
          </a:bodyPr>
          <a:lstStyle>
            <a:lvl1pPr marL="0" indent="0" algn="ctr">
              <a:buNone/>
              <a:defRPr sz="18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/>
              <a:t>Redigera format för bakgrundstext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D230B7FC-8DD1-423E-8EF4-94D7897E47A9}" type="datetimeFigureOut">
              <a:rPr lang="sv-SE" smtClean="0"/>
              <a:pPr/>
              <a:t>2017-04-10</a:t>
            </a:fld>
            <a:endParaRPr lang="sv-SE" dirty="0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sv-SE" dirty="0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A89D212-3966-4D00-A59B-EFC19ACC4594}" type="slidenum">
              <a:rPr lang="sv-SE" smtClean="0"/>
              <a:pPr/>
              <a:t>‹#›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424059544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vå 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format</a:t>
            </a:r>
            <a:endParaRPr lang="sv-SE" dirty="0"/>
          </a:p>
        </p:txBody>
      </p:sp>
      <p:sp>
        <p:nvSpPr>
          <p:cNvPr id="3" name="Platshållare för innehåll 2"/>
          <p:cNvSpPr>
            <a:spLocks noGrp="1"/>
          </p:cNvSpPr>
          <p:nvPr>
            <p:ph sz="half" idx="1"/>
          </p:nvPr>
        </p:nvSpPr>
        <p:spPr>
          <a:xfrm>
            <a:off x="666000" y="2494800"/>
            <a:ext cx="4716000" cy="3740400"/>
          </a:xfrm>
        </p:spPr>
        <p:txBody>
          <a:bodyPr/>
          <a:lstStyle/>
          <a:p>
            <a:pPr lvl="0"/>
            <a:r>
              <a:rPr lang="sv-SE"/>
              <a:t>Redigera format för bakgrundstext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sv-SE" dirty="0"/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>
          <a:xfrm>
            <a:off x="5552325" y="2494800"/>
            <a:ext cx="4716000" cy="3740400"/>
          </a:xfrm>
        </p:spPr>
        <p:txBody>
          <a:bodyPr/>
          <a:lstStyle/>
          <a:p>
            <a:pPr lvl="0"/>
            <a:r>
              <a:rPr lang="sv-SE"/>
              <a:t>Redigera format för bakgrundstext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sv-SE" dirty="0"/>
          </a:p>
        </p:txBody>
      </p:sp>
      <p:sp>
        <p:nvSpPr>
          <p:cNvPr id="5" name="Platshållare fö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0B7FC-8DD1-423E-8EF4-94D7897E47A9}" type="datetimeFigureOut">
              <a:rPr lang="sv-SE" smtClean="0"/>
              <a:t>2017-04-10</a:t>
            </a:fld>
            <a:endParaRPr lang="sv-SE" dirty="0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89D212-3966-4D00-A59B-EFC19ACC4594}" type="slidenum">
              <a:rPr lang="sv-SE" smtClean="0"/>
              <a:t>‹#›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321073676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Större höger mör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664234" y="975186"/>
            <a:ext cx="5326992" cy="1112405"/>
          </a:xfrm>
        </p:spPr>
        <p:txBody>
          <a:bodyPr/>
          <a:lstStyle/>
          <a:p>
            <a:r>
              <a:rPr lang="sv-SE"/>
              <a:t>Klicka här för att ändra format</a:t>
            </a:r>
            <a:endParaRPr lang="sv-SE" dirty="0"/>
          </a:p>
        </p:txBody>
      </p:sp>
      <p:sp>
        <p:nvSpPr>
          <p:cNvPr id="3" name="Platshållare för innehåll 2"/>
          <p:cNvSpPr>
            <a:spLocks noGrp="1"/>
          </p:cNvSpPr>
          <p:nvPr>
            <p:ph sz="half" idx="1"/>
          </p:nvPr>
        </p:nvSpPr>
        <p:spPr>
          <a:xfrm>
            <a:off x="666000" y="2494800"/>
            <a:ext cx="5325226" cy="3740400"/>
          </a:xfrm>
        </p:spPr>
        <p:txBody>
          <a:bodyPr/>
          <a:lstStyle/>
          <a:p>
            <a:pPr lvl="0"/>
            <a:r>
              <a:rPr lang="sv-SE"/>
              <a:t>Redigera format för bakgrundstext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sv-SE" dirty="0"/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>
          <a:xfrm>
            <a:off x="6095999" y="975186"/>
            <a:ext cx="4172325" cy="5260014"/>
          </a:xfrm>
        </p:spPr>
        <p:txBody>
          <a:bodyPr/>
          <a:lstStyle/>
          <a:p>
            <a:pPr lvl="0"/>
            <a:r>
              <a:rPr lang="sv-SE"/>
              <a:t>Redigera format för bakgrundstext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sv-SE" dirty="0"/>
          </a:p>
        </p:txBody>
      </p:sp>
      <p:sp>
        <p:nvSpPr>
          <p:cNvPr id="5" name="Platshållare fö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0B7FC-8DD1-423E-8EF4-94D7897E47A9}" type="datetimeFigureOut">
              <a:rPr lang="sv-SE" smtClean="0"/>
              <a:t>2017-04-10</a:t>
            </a:fld>
            <a:endParaRPr lang="sv-SE" dirty="0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89D212-3966-4D00-A59B-EFC19ACC4594}" type="slidenum">
              <a:rPr lang="sv-SE" smtClean="0"/>
              <a:t>‹#›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390491663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Jämföre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666000" y="975600"/>
            <a:ext cx="9608400" cy="1112400"/>
          </a:xfrm>
        </p:spPr>
        <p:txBody>
          <a:bodyPr>
            <a:noAutofit/>
          </a:bodyPr>
          <a:lstStyle/>
          <a:p>
            <a:r>
              <a:rPr lang="sv-SE"/>
              <a:t>Klicka här för att ändra format</a:t>
            </a:r>
            <a:endParaRPr lang="sv-SE" dirty="0"/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666001" y="2162175"/>
            <a:ext cx="4716000" cy="609600"/>
          </a:xfrm>
        </p:spPr>
        <p:txBody>
          <a:bodyPr anchor="ctr">
            <a:noAutofit/>
          </a:bodyPr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/>
              <a:t>Redigera format för bakgrundstext</a:t>
            </a:r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>
          <a:xfrm>
            <a:off x="666000" y="2845950"/>
            <a:ext cx="4716000" cy="3391337"/>
          </a:xfrm>
        </p:spPr>
        <p:txBody>
          <a:bodyPr>
            <a:noAutofit/>
          </a:bodyPr>
          <a:lstStyle/>
          <a:p>
            <a:pPr lvl="0"/>
            <a:r>
              <a:rPr lang="sv-SE"/>
              <a:t>Redigera format för bakgrundstext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sv-SE" dirty="0"/>
          </a:p>
        </p:txBody>
      </p:sp>
      <p:sp>
        <p:nvSpPr>
          <p:cNvPr id="5" name="Platshållare för text 4"/>
          <p:cNvSpPr>
            <a:spLocks noGrp="1"/>
          </p:cNvSpPr>
          <p:nvPr>
            <p:ph type="body" sz="quarter" idx="3"/>
          </p:nvPr>
        </p:nvSpPr>
        <p:spPr>
          <a:xfrm>
            <a:off x="5551200" y="2162175"/>
            <a:ext cx="4723200" cy="609600"/>
          </a:xfrm>
        </p:spPr>
        <p:txBody>
          <a:bodyPr anchor="ctr">
            <a:noAutofit/>
          </a:bodyPr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/>
              <a:t>Redigera format för bakgrundstext</a:t>
            </a:r>
          </a:p>
        </p:txBody>
      </p:sp>
      <p:sp>
        <p:nvSpPr>
          <p:cNvPr id="6" name="Platshållare för innehåll 5"/>
          <p:cNvSpPr>
            <a:spLocks noGrp="1"/>
          </p:cNvSpPr>
          <p:nvPr>
            <p:ph sz="quarter" idx="4"/>
          </p:nvPr>
        </p:nvSpPr>
        <p:spPr>
          <a:xfrm>
            <a:off x="5551200" y="2847600"/>
            <a:ext cx="4716000" cy="3391200"/>
          </a:xfrm>
        </p:spPr>
        <p:txBody>
          <a:bodyPr>
            <a:noAutofit/>
          </a:bodyPr>
          <a:lstStyle/>
          <a:p>
            <a:pPr lvl="0"/>
            <a:r>
              <a:rPr lang="sv-SE"/>
              <a:t>Redigera format för bakgrundstext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sv-SE" dirty="0"/>
          </a:p>
        </p:txBody>
      </p:sp>
      <p:sp>
        <p:nvSpPr>
          <p:cNvPr id="7" name="Platshållare fö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0B7FC-8DD1-423E-8EF4-94D7897E47A9}" type="datetimeFigureOut">
              <a:rPr lang="sv-SE" smtClean="0"/>
              <a:t>2017-04-10</a:t>
            </a:fld>
            <a:endParaRPr lang="sv-SE" dirty="0"/>
          </a:p>
        </p:txBody>
      </p:sp>
      <p:sp>
        <p:nvSpPr>
          <p:cNvPr id="8" name="Platshållare för sidfo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9" name="Platshållare för bild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89D212-3966-4D00-A59B-EFC19ACC4594}" type="slidenum">
              <a:rPr lang="sv-SE" smtClean="0"/>
              <a:t>‹#›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26016446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sv-SE" dirty="0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C18DA-410A-4124-BB0F-DE8CA676B1E5}" type="datetimeFigureOut">
              <a:rPr lang="sv-SE" smtClean="0"/>
              <a:t>2017-04-10</a:t>
            </a:fld>
            <a:endParaRPr lang="sv-SE" dirty="0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BAD975-63FF-4468-AC34-025F73E043F9}" type="slidenum">
              <a:rPr lang="sv-SE" smtClean="0"/>
              <a:t>‹#›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2506837831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format</a:t>
            </a:r>
            <a:endParaRPr lang="sv-SE" dirty="0"/>
          </a:p>
        </p:txBody>
      </p:sp>
      <p:sp>
        <p:nvSpPr>
          <p:cNvPr id="3" name="Platshållare fö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0B7FC-8DD1-423E-8EF4-94D7897E47A9}" type="datetimeFigureOut">
              <a:rPr lang="sv-SE" smtClean="0"/>
              <a:t>2017-04-10</a:t>
            </a:fld>
            <a:endParaRPr lang="sv-SE" dirty="0"/>
          </a:p>
        </p:txBody>
      </p:sp>
      <p:sp>
        <p:nvSpPr>
          <p:cNvPr id="4" name="Platshållare för sidfo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5" name="Platshållare för bild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89D212-3966-4D00-A59B-EFC19ACC4594}" type="slidenum">
              <a:rPr lang="sv-SE" smtClean="0"/>
              <a:t>‹#›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748754457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0B7FC-8DD1-423E-8EF4-94D7897E47A9}" type="datetimeFigureOut">
              <a:rPr lang="sv-SE" smtClean="0"/>
              <a:t>2017-04-10</a:t>
            </a:fld>
            <a:endParaRPr lang="sv-SE" dirty="0"/>
          </a:p>
        </p:txBody>
      </p:sp>
      <p:sp>
        <p:nvSpPr>
          <p:cNvPr id="3" name="Platshållare för sidfo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89D212-3966-4D00-A59B-EFC19ACC4594}" type="slidenum">
              <a:rPr lang="sv-SE" smtClean="0"/>
              <a:t>‹#›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8024272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vsnitts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666000" y="2746800"/>
            <a:ext cx="9608400" cy="1965600"/>
          </a:xfrm>
        </p:spPr>
        <p:txBody>
          <a:bodyPr anchor="t">
            <a:noAutofit/>
          </a:bodyPr>
          <a:lstStyle>
            <a:lvl1pPr algn="ctr">
              <a:defRPr sz="5400">
                <a:solidFill>
                  <a:schemeClr val="tx1"/>
                </a:solidFill>
              </a:defRPr>
            </a:lvl1pPr>
          </a:lstStyle>
          <a:p>
            <a:r>
              <a:rPr lang="sv-SE" smtClean="0"/>
              <a:t>Klicka här för att ändra format</a:t>
            </a:r>
            <a:endParaRPr lang="sv-SE" dirty="0"/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666000" y="4810125"/>
            <a:ext cx="9608400" cy="1427163"/>
          </a:xfrm>
        </p:spPr>
        <p:txBody>
          <a:bodyPr>
            <a:noAutofit/>
          </a:bodyPr>
          <a:lstStyle>
            <a:lvl1pPr marL="0" indent="0" algn="ct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765C18DA-410A-4124-BB0F-DE8CA676B1E5}" type="datetimeFigureOut">
              <a:rPr lang="sv-SE" smtClean="0"/>
              <a:t>2017-04-10</a:t>
            </a:fld>
            <a:endParaRPr lang="sv-SE" dirty="0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sv-SE" dirty="0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2DBAD975-63FF-4468-AC34-025F73E043F9}" type="slidenum">
              <a:rPr lang="sv-SE" smtClean="0"/>
              <a:t>‹#›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8369153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vå 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sv-SE" dirty="0"/>
          </a:p>
        </p:txBody>
      </p:sp>
      <p:sp>
        <p:nvSpPr>
          <p:cNvPr id="3" name="Platshållare för innehåll 2"/>
          <p:cNvSpPr>
            <a:spLocks noGrp="1"/>
          </p:cNvSpPr>
          <p:nvPr>
            <p:ph sz="half" idx="1"/>
          </p:nvPr>
        </p:nvSpPr>
        <p:spPr>
          <a:xfrm>
            <a:off x="666000" y="2494800"/>
            <a:ext cx="4716000" cy="3740400"/>
          </a:xfrm>
        </p:spPr>
        <p:txBody>
          <a:bodyPr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 dirty="0"/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>
          <a:xfrm>
            <a:off x="5552325" y="2494800"/>
            <a:ext cx="4716000" cy="3740400"/>
          </a:xfrm>
        </p:spPr>
        <p:txBody>
          <a:bodyPr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 dirty="0"/>
          </a:p>
        </p:txBody>
      </p:sp>
      <p:sp>
        <p:nvSpPr>
          <p:cNvPr id="5" name="Platshållare fö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C18DA-410A-4124-BB0F-DE8CA676B1E5}" type="datetimeFigureOut">
              <a:rPr lang="sv-SE" smtClean="0"/>
              <a:t>2017-04-10</a:t>
            </a:fld>
            <a:endParaRPr lang="sv-SE" dirty="0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BAD975-63FF-4468-AC34-025F73E043F9}" type="slidenum">
              <a:rPr lang="sv-SE" smtClean="0"/>
              <a:t>‹#›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22352397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Större hög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664234" y="874602"/>
            <a:ext cx="5326992" cy="1228518"/>
          </a:xfrm>
        </p:spPr>
        <p:txBody>
          <a:bodyPr/>
          <a:lstStyle/>
          <a:p>
            <a:r>
              <a:rPr lang="sv-SE" smtClean="0"/>
              <a:t>Klicka här för att ändra format</a:t>
            </a:r>
            <a:endParaRPr lang="sv-SE" dirty="0"/>
          </a:p>
        </p:txBody>
      </p:sp>
      <p:sp>
        <p:nvSpPr>
          <p:cNvPr id="3" name="Platshållare för innehåll 2"/>
          <p:cNvSpPr>
            <a:spLocks noGrp="1"/>
          </p:cNvSpPr>
          <p:nvPr>
            <p:ph sz="half" idx="1"/>
          </p:nvPr>
        </p:nvSpPr>
        <p:spPr>
          <a:xfrm>
            <a:off x="666000" y="2494800"/>
            <a:ext cx="5325226" cy="3740400"/>
          </a:xfrm>
        </p:spPr>
        <p:txBody>
          <a:bodyPr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 dirty="0"/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>
          <a:xfrm>
            <a:off x="6095999" y="874602"/>
            <a:ext cx="4172325" cy="5360598"/>
          </a:xfrm>
        </p:spPr>
        <p:txBody>
          <a:bodyPr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 dirty="0"/>
          </a:p>
        </p:txBody>
      </p:sp>
      <p:sp>
        <p:nvSpPr>
          <p:cNvPr id="5" name="Platshållare fö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C18DA-410A-4124-BB0F-DE8CA676B1E5}" type="datetimeFigureOut">
              <a:rPr lang="sv-SE" smtClean="0"/>
              <a:t>2017-04-10</a:t>
            </a:fld>
            <a:endParaRPr lang="sv-SE" dirty="0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BAD975-63FF-4468-AC34-025F73E043F9}" type="slidenum">
              <a:rPr lang="sv-SE" smtClean="0"/>
              <a:t>‹#›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2384998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Jämföre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666000" y="875015"/>
            <a:ext cx="9608400" cy="1228105"/>
          </a:xfrm>
        </p:spPr>
        <p:txBody>
          <a:bodyPr>
            <a:noAutofit/>
          </a:bodyPr>
          <a:lstStyle/>
          <a:p>
            <a:r>
              <a:rPr lang="sv-SE" smtClean="0"/>
              <a:t>Klicka här för att ändra format</a:t>
            </a:r>
            <a:endParaRPr lang="sv-SE" dirty="0"/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666001" y="2162175"/>
            <a:ext cx="4716000" cy="609600"/>
          </a:xfrm>
        </p:spPr>
        <p:txBody>
          <a:bodyPr anchor="ctr">
            <a:noAutofit/>
          </a:bodyPr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>
          <a:xfrm>
            <a:off x="666000" y="2845950"/>
            <a:ext cx="4716000" cy="3391337"/>
          </a:xfrm>
        </p:spPr>
        <p:txBody>
          <a:bodyPr>
            <a:noAutofit/>
          </a:bodyPr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 dirty="0"/>
          </a:p>
        </p:txBody>
      </p:sp>
      <p:sp>
        <p:nvSpPr>
          <p:cNvPr id="5" name="Platshållare för text 4"/>
          <p:cNvSpPr>
            <a:spLocks noGrp="1"/>
          </p:cNvSpPr>
          <p:nvPr>
            <p:ph type="body" sz="quarter" idx="3"/>
          </p:nvPr>
        </p:nvSpPr>
        <p:spPr>
          <a:xfrm>
            <a:off x="5551200" y="2162175"/>
            <a:ext cx="4723200" cy="609600"/>
          </a:xfrm>
        </p:spPr>
        <p:txBody>
          <a:bodyPr anchor="ctr">
            <a:noAutofit/>
          </a:bodyPr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6" name="Platshållare för innehåll 5"/>
          <p:cNvSpPr>
            <a:spLocks noGrp="1"/>
          </p:cNvSpPr>
          <p:nvPr>
            <p:ph sz="quarter" idx="4"/>
          </p:nvPr>
        </p:nvSpPr>
        <p:spPr>
          <a:xfrm>
            <a:off x="5551200" y="2847600"/>
            <a:ext cx="4716000" cy="3391200"/>
          </a:xfrm>
        </p:spPr>
        <p:txBody>
          <a:bodyPr>
            <a:noAutofit/>
          </a:bodyPr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 dirty="0"/>
          </a:p>
        </p:txBody>
      </p:sp>
      <p:sp>
        <p:nvSpPr>
          <p:cNvPr id="7" name="Platshållare fö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C18DA-410A-4124-BB0F-DE8CA676B1E5}" type="datetimeFigureOut">
              <a:rPr lang="sv-SE" smtClean="0"/>
              <a:t>2017-04-10</a:t>
            </a:fld>
            <a:endParaRPr lang="sv-SE" dirty="0"/>
          </a:p>
        </p:txBody>
      </p:sp>
      <p:sp>
        <p:nvSpPr>
          <p:cNvPr id="8" name="Platshållare för sidfo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9" name="Platshållare för bild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BAD975-63FF-4468-AC34-025F73E043F9}" type="slidenum">
              <a:rPr lang="sv-SE" smtClean="0"/>
              <a:t>‹#›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22596531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sv-SE" dirty="0"/>
          </a:p>
        </p:txBody>
      </p:sp>
      <p:sp>
        <p:nvSpPr>
          <p:cNvPr id="3" name="Platshållare fö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C18DA-410A-4124-BB0F-DE8CA676B1E5}" type="datetimeFigureOut">
              <a:rPr lang="sv-SE" smtClean="0"/>
              <a:t>2017-04-10</a:t>
            </a:fld>
            <a:endParaRPr lang="sv-SE" dirty="0"/>
          </a:p>
        </p:txBody>
      </p:sp>
      <p:sp>
        <p:nvSpPr>
          <p:cNvPr id="4" name="Platshållare för sidfo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5" name="Platshållare för bild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BAD975-63FF-4468-AC34-025F73E043F9}" type="slidenum">
              <a:rPr lang="sv-SE" smtClean="0"/>
              <a:t>‹#›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25789701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C18DA-410A-4124-BB0F-DE8CA676B1E5}" type="datetimeFigureOut">
              <a:rPr lang="sv-SE" smtClean="0"/>
              <a:t>2017-04-10</a:t>
            </a:fld>
            <a:endParaRPr lang="sv-SE" dirty="0"/>
          </a:p>
        </p:txBody>
      </p:sp>
      <p:sp>
        <p:nvSpPr>
          <p:cNvPr id="3" name="Platshållare för sidfo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BAD975-63FF-4468-AC34-025F73E043F9}" type="slidenum">
              <a:rPr lang="sv-SE" smtClean="0"/>
              <a:t>‹#›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3115947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em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12" Type="http://schemas.openxmlformats.org/officeDocument/2006/relationships/image" Target="../media/image1.emf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theme" Target="../theme/theme2.xml"/><Relationship Id="rId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3.xml"/><Relationship Id="rId2" Type="http://schemas.openxmlformats.org/officeDocument/2006/relationships/slideLayout" Target="../slideLayouts/slideLayout22.xml"/><Relationship Id="rId1" Type="http://schemas.openxmlformats.org/officeDocument/2006/relationships/slideLayout" Target="../slideLayouts/slideLayout21.xml"/><Relationship Id="rId5" Type="http://schemas.openxmlformats.org/officeDocument/2006/relationships/image" Target="../media/image1.emf"/><Relationship Id="rId4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5" Type="http://schemas.openxmlformats.org/officeDocument/2006/relationships/slideLayout" Target="../slideLayouts/slideLayout28.xml"/><Relationship Id="rId10" Type="http://schemas.openxmlformats.org/officeDocument/2006/relationships/image" Target="../media/image1.emf"/><Relationship Id="rId4" Type="http://schemas.openxmlformats.org/officeDocument/2006/relationships/slideLayout" Target="../slideLayouts/slideLayout27.xml"/><Relationship Id="rId9" Type="http://schemas.openxmlformats.org/officeDocument/2006/relationships/theme" Target="../theme/theme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E2E2E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rubrik 1"/>
          <p:cNvSpPr>
            <a:spLocks noGrp="1"/>
          </p:cNvSpPr>
          <p:nvPr>
            <p:ph type="title"/>
          </p:nvPr>
        </p:nvSpPr>
        <p:spPr>
          <a:xfrm>
            <a:off x="664233" y="874602"/>
            <a:ext cx="9609825" cy="1231392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sv-SE" dirty="0"/>
              <a:t>Klicka här för att ändra format</a:t>
            </a:r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664232" y="2495203"/>
            <a:ext cx="9609825" cy="373859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sv-SE" dirty="0"/>
              <a:t>Redigera format för bakgrundstext</a:t>
            </a:r>
          </a:p>
          <a:p>
            <a:pPr lvl="1"/>
            <a:r>
              <a:rPr lang="sv-SE" dirty="0"/>
              <a:t>Nivå två</a:t>
            </a:r>
          </a:p>
          <a:p>
            <a:pPr lvl="2"/>
            <a:r>
              <a:rPr lang="sv-SE" dirty="0"/>
              <a:t>Nivå tre</a:t>
            </a:r>
          </a:p>
          <a:p>
            <a:pPr lvl="3"/>
            <a:r>
              <a:rPr lang="sv-SE" dirty="0"/>
              <a:t>Nivå fyra</a:t>
            </a:r>
          </a:p>
          <a:p>
            <a:pPr lvl="4"/>
            <a:r>
              <a:rPr lang="sv-SE" dirty="0"/>
              <a:t>Nivå fem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2"/>
          </p:nvPr>
        </p:nvSpPr>
        <p:spPr>
          <a:xfrm>
            <a:off x="664232" y="6356350"/>
            <a:ext cx="126934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fld id="{765C18DA-410A-4124-BB0F-DE8CA676B1E5}" type="datetimeFigureOut">
              <a:rPr lang="sv-SE" smtClean="0"/>
              <a:t>2017-04-10</a:t>
            </a:fld>
            <a:endParaRPr lang="sv-SE" dirty="0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3"/>
          </p:nvPr>
        </p:nvSpPr>
        <p:spPr>
          <a:xfrm>
            <a:off x="2457449" y="6356350"/>
            <a:ext cx="60293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endParaRPr lang="sv-SE" dirty="0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4"/>
          </p:nvPr>
        </p:nvSpPr>
        <p:spPr>
          <a:xfrm>
            <a:off x="9009033" y="6356350"/>
            <a:ext cx="127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2DBAD975-63FF-4468-AC34-025F73E043F9}" type="slidenum">
              <a:rPr lang="sv-SE" smtClean="0"/>
              <a:t>‹#›</a:t>
            </a:fld>
            <a:endParaRPr lang="sv-SE" dirty="0"/>
          </a:p>
        </p:txBody>
      </p:sp>
      <p:pic>
        <p:nvPicPr>
          <p:cNvPr id="13" name="Bildobjekt 12"/>
          <p:cNvPicPr>
            <a:picLocks noChangeAspect="1"/>
          </p:cNvPicPr>
          <p:nvPr userDrawn="1"/>
        </p:nvPicPr>
        <p:blipFill rotWithShape="1"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456" t="21192" r="25431" b="21554"/>
          <a:stretch/>
        </p:blipFill>
        <p:spPr>
          <a:xfrm>
            <a:off x="9053858" y="-45384"/>
            <a:ext cx="3180822" cy="36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71489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</p:sldLayoutIdLst>
  <p:txStyles>
    <p:titleStyle>
      <a:lvl1pPr algn="l" defTabSz="914400" rtl="0" eaLnBrk="1" latinLnBrk="0" hangingPunct="1">
        <a:lnSpc>
          <a:spcPct val="95000"/>
        </a:lnSpc>
        <a:spcBef>
          <a:spcPct val="0"/>
        </a:spcBef>
        <a:buNone/>
        <a:defRPr sz="4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8763" indent="-228600" algn="l" defTabSz="914400" rtl="0" eaLnBrk="1" latinLnBrk="0" hangingPunct="1">
        <a:lnSpc>
          <a:spcPct val="100000"/>
        </a:lnSpc>
        <a:spcBef>
          <a:spcPts val="0"/>
        </a:spcBef>
        <a:spcAft>
          <a:spcPts val="1200"/>
        </a:spcAft>
        <a:buFont typeface="Symbol" panose="05050102010706020507" pitchFamily="18" charset="2"/>
        <a:buChar char="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Font typeface="Symbol" panose="05050102010706020507" pitchFamily="18" charset="2"/>
        <a:buChar char="-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0"/>
        </a:spcBef>
        <a:spcAft>
          <a:spcPts val="200"/>
        </a:spcAft>
        <a:buFont typeface="Symbol" panose="05050102010706020507" pitchFamily="18" charset="2"/>
        <a:buChar char="-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0"/>
        </a:spcBef>
        <a:spcAft>
          <a:spcPts val="200"/>
        </a:spcAft>
        <a:buFont typeface="Symbol" panose="05050102010706020507" pitchFamily="18" charset="2"/>
        <a:buChar char="-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0"/>
        </a:spcBef>
        <a:spcAft>
          <a:spcPts val="200"/>
        </a:spcAft>
        <a:buFont typeface="Symbol" panose="05050102010706020507" pitchFamily="18" charset="2"/>
        <a:buChar char="-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9" pos="3840">
          <p15:clr>
            <a:srgbClr val="F26B43"/>
          </p15:clr>
        </p15:guide>
        <p15:guide id="10" orient="horz" pos="2160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rubrik 1"/>
          <p:cNvSpPr>
            <a:spLocks noGrp="1"/>
          </p:cNvSpPr>
          <p:nvPr>
            <p:ph type="title"/>
          </p:nvPr>
        </p:nvSpPr>
        <p:spPr>
          <a:xfrm>
            <a:off x="664233" y="874602"/>
            <a:ext cx="9609825" cy="1231392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sv-SE" dirty="0"/>
              <a:t>Klicka här för att ändra format</a:t>
            </a:r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664232" y="2495203"/>
            <a:ext cx="9609825" cy="373859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sv-SE" dirty="0"/>
              <a:t>Redigera format för bakgrundstext</a:t>
            </a:r>
          </a:p>
          <a:p>
            <a:pPr lvl="1"/>
            <a:r>
              <a:rPr lang="sv-SE" dirty="0"/>
              <a:t>Nivå två</a:t>
            </a:r>
          </a:p>
          <a:p>
            <a:pPr lvl="2"/>
            <a:r>
              <a:rPr lang="sv-SE" dirty="0"/>
              <a:t>Nivå tre</a:t>
            </a:r>
          </a:p>
          <a:p>
            <a:pPr lvl="3"/>
            <a:r>
              <a:rPr lang="sv-SE" dirty="0"/>
              <a:t>Nivå fyra</a:t>
            </a:r>
          </a:p>
          <a:p>
            <a:pPr lvl="4"/>
            <a:r>
              <a:rPr lang="sv-SE" dirty="0"/>
              <a:t>Nivå fem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2"/>
          </p:nvPr>
        </p:nvSpPr>
        <p:spPr>
          <a:xfrm>
            <a:off x="664232" y="6356350"/>
            <a:ext cx="126934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fld id="{4B42D259-ACB8-4FD1-AC0F-9CAC8F5E07E0}" type="datetimeFigureOut">
              <a:rPr lang="sv-SE" smtClean="0"/>
              <a:t>2017-04-10</a:t>
            </a:fld>
            <a:endParaRPr lang="sv-SE" dirty="0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3"/>
          </p:nvPr>
        </p:nvSpPr>
        <p:spPr>
          <a:xfrm>
            <a:off x="2457449" y="6356350"/>
            <a:ext cx="60293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endParaRPr lang="sv-SE" dirty="0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4"/>
          </p:nvPr>
        </p:nvSpPr>
        <p:spPr>
          <a:xfrm>
            <a:off x="9009033" y="6356350"/>
            <a:ext cx="127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34C9B0E5-37D7-412E-A162-6A236BADC197}" type="slidenum">
              <a:rPr lang="sv-SE" smtClean="0"/>
              <a:t>‹#›</a:t>
            </a:fld>
            <a:endParaRPr lang="sv-SE" dirty="0"/>
          </a:p>
        </p:txBody>
      </p:sp>
      <p:pic>
        <p:nvPicPr>
          <p:cNvPr id="11" name="Bildobjekt 10"/>
          <p:cNvPicPr>
            <a:picLocks noChangeAspect="1"/>
          </p:cNvPicPr>
          <p:nvPr userDrawn="1"/>
        </p:nvPicPr>
        <p:blipFill rotWithShape="1"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456" t="21192" r="25431" b="21554"/>
          <a:stretch/>
        </p:blipFill>
        <p:spPr>
          <a:xfrm>
            <a:off x="9053858" y="-45384"/>
            <a:ext cx="3180822" cy="36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8077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</p:sldLayoutIdLst>
  <p:txStyles>
    <p:titleStyle>
      <a:lvl1pPr algn="l" defTabSz="914400" rtl="0" eaLnBrk="1" latinLnBrk="0" hangingPunct="1">
        <a:lnSpc>
          <a:spcPct val="95000"/>
        </a:lnSpc>
        <a:spcBef>
          <a:spcPct val="0"/>
        </a:spcBef>
        <a:buNone/>
        <a:defRPr sz="4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8763" indent="-228600" algn="l" defTabSz="914400" rtl="0" eaLnBrk="1" latinLnBrk="0" hangingPunct="1">
        <a:lnSpc>
          <a:spcPct val="100000"/>
        </a:lnSpc>
        <a:spcBef>
          <a:spcPts val="0"/>
        </a:spcBef>
        <a:spcAft>
          <a:spcPts val="1200"/>
        </a:spcAft>
        <a:buFont typeface="Symbol" panose="05050102010706020507" pitchFamily="18" charset="2"/>
        <a:buChar char="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Font typeface="Symbol" panose="05050102010706020507" pitchFamily="18" charset="2"/>
        <a:buChar char="-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0"/>
        </a:spcBef>
        <a:spcAft>
          <a:spcPts val="200"/>
        </a:spcAft>
        <a:buFont typeface="Symbol" panose="05050102010706020507" pitchFamily="18" charset="2"/>
        <a:buChar char="-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0"/>
        </a:spcBef>
        <a:spcAft>
          <a:spcPts val="200"/>
        </a:spcAft>
        <a:buFont typeface="Symbol" panose="05050102010706020507" pitchFamily="18" charset="2"/>
        <a:buChar char="-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0"/>
        </a:spcBef>
        <a:spcAft>
          <a:spcPts val="200"/>
        </a:spcAft>
        <a:buFont typeface="Symbol" panose="05050102010706020507" pitchFamily="18" charset="2"/>
        <a:buChar char="-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9" pos="3840">
          <p15:clr>
            <a:srgbClr val="F26B43"/>
          </p15:clr>
        </p15:guide>
        <p15:guide id="10" orient="horz" pos="2160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E2E2E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rubrik 1"/>
          <p:cNvSpPr>
            <a:spLocks noGrp="1"/>
          </p:cNvSpPr>
          <p:nvPr>
            <p:ph type="title"/>
          </p:nvPr>
        </p:nvSpPr>
        <p:spPr>
          <a:xfrm>
            <a:off x="664233" y="874602"/>
            <a:ext cx="9609825" cy="1231392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sv-SE" dirty="0"/>
              <a:t>Klicka här för att ändra format</a:t>
            </a:r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664232" y="2495203"/>
            <a:ext cx="9609825" cy="373859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sv-SE" dirty="0"/>
              <a:t>Redigera format för bakgrundstext</a:t>
            </a:r>
          </a:p>
          <a:p>
            <a:pPr lvl="1"/>
            <a:r>
              <a:rPr lang="sv-SE" dirty="0"/>
              <a:t>Nivå två</a:t>
            </a:r>
          </a:p>
          <a:p>
            <a:pPr lvl="2"/>
            <a:r>
              <a:rPr lang="sv-SE" dirty="0"/>
              <a:t>Nivå tre</a:t>
            </a:r>
          </a:p>
          <a:p>
            <a:pPr lvl="3"/>
            <a:r>
              <a:rPr lang="sv-SE" dirty="0"/>
              <a:t>Nivå fyra</a:t>
            </a:r>
          </a:p>
          <a:p>
            <a:pPr lvl="4"/>
            <a:r>
              <a:rPr lang="sv-SE" dirty="0"/>
              <a:t>Nivå fem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2"/>
          </p:nvPr>
        </p:nvSpPr>
        <p:spPr>
          <a:xfrm>
            <a:off x="664232" y="6356350"/>
            <a:ext cx="126934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4B42D259-ACB8-4FD1-AC0F-9CAC8F5E07E0}" type="datetimeFigureOut">
              <a:rPr lang="sv-SE" smtClean="0"/>
              <a:pPr/>
              <a:t>2017-04-10</a:t>
            </a:fld>
            <a:endParaRPr lang="sv-SE" dirty="0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3"/>
          </p:nvPr>
        </p:nvSpPr>
        <p:spPr>
          <a:xfrm>
            <a:off x="2457449" y="6356350"/>
            <a:ext cx="60293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endParaRPr lang="sv-SE" dirty="0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4"/>
          </p:nvPr>
        </p:nvSpPr>
        <p:spPr>
          <a:xfrm>
            <a:off x="9009033" y="6356350"/>
            <a:ext cx="127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FFFFF"/>
                </a:solidFill>
              </a:defRPr>
            </a:lvl1pPr>
          </a:lstStyle>
          <a:p>
            <a:fld id="{34C9B0E5-37D7-412E-A162-6A236BADC197}" type="slidenum">
              <a:rPr lang="sv-SE" smtClean="0"/>
              <a:pPr/>
              <a:t>‹#›</a:t>
            </a:fld>
            <a:endParaRPr lang="sv-SE" dirty="0"/>
          </a:p>
        </p:txBody>
      </p:sp>
      <p:pic>
        <p:nvPicPr>
          <p:cNvPr id="12" name="Bildobjekt 11"/>
          <p:cNvPicPr>
            <a:picLocks noChangeAspect="1"/>
          </p:cNvPicPr>
          <p:nvPr userDrawn="1"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456" t="21192" r="25431" b="21554"/>
          <a:stretch/>
        </p:blipFill>
        <p:spPr>
          <a:xfrm>
            <a:off x="9053858" y="-45384"/>
            <a:ext cx="3180822" cy="36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66463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4" r:id="rId2"/>
    <p:sldLayoutId id="2147483685" r:id="rId3"/>
  </p:sldLayoutIdLst>
  <p:txStyles>
    <p:titleStyle>
      <a:lvl1pPr algn="l" defTabSz="914400" rtl="0" eaLnBrk="1" latinLnBrk="0" hangingPunct="1">
        <a:lnSpc>
          <a:spcPct val="95000"/>
        </a:lnSpc>
        <a:spcBef>
          <a:spcPct val="0"/>
        </a:spcBef>
        <a:buNone/>
        <a:defRPr sz="4400" b="1" kern="1200">
          <a:solidFill>
            <a:srgbClr val="FFFFFF"/>
          </a:solidFill>
          <a:latin typeface="+mj-lt"/>
          <a:ea typeface="+mj-ea"/>
          <a:cs typeface="+mj-cs"/>
        </a:defRPr>
      </a:lvl1pPr>
    </p:titleStyle>
    <p:bodyStyle>
      <a:lvl1pPr marL="258763" indent="-228600" algn="l" defTabSz="914400" rtl="0" eaLnBrk="1" latinLnBrk="0" hangingPunct="1">
        <a:lnSpc>
          <a:spcPct val="100000"/>
        </a:lnSpc>
        <a:spcBef>
          <a:spcPts val="0"/>
        </a:spcBef>
        <a:spcAft>
          <a:spcPts val="1200"/>
        </a:spcAft>
        <a:buFont typeface="Symbol" panose="05050102010706020507" pitchFamily="18" charset="2"/>
        <a:buChar char=""/>
        <a:defRPr sz="1800" kern="1200">
          <a:solidFill>
            <a:srgbClr val="FFFFFF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Font typeface="Symbol" panose="05050102010706020507" pitchFamily="18" charset="2"/>
        <a:buChar char="-"/>
        <a:defRPr sz="1600" kern="1200">
          <a:solidFill>
            <a:srgbClr val="FFFFFF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0"/>
        </a:spcBef>
        <a:spcAft>
          <a:spcPts val="200"/>
        </a:spcAft>
        <a:buFont typeface="Symbol" panose="05050102010706020507" pitchFamily="18" charset="2"/>
        <a:buChar char="-"/>
        <a:defRPr sz="1400" kern="1200">
          <a:solidFill>
            <a:srgbClr val="FFFFFF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0"/>
        </a:spcBef>
        <a:spcAft>
          <a:spcPts val="200"/>
        </a:spcAft>
        <a:buFont typeface="Symbol" panose="05050102010706020507" pitchFamily="18" charset="2"/>
        <a:buChar char="-"/>
        <a:defRPr sz="1400" kern="1200">
          <a:solidFill>
            <a:srgbClr val="FFFFFF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0"/>
        </a:spcBef>
        <a:spcAft>
          <a:spcPts val="200"/>
        </a:spcAft>
        <a:buFont typeface="Symbol" panose="05050102010706020507" pitchFamily="18" charset="2"/>
        <a:buChar char="-"/>
        <a:defRPr sz="1400" kern="1200">
          <a:solidFill>
            <a:srgbClr val="FFFFFF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9" pos="3840">
          <p15:clr>
            <a:srgbClr val="F26B43"/>
          </p15:clr>
        </p15:guide>
        <p15:guide id="10" orient="horz" pos="2160">
          <p15:clr>
            <a:srgbClr val="F26B43"/>
          </p15:clr>
        </p15:guide>
      </p15:sldGuideLst>
    </p:ext>
  </p:extLst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8D817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rubrik 1"/>
          <p:cNvSpPr>
            <a:spLocks noGrp="1"/>
          </p:cNvSpPr>
          <p:nvPr>
            <p:ph type="title"/>
          </p:nvPr>
        </p:nvSpPr>
        <p:spPr>
          <a:xfrm>
            <a:off x="664233" y="975186"/>
            <a:ext cx="9609825" cy="1112405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sv-SE" dirty="0"/>
              <a:t>Klicka här för att ändra format</a:t>
            </a:r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664232" y="2495203"/>
            <a:ext cx="9609825" cy="373859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sv-SE" dirty="0"/>
              <a:t>Redigera format för bakgrundstext</a:t>
            </a:r>
          </a:p>
          <a:p>
            <a:pPr lvl="1"/>
            <a:r>
              <a:rPr lang="sv-SE" dirty="0"/>
              <a:t>Nivå två</a:t>
            </a:r>
          </a:p>
          <a:p>
            <a:pPr lvl="2"/>
            <a:r>
              <a:rPr lang="sv-SE" dirty="0"/>
              <a:t>Nivå tre</a:t>
            </a:r>
          </a:p>
          <a:p>
            <a:pPr lvl="3"/>
            <a:r>
              <a:rPr lang="sv-SE" dirty="0"/>
              <a:t>Nivå fyra</a:t>
            </a:r>
          </a:p>
          <a:p>
            <a:pPr lvl="4"/>
            <a:r>
              <a:rPr lang="sv-SE" dirty="0"/>
              <a:t>Nivå fem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2"/>
          </p:nvPr>
        </p:nvSpPr>
        <p:spPr>
          <a:xfrm>
            <a:off x="664232" y="6356350"/>
            <a:ext cx="126934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fld id="{D230B7FC-8DD1-423E-8EF4-94D7897E47A9}" type="datetimeFigureOut">
              <a:rPr lang="sv-SE" smtClean="0"/>
              <a:pPr/>
              <a:t>2017-04-10</a:t>
            </a:fld>
            <a:endParaRPr lang="sv-SE" dirty="0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3"/>
          </p:nvPr>
        </p:nvSpPr>
        <p:spPr>
          <a:xfrm>
            <a:off x="2457449" y="6356350"/>
            <a:ext cx="60293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endParaRPr lang="sv-SE" dirty="0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4"/>
          </p:nvPr>
        </p:nvSpPr>
        <p:spPr>
          <a:xfrm>
            <a:off x="9009033" y="6356350"/>
            <a:ext cx="127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2A89D212-3966-4D00-A59B-EFC19ACC4594}" type="slidenum">
              <a:rPr lang="sv-SE" smtClean="0"/>
              <a:pPr/>
              <a:t>‹#›</a:t>
            </a:fld>
            <a:endParaRPr lang="sv-SE" dirty="0"/>
          </a:p>
        </p:txBody>
      </p:sp>
      <p:pic>
        <p:nvPicPr>
          <p:cNvPr id="9" name="Bildobjekt 8"/>
          <p:cNvPicPr>
            <a:picLocks noChangeAspect="1"/>
          </p:cNvPicPr>
          <p:nvPr userDrawn="1"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456" t="21192" r="25431" b="21554"/>
          <a:stretch/>
        </p:blipFill>
        <p:spPr>
          <a:xfrm>
            <a:off x="9053858" y="-45384"/>
            <a:ext cx="3180822" cy="36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10142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4400" b="1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58763" indent="-228600" algn="l" defTabSz="914400" rtl="0" eaLnBrk="1" latinLnBrk="0" hangingPunct="1">
        <a:lnSpc>
          <a:spcPct val="100000"/>
        </a:lnSpc>
        <a:spcBef>
          <a:spcPts val="0"/>
        </a:spcBef>
        <a:spcAft>
          <a:spcPts val="1200"/>
        </a:spcAft>
        <a:buFont typeface="Symbol" panose="05050102010706020507" pitchFamily="18" charset="2"/>
        <a:buChar char=""/>
        <a:defRPr sz="1800" kern="1200">
          <a:solidFill>
            <a:schemeClr val="bg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Font typeface="Symbol" panose="05050102010706020507" pitchFamily="18" charset="2"/>
        <a:buChar char="-"/>
        <a:defRPr sz="160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0"/>
        </a:spcBef>
        <a:spcAft>
          <a:spcPts val="200"/>
        </a:spcAft>
        <a:buFont typeface="Symbol" panose="05050102010706020507" pitchFamily="18" charset="2"/>
        <a:buChar char="-"/>
        <a:defRPr sz="14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0"/>
        </a:spcBef>
        <a:spcAft>
          <a:spcPts val="200"/>
        </a:spcAft>
        <a:buFont typeface="Symbol" panose="05050102010706020507" pitchFamily="18" charset="2"/>
        <a:buChar char="-"/>
        <a:defRPr sz="14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0"/>
        </a:spcBef>
        <a:spcAft>
          <a:spcPts val="200"/>
        </a:spcAft>
        <a:buFont typeface="Symbol" panose="05050102010706020507" pitchFamily="18" charset="2"/>
        <a:buChar char="-"/>
        <a:defRPr sz="14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9" pos="3840">
          <p15:clr>
            <a:srgbClr val="F26B43"/>
          </p15:clr>
        </p15:guide>
        <p15:guide id="10" orient="horz" pos="216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tshållare för bild 4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4" name="Rubrik 3"/>
          <p:cNvSpPr>
            <a:spLocks noGrp="1"/>
          </p:cNvSpPr>
          <p:nvPr>
            <p:ph type="ctrTitle"/>
          </p:nvPr>
        </p:nvSpPr>
        <p:spPr>
          <a:xfrm>
            <a:off x="665999" y="1118988"/>
            <a:ext cx="9608400" cy="1310850"/>
          </a:xfrm>
        </p:spPr>
        <p:txBody>
          <a:bodyPr/>
          <a:lstStyle/>
          <a:p>
            <a:r>
              <a:rPr lang="en-US" dirty="0"/>
              <a:t>Fast track for teachers and pre-school teachers</a:t>
            </a:r>
            <a:endParaRPr lang="sv-SE" dirty="0"/>
          </a:p>
        </p:txBody>
      </p:sp>
      <p:pic>
        <p:nvPicPr>
          <p:cNvPr id="2" name="Bildobjekt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14992" y="3684488"/>
            <a:ext cx="3310415" cy="2493480"/>
          </a:xfrm>
          <a:prstGeom prst="rect">
            <a:avLst/>
          </a:prstGeom>
        </p:spPr>
      </p:pic>
      <p:sp>
        <p:nvSpPr>
          <p:cNvPr id="3" name="textruta 2"/>
          <p:cNvSpPr txBox="1"/>
          <p:nvPr/>
        </p:nvSpPr>
        <p:spPr>
          <a:xfrm>
            <a:off x="2013736" y="3004457"/>
            <a:ext cx="76953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A </a:t>
            </a:r>
            <a:r>
              <a:rPr lang="en-US" sz="2000" dirty="0"/>
              <a:t>quicker introduction of newly arrived refugees and migrants</a:t>
            </a:r>
            <a:endParaRPr lang="sv-SE" sz="2000" dirty="0"/>
          </a:p>
        </p:txBody>
      </p:sp>
    </p:spTree>
    <p:extLst>
      <p:ext uri="{BB962C8B-B14F-4D97-AF65-F5344CB8AC3E}">
        <p14:creationId xmlns:p14="http://schemas.microsoft.com/office/powerpoint/2010/main" val="410330636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Premises / success factors</a:t>
            </a:r>
            <a:endParaRPr lang="en-GB" dirty="0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Multi-stakeholder approach</a:t>
            </a:r>
          </a:p>
          <a:p>
            <a:r>
              <a:rPr lang="en-GB" dirty="0"/>
              <a:t>Competency need perspective</a:t>
            </a:r>
          </a:p>
          <a:p>
            <a:r>
              <a:rPr lang="en-GB" dirty="0" smtClean="0"/>
              <a:t>Combinations </a:t>
            </a:r>
            <a:r>
              <a:rPr lang="en-GB" dirty="0"/>
              <a:t>and chains of </a:t>
            </a:r>
            <a:r>
              <a:rPr lang="en-GB" dirty="0" smtClean="0"/>
              <a:t>actions </a:t>
            </a:r>
          </a:p>
          <a:p>
            <a:r>
              <a:rPr lang="en-GB" dirty="0" smtClean="0"/>
              <a:t>Greater clarity concerning the process required for attaining jobs according to skills and competence</a:t>
            </a:r>
          </a:p>
          <a:p>
            <a:r>
              <a:rPr lang="en-GB" dirty="0" smtClean="0"/>
              <a:t>Early intervention </a:t>
            </a:r>
            <a:r>
              <a:rPr lang="en-GB" dirty="0" smtClean="0">
                <a:sym typeface="Wingdings" panose="05000000000000000000" pitchFamily="2" charset="2"/>
              </a:rPr>
              <a:t></a:t>
            </a:r>
            <a:r>
              <a:rPr lang="en-GB" dirty="0" smtClean="0"/>
              <a:t> higher motivation </a:t>
            </a:r>
            <a:r>
              <a:rPr lang="en-GB" dirty="0" smtClean="0">
                <a:sym typeface="Wingdings" panose="05000000000000000000" pitchFamily="2" charset="2"/>
              </a:rPr>
              <a:t></a:t>
            </a:r>
            <a:r>
              <a:rPr lang="en-GB" dirty="0" smtClean="0"/>
              <a:t> faster language-learning </a:t>
            </a:r>
            <a:r>
              <a:rPr lang="en-GB" dirty="0" smtClean="0">
                <a:sym typeface="Wingdings" panose="05000000000000000000" pitchFamily="2" charset="2"/>
              </a:rPr>
              <a:t></a:t>
            </a:r>
            <a:r>
              <a:rPr lang="en-GB" dirty="0" smtClean="0"/>
              <a:t> faster progress</a:t>
            </a:r>
          </a:p>
        </p:txBody>
      </p:sp>
    </p:spTree>
    <p:extLst>
      <p:ext uri="{BB962C8B-B14F-4D97-AF65-F5344CB8AC3E}">
        <p14:creationId xmlns:p14="http://schemas.microsoft.com/office/powerpoint/2010/main" val="332684543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Challenges for the work ahead…</a:t>
            </a:r>
            <a:endParaRPr lang="en-GB" dirty="0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>
          <a:xfrm>
            <a:off x="664232" y="2301411"/>
            <a:ext cx="9609825" cy="3932390"/>
          </a:xfrm>
        </p:spPr>
        <p:txBody>
          <a:bodyPr/>
          <a:lstStyle/>
          <a:p>
            <a:pPr marL="30163" indent="0">
              <a:buNone/>
            </a:pPr>
            <a:r>
              <a:rPr lang="en-GB" sz="2400" dirty="0" smtClean="0"/>
              <a:t>SALAR sees a need for</a:t>
            </a:r>
          </a:p>
          <a:p>
            <a:r>
              <a:rPr lang="en-GB" dirty="0" smtClean="0"/>
              <a:t>Systematic follow-up and learning</a:t>
            </a:r>
          </a:p>
          <a:p>
            <a:r>
              <a:rPr lang="en-GB" dirty="0" smtClean="0"/>
              <a:t>Starting from the labour market need</a:t>
            </a:r>
          </a:p>
          <a:p>
            <a:r>
              <a:rPr lang="en-GB" dirty="0" smtClean="0"/>
              <a:t>Early interventions</a:t>
            </a:r>
          </a:p>
          <a:p>
            <a:r>
              <a:rPr lang="en-GB" dirty="0" smtClean="0"/>
              <a:t>Width and equivalence in actions offered</a:t>
            </a:r>
          </a:p>
          <a:p>
            <a:r>
              <a:rPr lang="en-GB" dirty="0" smtClean="0"/>
              <a:t>Gender equal conditions for participation</a:t>
            </a:r>
          </a:p>
          <a:p>
            <a:r>
              <a:rPr lang="en-GB" dirty="0" smtClean="0"/>
              <a:t>Lowered barriers for working in the welfare sector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321377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SALAR / SKL</a:t>
            </a:r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Swedish Association of Local Authorities and Regions (SALAR) is both an employers’ organisation and an organisation that represents and advocates for local government in Sweden. </a:t>
            </a:r>
          </a:p>
          <a:p>
            <a:r>
              <a:rPr lang="en-GB" dirty="0" smtClean="0"/>
              <a:t>290 municipalities and 20 county councils/regions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878789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664233" y="874602"/>
            <a:ext cx="9609825" cy="902827"/>
          </a:xfrm>
        </p:spPr>
        <p:txBody>
          <a:bodyPr/>
          <a:lstStyle/>
          <a:p>
            <a:r>
              <a:rPr lang="en-GB" dirty="0" smtClean="0"/>
              <a:t>Refugees in Sweden</a:t>
            </a:r>
            <a:endParaRPr lang="en-GB" dirty="0"/>
          </a:p>
        </p:txBody>
      </p:sp>
      <p:pic>
        <p:nvPicPr>
          <p:cNvPr id="4" name="Platshållare för innehåll 3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584580" y="2484546"/>
            <a:ext cx="5807149" cy="3785625"/>
          </a:xfrm>
          <a:prstGeom prst="rect">
            <a:avLst/>
          </a:prstGeom>
        </p:spPr>
      </p:pic>
      <p:sp>
        <p:nvSpPr>
          <p:cNvPr id="3" name="textruta 2"/>
          <p:cNvSpPr txBox="1"/>
          <p:nvPr/>
        </p:nvSpPr>
        <p:spPr>
          <a:xfrm>
            <a:off x="1846381" y="1930932"/>
            <a:ext cx="728354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The total number of asylum applications </a:t>
            </a:r>
            <a:r>
              <a:rPr lang="en-US" sz="2000" dirty="0" smtClean="0"/>
              <a:t>from 2013 up to today</a:t>
            </a:r>
            <a:endParaRPr lang="sv-SE" sz="2000" dirty="0"/>
          </a:p>
        </p:txBody>
      </p:sp>
    </p:spTree>
    <p:extLst>
      <p:ext uri="{BB962C8B-B14F-4D97-AF65-F5344CB8AC3E}">
        <p14:creationId xmlns:p14="http://schemas.microsoft.com/office/powerpoint/2010/main" val="20110287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Competency needs in the Swedish welfare sector</a:t>
            </a:r>
            <a:endParaRPr lang="sv-SE" dirty="0"/>
          </a:p>
        </p:txBody>
      </p:sp>
      <p:pic>
        <p:nvPicPr>
          <p:cNvPr id="5" name="Platshållare för innehåll 4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477161" y="2243624"/>
            <a:ext cx="5983968" cy="41887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93439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Fast tracks – a multi-stakeholder initiative</a:t>
            </a:r>
            <a:endParaRPr lang="en-GB" dirty="0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>
          <a:xfrm>
            <a:off x="1023828" y="2379306"/>
            <a:ext cx="4739974" cy="3738598"/>
          </a:xfrm>
        </p:spPr>
        <p:txBody>
          <a:bodyPr/>
          <a:lstStyle/>
          <a:p>
            <a:r>
              <a:rPr lang="en-GB" dirty="0"/>
              <a:t>Newly arrived </a:t>
            </a:r>
            <a:r>
              <a:rPr lang="en-GB" dirty="0" smtClean="0"/>
              <a:t>refugees</a:t>
            </a:r>
            <a:r>
              <a:rPr lang="en-GB" dirty="0" smtClean="0"/>
              <a:t> </a:t>
            </a:r>
            <a:r>
              <a:rPr lang="en-GB" dirty="0"/>
              <a:t>with skills and competence needed on the labour market </a:t>
            </a:r>
          </a:p>
          <a:p>
            <a:r>
              <a:rPr lang="en-GB" dirty="0" smtClean="0"/>
              <a:t>Tripartite talks</a:t>
            </a:r>
          </a:p>
          <a:p>
            <a:pPr lvl="1"/>
            <a:r>
              <a:rPr lang="en-GB" dirty="0" smtClean="0"/>
              <a:t>Government and the Public Employment Agency (PEA)</a:t>
            </a:r>
          </a:p>
          <a:p>
            <a:pPr lvl="1"/>
            <a:r>
              <a:rPr lang="en-GB" dirty="0" smtClean="0"/>
              <a:t>National employers’ organisations </a:t>
            </a:r>
          </a:p>
          <a:p>
            <a:pPr lvl="1"/>
            <a:r>
              <a:rPr lang="en-GB" dirty="0" smtClean="0"/>
              <a:t>National trade unions </a:t>
            </a:r>
          </a:p>
          <a:p>
            <a:r>
              <a:rPr lang="en-GB" dirty="0" smtClean="0"/>
              <a:t>National agreements on 14 different fast tracks to approx. 20 different occupations</a:t>
            </a:r>
          </a:p>
          <a:p>
            <a:endParaRPr lang="sv-SE" dirty="0"/>
          </a:p>
        </p:txBody>
      </p:sp>
      <p:pic>
        <p:nvPicPr>
          <p:cNvPr id="4" name="Bildobjekt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97366" y="2379305"/>
            <a:ext cx="4896127" cy="32640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513779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Fast track for teachers and pre-school teachers</a:t>
            </a:r>
            <a:endParaRPr lang="sv-SE" dirty="0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0163" indent="0">
              <a:buNone/>
            </a:pPr>
            <a:endParaRPr lang="en-US" sz="2400" dirty="0" smtClean="0"/>
          </a:p>
          <a:p>
            <a:pPr marL="30163" indent="0">
              <a:buNone/>
            </a:pPr>
            <a:r>
              <a:rPr lang="en-US" sz="2400" dirty="0" smtClean="0"/>
              <a:t>Target </a:t>
            </a:r>
            <a:r>
              <a:rPr lang="en-US" sz="2400" dirty="0"/>
              <a:t>group</a:t>
            </a:r>
          </a:p>
          <a:p>
            <a:pPr marL="30163" indent="0">
              <a:buNone/>
            </a:pPr>
            <a:r>
              <a:rPr lang="en-US" dirty="0"/>
              <a:t>Newly arrived teachers and pre-school teachers with a foreign education (Arabic-speaking)</a:t>
            </a:r>
          </a:p>
          <a:p>
            <a:endParaRPr lang="en-US" dirty="0"/>
          </a:p>
          <a:p>
            <a:pPr marL="30163" indent="0">
              <a:buNone/>
            </a:pPr>
            <a:r>
              <a:rPr lang="en-US" sz="2400" dirty="0"/>
              <a:t>Goal </a:t>
            </a:r>
          </a:p>
          <a:p>
            <a:pPr marL="30163" indent="0">
              <a:buNone/>
            </a:pPr>
            <a:r>
              <a:rPr lang="en-US" dirty="0"/>
              <a:t>Offer a chain of actions in order to make their way towards a Swedish teaching certificate more effective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977711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smtClean="0"/>
              <a:t>Before fast </a:t>
            </a:r>
            <a:r>
              <a:rPr lang="sv-SE" dirty="0" err="1" smtClean="0"/>
              <a:t>track</a:t>
            </a:r>
            <a:r>
              <a:rPr lang="sv-SE" dirty="0" smtClean="0"/>
              <a:t>…</a:t>
            </a:r>
            <a:endParaRPr lang="sv-SE" dirty="0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>
          <a:xfrm>
            <a:off x="2610091" y="2737526"/>
            <a:ext cx="2591114" cy="1070930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marL="30163" indent="0">
              <a:buNone/>
            </a:pPr>
            <a:r>
              <a:rPr lang="en-GB" dirty="0" smtClean="0"/>
              <a:t>Language course: Swedish for immigrants (</a:t>
            </a:r>
            <a:r>
              <a:rPr lang="en-GB" dirty="0" err="1" smtClean="0"/>
              <a:t>Sfi</a:t>
            </a:r>
            <a:r>
              <a:rPr lang="en-GB" dirty="0" smtClean="0"/>
              <a:t>)</a:t>
            </a:r>
            <a:endParaRPr lang="en-GB" dirty="0"/>
          </a:p>
        </p:txBody>
      </p:sp>
      <p:sp>
        <p:nvSpPr>
          <p:cNvPr id="4" name="textruta 3"/>
          <p:cNvSpPr txBox="1"/>
          <p:nvPr/>
        </p:nvSpPr>
        <p:spPr>
          <a:xfrm>
            <a:off x="343625" y="2056620"/>
            <a:ext cx="2153957" cy="36933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dirty="0" smtClean="0"/>
              <a:t>Asylum process</a:t>
            </a:r>
            <a:endParaRPr lang="en-GB" dirty="0"/>
          </a:p>
        </p:txBody>
      </p:sp>
      <p:sp>
        <p:nvSpPr>
          <p:cNvPr id="5" name="textruta 4"/>
          <p:cNvSpPr txBox="1"/>
          <p:nvPr/>
        </p:nvSpPr>
        <p:spPr>
          <a:xfrm>
            <a:off x="2616934" y="2049790"/>
            <a:ext cx="2596398" cy="646331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dirty="0" smtClean="0"/>
              <a:t>Enrolment in the PEA’s Introduction program</a:t>
            </a:r>
            <a:endParaRPr lang="en-GB" dirty="0"/>
          </a:p>
        </p:txBody>
      </p:sp>
      <p:sp>
        <p:nvSpPr>
          <p:cNvPr id="6" name="textruta 5"/>
          <p:cNvSpPr txBox="1"/>
          <p:nvPr/>
        </p:nvSpPr>
        <p:spPr>
          <a:xfrm>
            <a:off x="5353150" y="2056620"/>
            <a:ext cx="1224382" cy="1477328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dirty="0" smtClean="0"/>
              <a:t>Validation of skills and competence</a:t>
            </a:r>
            <a:endParaRPr lang="en-GB" dirty="0"/>
          </a:p>
        </p:txBody>
      </p:sp>
      <p:sp>
        <p:nvSpPr>
          <p:cNvPr id="9" name="textruta 8"/>
          <p:cNvSpPr txBox="1"/>
          <p:nvPr/>
        </p:nvSpPr>
        <p:spPr>
          <a:xfrm>
            <a:off x="6686098" y="2059432"/>
            <a:ext cx="1478903" cy="1200329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dirty="0" smtClean="0"/>
              <a:t>Reaching required level of Swedish</a:t>
            </a:r>
            <a:endParaRPr lang="en-GB" dirty="0"/>
          </a:p>
        </p:txBody>
      </p:sp>
      <p:sp>
        <p:nvSpPr>
          <p:cNvPr id="12" name="textruta 11"/>
          <p:cNvSpPr txBox="1"/>
          <p:nvPr/>
        </p:nvSpPr>
        <p:spPr>
          <a:xfrm>
            <a:off x="8304819" y="2059432"/>
            <a:ext cx="1734173" cy="1477328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Enrolment at university: Continued supplementary course</a:t>
            </a:r>
            <a:endParaRPr lang="en-US" dirty="0"/>
          </a:p>
        </p:txBody>
      </p:sp>
      <p:sp>
        <p:nvSpPr>
          <p:cNvPr id="13" name="textruta 12"/>
          <p:cNvSpPr txBox="1"/>
          <p:nvPr/>
        </p:nvSpPr>
        <p:spPr>
          <a:xfrm>
            <a:off x="10178810" y="2059432"/>
            <a:ext cx="1455575" cy="1200329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Attain Swedish teaching certification</a:t>
            </a:r>
            <a:endParaRPr lang="en-US" dirty="0"/>
          </a:p>
        </p:txBody>
      </p:sp>
      <p:sp>
        <p:nvSpPr>
          <p:cNvPr id="14" name="textruta 13"/>
          <p:cNvSpPr txBox="1"/>
          <p:nvPr/>
        </p:nvSpPr>
        <p:spPr>
          <a:xfrm>
            <a:off x="2610091" y="3849861"/>
            <a:ext cx="1725603" cy="92333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dirty="0" smtClean="0"/>
              <a:t>Identification of skills and competence</a:t>
            </a:r>
            <a:endParaRPr lang="en-GB" dirty="0"/>
          </a:p>
        </p:txBody>
      </p:sp>
      <p:sp>
        <p:nvSpPr>
          <p:cNvPr id="15" name="Höger 14"/>
          <p:cNvSpPr/>
          <p:nvPr/>
        </p:nvSpPr>
        <p:spPr>
          <a:xfrm>
            <a:off x="2616936" y="4903236"/>
            <a:ext cx="2584270" cy="1446246"/>
          </a:xfrm>
          <a:prstGeom prst="rightArrow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2 years</a:t>
            </a:r>
            <a:endParaRPr lang="en-GB" dirty="0"/>
          </a:p>
        </p:txBody>
      </p:sp>
      <p:sp>
        <p:nvSpPr>
          <p:cNvPr id="16" name="Höger 15"/>
          <p:cNvSpPr/>
          <p:nvPr/>
        </p:nvSpPr>
        <p:spPr>
          <a:xfrm>
            <a:off x="5201205" y="4903236"/>
            <a:ext cx="6433180" cy="1446246"/>
          </a:xfrm>
          <a:prstGeom prst="rightArrow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dirty="0"/>
              <a:t>A long </a:t>
            </a:r>
            <a:r>
              <a:rPr lang="en-US" dirty="0" smtClean="0"/>
              <a:t>process </a:t>
            </a:r>
            <a:r>
              <a:rPr lang="en-US" dirty="0"/>
              <a:t>which </a:t>
            </a:r>
            <a:r>
              <a:rPr lang="en-US" dirty="0" smtClean="0"/>
              <a:t>at best could </a:t>
            </a:r>
            <a:r>
              <a:rPr lang="en-US" dirty="0"/>
              <a:t>take </a:t>
            </a:r>
            <a:r>
              <a:rPr lang="en-US" dirty="0" smtClean="0"/>
              <a:t>a couple of years. At worst, individuals were unaware of this process</a:t>
            </a:r>
            <a:endParaRPr lang="en-US" dirty="0"/>
          </a:p>
        </p:txBody>
      </p:sp>
      <p:sp>
        <p:nvSpPr>
          <p:cNvPr id="17" name="Höger 16"/>
          <p:cNvSpPr/>
          <p:nvPr/>
        </p:nvSpPr>
        <p:spPr>
          <a:xfrm>
            <a:off x="343625" y="4903236"/>
            <a:ext cx="2273309" cy="1446246"/>
          </a:xfrm>
          <a:prstGeom prst="rightArrow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55761399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Fast track outline</a:t>
            </a:r>
            <a:endParaRPr lang="en-GB" dirty="0"/>
          </a:p>
        </p:txBody>
      </p:sp>
      <p:sp>
        <p:nvSpPr>
          <p:cNvPr id="4" name="Platshållare för innehåll 2"/>
          <p:cNvSpPr txBox="1">
            <a:spLocks/>
          </p:cNvSpPr>
          <p:nvPr/>
        </p:nvSpPr>
        <p:spPr>
          <a:xfrm>
            <a:off x="2463074" y="2890789"/>
            <a:ext cx="4441058" cy="911568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lIns="91440" tIns="45720" rIns="91440" bIns="45720" rtlCol="0">
            <a:noAutofit/>
          </a:bodyPr>
          <a:lstStyle>
            <a:lvl1pPr marL="258763" indent="-2286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 typeface="Symbol" panose="05050102010706020507" pitchFamily="18" charset="2"/>
              <a:buChar char="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Font typeface="Symbol" panose="05050102010706020507" pitchFamily="18" charset="2"/>
              <a:buChar char="-"/>
              <a:defRPr sz="1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Font typeface="Symbol" panose="05050102010706020507" pitchFamily="18" charset="2"/>
              <a:buChar char="-"/>
              <a:defRPr sz="1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Font typeface="Symbol" panose="05050102010706020507" pitchFamily="18" charset="2"/>
              <a:buChar char="-"/>
              <a:defRPr sz="1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0163" indent="0">
              <a:buFont typeface="Symbol" panose="05050102010706020507" pitchFamily="18" charset="2"/>
              <a:buNone/>
            </a:pPr>
            <a:r>
              <a:rPr lang="en-US" dirty="0" smtClean="0"/>
              <a:t>Language course: Swedish for immigrants (</a:t>
            </a:r>
            <a:r>
              <a:rPr lang="en-US" dirty="0" err="1" smtClean="0"/>
              <a:t>Sfi</a:t>
            </a:r>
            <a:r>
              <a:rPr lang="en-US" dirty="0" smtClean="0"/>
              <a:t>) + Vocational language training</a:t>
            </a:r>
            <a:endParaRPr lang="en-US" dirty="0"/>
          </a:p>
        </p:txBody>
      </p:sp>
      <p:sp>
        <p:nvSpPr>
          <p:cNvPr id="5" name="textruta 4"/>
          <p:cNvSpPr txBox="1"/>
          <p:nvPr/>
        </p:nvSpPr>
        <p:spPr>
          <a:xfrm>
            <a:off x="458752" y="1950799"/>
            <a:ext cx="1974343" cy="36933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dirty="0" smtClean="0"/>
              <a:t>Asylum process</a:t>
            </a:r>
            <a:endParaRPr lang="en-GB" dirty="0"/>
          </a:p>
        </p:txBody>
      </p:sp>
      <p:sp>
        <p:nvSpPr>
          <p:cNvPr id="6" name="textruta 5"/>
          <p:cNvSpPr txBox="1"/>
          <p:nvPr/>
        </p:nvSpPr>
        <p:spPr>
          <a:xfrm>
            <a:off x="2463075" y="1946893"/>
            <a:ext cx="4441057" cy="92333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Enrolment in the PEA’s Introduction program + information about and offering of fast track for teachers</a:t>
            </a:r>
            <a:endParaRPr lang="en-US" dirty="0"/>
          </a:p>
        </p:txBody>
      </p:sp>
      <p:sp>
        <p:nvSpPr>
          <p:cNvPr id="7" name="textruta 6"/>
          <p:cNvSpPr txBox="1"/>
          <p:nvPr/>
        </p:nvSpPr>
        <p:spPr>
          <a:xfrm>
            <a:off x="2151914" y="3819268"/>
            <a:ext cx="1517802" cy="92333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dirty="0" smtClean="0"/>
              <a:t>Validation of skills and competence</a:t>
            </a:r>
            <a:endParaRPr lang="en-GB" dirty="0"/>
          </a:p>
        </p:txBody>
      </p:sp>
      <p:sp>
        <p:nvSpPr>
          <p:cNvPr id="8" name="textruta 7"/>
          <p:cNvSpPr txBox="1"/>
          <p:nvPr/>
        </p:nvSpPr>
        <p:spPr>
          <a:xfrm>
            <a:off x="3690264" y="3834214"/>
            <a:ext cx="2741361" cy="646331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/>
              <a:t>B</a:t>
            </a:r>
            <a:r>
              <a:rPr lang="en-US" dirty="0" smtClean="0"/>
              <a:t>ridging course held in both Arabic and Swedish</a:t>
            </a:r>
            <a:endParaRPr lang="en-US" dirty="0"/>
          </a:p>
        </p:txBody>
      </p:sp>
      <p:sp>
        <p:nvSpPr>
          <p:cNvPr id="9" name="textruta 8"/>
          <p:cNvSpPr txBox="1"/>
          <p:nvPr/>
        </p:nvSpPr>
        <p:spPr>
          <a:xfrm>
            <a:off x="10245437" y="2891880"/>
            <a:ext cx="1366595" cy="1200329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Attain Swedish teaching certification</a:t>
            </a:r>
            <a:endParaRPr lang="en-US" dirty="0"/>
          </a:p>
        </p:txBody>
      </p:sp>
      <p:sp>
        <p:nvSpPr>
          <p:cNvPr id="10" name="textruta 9"/>
          <p:cNvSpPr txBox="1"/>
          <p:nvPr/>
        </p:nvSpPr>
        <p:spPr>
          <a:xfrm>
            <a:off x="6921851" y="2890789"/>
            <a:ext cx="1621159" cy="1200329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If necessary: Reaching required level of Swedish</a:t>
            </a:r>
            <a:endParaRPr lang="en-US" dirty="0"/>
          </a:p>
        </p:txBody>
      </p:sp>
      <p:sp>
        <p:nvSpPr>
          <p:cNvPr id="11" name="textruta 10"/>
          <p:cNvSpPr txBox="1"/>
          <p:nvPr/>
        </p:nvSpPr>
        <p:spPr>
          <a:xfrm>
            <a:off x="3690264" y="4510090"/>
            <a:ext cx="2741362" cy="36933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dirty="0" smtClean="0"/>
              <a:t>Internship at a school</a:t>
            </a:r>
            <a:endParaRPr lang="en-GB" dirty="0"/>
          </a:p>
        </p:txBody>
      </p:sp>
      <p:sp>
        <p:nvSpPr>
          <p:cNvPr id="13" name="textruta 12"/>
          <p:cNvSpPr txBox="1"/>
          <p:nvPr/>
        </p:nvSpPr>
        <p:spPr>
          <a:xfrm>
            <a:off x="469025" y="3265270"/>
            <a:ext cx="1662342" cy="1477328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dirty="0" smtClean="0"/>
              <a:t>Identification of skills: immigrants with a degree in teaching</a:t>
            </a:r>
            <a:endParaRPr lang="en-GB" dirty="0"/>
          </a:p>
        </p:txBody>
      </p:sp>
      <p:sp>
        <p:nvSpPr>
          <p:cNvPr id="14" name="textruta 13"/>
          <p:cNvSpPr txBox="1"/>
          <p:nvPr/>
        </p:nvSpPr>
        <p:spPr>
          <a:xfrm>
            <a:off x="8543011" y="2891791"/>
            <a:ext cx="1702426" cy="1200329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dirty="0" smtClean="0"/>
              <a:t>If necessary: Continued supplementary course at </a:t>
            </a:r>
            <a:r>
              <a:rPr lang="en-GB" dirty="0" err="1" smtClean="0"/>
              <a:t>uni</a:t>
            </a:r>
            <a:endParaRPr lang="en-GB" dirty="0"/>
          </a:p>
        </p:txBody>
      </p:sp>
      <p:sp>
        <p:nvSpPr>
          <p:cNvPr id="21" name="Höger 20"/>
          <p:cNvSpPr/>
          <p:nvPr/>
        </p:nvSpPr>
        <p:spPr>
          <a:xfrm>
            <a:off x="2433094" y="5197006"/>
            <a:ext cx="4471037" cy="1419364"/>
          </a:xfrm>
          <a:prstGeom prst="rightArrow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Within 2 years</a:t>
            </a:r>
            <a:endParaRPr lang="en-GB" dirty="0"/>
          </a:p>
        </p:txBody>
      </p:sp>
      <p:sp>
        <p:nvSpPr>
          <p:cNvPr id="22" name="Höger 21"/>
          <p:cNvSpPr/>
          <p:nvPr/>
        </p:nvSpPr>
        <p:spPr>
          <a:xfrm>
            <a:off x="6932125" y="5197006"/>
            <a:ext cx="4690180" cy="1409277"/>
          </a:xfrm>
          <a:prstGeom prst="rightArrow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0-2 years, depending on the individual teacher’s prerequisites</a:t>
            </a:r>
            <a:endParaRPr lang="en-GB" dirty="0"/>
          </a:p>
        </p:txBody>
      </p:sp>
      <p:sp>
        <p:nvSpPr>
          <p:cNvPr id="23" name="Höger 22"/>
          <p:cNvSpPr/>
          <p:nvPr/>
        </p:nvSpPr>
        <p:spPr>
          <a:xfrm>
            <a:off x="458752" y="5197006"/>
            <a:ext cx="1974342" cy="1419364"/>
          </a:xfrm>
          <a:prstGeom prst="rightArrow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3" name="textruta 2"/>
          <p:cNvSpPr txBox="1"/>
          <p:nvPr/>
        </p:nvSpPr>
        <p:spPr>
          <a:xfrm>
            <a:off x="458751" y="2320131"/>
            <a:ext cx="1974343" cy="92333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sv-SE" dirty="0" smtClean="0"/>
              <a:t>”Swedish </a:t>
            </a:r>
            <a:r>
              <a:rPr lang="sv-SE" dirty="0" err="1" smtClean="0"/>
              <a:t>language</a:t>
            </a:r>
            <a:r>
              <a:rPr lang="sv-SE" dirty="0" smtClean="0"/>
              <a:t> from </a:t>
            </a:r>
            <a:r>
              <a:rPr lang="sv-SE" dirty="0" err="1" smtClean="0"/>
              <a:t>day</a:t>
            </a:r>
            <a:r>
              <a:rPr lang="sv-SE" dirty="0" smtClean="0"/>
              <a:t> 1” </a:t>
            </a:r>
            <a:endParaRPr lang="sv-SE" dirty="0"/>
          </a:p>
        </p:txBody>
      </p:sp>
      <p:sp>
        <p:nvSpPr>
          <p:cNvPr id="12" name="textruta 11"/>
          <p:cNvSpPr txBox="1"/>
          <p:nvPr/>
        </p:nvSpPr>
        <p:spPr>
          <a:xfrm>
            <a:off x="6452173" y="4157379"/>
            <a:ext cx="5170132" cy="646331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tx2"/>
                </a:solidFill>
              </a:rPr>
              <a:t>Possibilities of continued work/internships combined with supplementary courses?</a:t>
            </a:r>
            <a:endParaRPr lang="en-GB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870214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Stakeholders</a:t>
            </a:r>
            <a:endParaRPr lang="en-GB" dirty="0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>
          <a:xfrm>
            <a:off x="664232" y="2495202"/>
            <a:ext cx="9774312" cy="3936419"/>
          </a:xfrm>
        </p:spPr>
        <p:txBody>
          <a:bodyPr/>
          <a:lstStyle/>
          <a:p>
            <a:pPr marL="30163" indent="0">
              <a:buNone/>
            </a:pPr>
            <a:r>
              <a:rPr lang="en-GB" dirty="0" smtClean="0"/>
              <a:t>Public Employment Agency (PEA)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GB" dirty="0"/>
              <a:t>Offers actions within the frames of their </a:t>
            </a:r>
            <a:r>
              <a:rPr lang="en-GB" i="1" dirty="0"/>
              <a:t>Introduction program</a:t>
            </a:r>
            <a:endParaRPr lang="en-GB" dirty="0"/>
          </a:p>
          <a:p>
            <a:pPr lvl="1">
              <a:buFont typeface="Wingdings" panose="05000000000000000000" pitchFamily="2" charset="2"/>
              <a:buChar char="Ø"/>
            </a:pPr>
            <a:r>
              <a:rPr lang="en-GB" dirty="0" smtClean="0"/>
              <a:t>Allocates extra resources for fast tracks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GB" dirty="0" smtClean="0"/>
              <a:t>Allocates resources for the social partners to promote and develop the fast tracks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GB" dirty="0" smtClean="0"/>
              <a:t>Performs follow-ups</a:t>
            </a:r>
          </a:p>
          <a:p>
            <a:pPr marL="30163" indent="0">
              <a:buNone/>
            </a:pPr>
            <a:r>
              <a:rPr lang="en-GB" dirty="0"/>
              <a:t>E</a:t>
            </a:r>
            <a:r>
              <a:rPr lang="en-GB" dirty="0" smtClean="0"/>
              <a:t>mployers’ organisations (public and private)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GB" dirty="0" smtClean="0"/>
              <a:t>Define specific fast track objective </a:t>
            </a:r>
            <a:r>
              <a:rPr lang="en-US" dirty="0" smtClean="0"/>
              <a:t>together with concerned trade unions and the PEA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GB" dirty="0" smtClean="0"/>
              <a:t>Inform their members and </a:t>
            </a:r>
            <a:r>
              <a:rPr lang="en-US" dirty="0" smtClean="0"/>
              <a:t>enable </a:t>
            </a:r>
            <a:r>
              <a:rPr lang="en-US" dirty="0"/>
              <a:t>members to offer work-place </a:t>
            </a:r>
            <a:r>
              <a:rPr lang="en-US" dirty="0" smtClean="0"/>
              <a:t>experience </a:t>
            </a:r>
            <a:endParaRPr lang="en-GB" dirty="0" smtClean="0"/>
          </a:p>
          <a:p>
            <a:pPr marL="30163" indent="0">
              <a:buNone/>
            </a:pPr>
            <a:r>
              <a:rPr lang="en-GB" dirty="0" smtClean="0"/>
              <a:t>Trade unions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GB" dirty="0" smtClean="0"/>
              <a:t>Define </a:t>
            </a:r>
            <a:r>
              <a:rPr lang="en-GB" dirty="0"/>
              <a:t>specific fast track </a:t>
            </a:r>
            <a:r>
              <a:rPr lang="en-GB" dirty="0" smtClean="0"/>
              <a:t>objective together with concerned employers’ organisations and the PEA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dirty="0"/>
              <a:t>Inform their members and </a:t>
            </a:r>
            <a:r>
              <a:rPr lang="en-US" dirty="0" smtClean="0"/>
              <a:t>promote mentoring fast track </a:t>
            </a:r>
            <a:r>
              <a:rPr lang="en-US" dirty="0" smtClean="0"/>
              <a:t>participants</a:t>
            </a:r>
            <a:endParaRPr lang="en-US" dirty="0"/>
          </a:p>
          <a:p>
            <a:pPr lvl="1">
              <a:buFont typeface="Wingdings" panose="05000000000000000000" pitchFamily="2" charset="2"/>
              <a:buChar char="Ø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16005367"/>
      </p:ext>
    </p:extLst>
  </p:cSld>
  <p:clrMapOvr>
    <a:masterClrMapping/>
  </p:clrMapOvr>
</p:sld>
</file>

<file path=ppt/theme/theme1.xml><?xml version="1.0" encoding="utf-8"?>
<a:theme xmlns:a="http://schemas.openxmlformats.org/drawingml/2006/main" name="SKL PPT">
  <a:themeElements>
    <a:clrScheme name="SKL 2017">
      <a:dk1>
        <a:sysClr val="windowText" lastClr="000000"/>
      </a:dk1>
      <a:lt1>
        <a:sysClr val="window" lastClr="FFFFFF"/>
      </a:lt1>
      <a:dk2>
        <a:srgbClr val="6A605A"/>
      </a:dk2>
      <a:lt2>
        <a:srgbClr val="D7D1CA"/>
      </a:lt2>
      <a:accent1>
        <a:srgbClr val="E6460A"/>
      </a:accent1>
      <a:accent2>
        <a:srgbClr val="FFBE0A"/>
      </a:accent2>
      <a:accent3>
        <a:srgbClr val="F39325"/>
      </a:accent3>
      <a:accent4>
        <a:srgbClr val="D7D1CA"/>
      </a:accent4>
      <a:accent5>
        <a:srgbClr val="8D8179"/>
      </a:accent5>
      <a:accent6>
        <a:srgbClr val="6A605A"/>
      </a:accent6>
      <a:hlink>
        <a:srgbClr val="0563C1"/>
      </a:hlink>
      <a:folHlink>
        <a:srgbClr val="954F72"/>
      </a:folHlink>
    </a:clrScheme>
    <a:fontScheme name="SKL PP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KL PPT 2017 Eng.potx" id="{58AFA22D-8A41-4844-82D2-C678CF03C704}" vid="{74B5F652-8329-4A27-A11C-85496DB4F477}"/>
    </a:ext>
  </a:extLst>
</a:theme>
</file>

<file path=ppt/theme/theme2.xml><?xml version="1.0" encoding="utf-8"?>
<a:theme xmlns:a="http://schemas.openxmlformats.org/drawingml/2006/main" name="Vit SKL PPT">
  <a:themeElements>
    <a:clrScheme name="SKL PPT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E6460A"/>
      </a:accent1>
      <a:accent2>
        <a:srgbClr val="FFBE0A"/>
      </a:accent2>
      <a:accent3>
        <a:srgbClr val="F39325"/>
      </a:accent3>
      <a:accent4>
        <a:srgbClr val="D7D1CA"/>
      </a:accent4>
      <a:accent5>
        <a:srgbClr val="8D8179"/>
      </a:accent5>
      <a:accent6>
        <a:srgbClr val="6A605A"/>
      </a:accent6>
      <a:hlink>
        <a:srgbClr val="0563C1"/>
      </a:hlink>
      <a:folHlink>
        <a:srgbClr val="954F72"/>
      </a:folHlink>
    </a:clrScheme>
    <a:fontScheme name="SKL PP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KL PPT 2017 Eng.potx" id="{58AFA22D-8A41-4844-82D2-C678CF03C704}" vid="{0EAF0FB5-5E25-47CE-A0F5-59D17F50F947}"/>
    </a:ext>
  </a:extLst>
</a:theme>
</file>

<file path=ppt/theme/theme3.xml><?xml version="1.0" encoding="utf-8"?>
<a:theme xmlns:a="http://schemas.openxmlformats.org/drawingml/2006/main" name="Inledningsbilder">
  <a:themeElements>
    <a:clrScheme name="SKL PPT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E6460A"/>
      </a:accent1>
      <a:accent2>
        <a:srgbClr val="FFBE0A"/>
      </a:accent2>
      <a:accent3>
        <a:srgbClr val="F39325"/>
      </a:accent3>
      <a:accent4>
        <a:srgbClr val="D7D1CA"/>
      </a:accent4>
      <a:accent5>
        <a:srgbClr val="8D8179"/>
      </a:accent5>
      <a:accent6>
        <a:srgbClr val="6A605A"/>
      </a:accent6>
      <a:hlink>
        <a:srgbClr val="0563C1"/>
      </a:hlink>
      <a:folHlink>
        <a:srgbClr val="954F72"/>
      </a:folHlink>
    </a:clrScheme>
    <a:fontScheme name="SKL PP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KL PPT 2017 Eng.potx" id="{58AFA22D-8A41-4844-82D2-C678CF03C704}" vid="{2FBFB7B5-5B7D-469F-B5DB-3B7629EF9B96}"/>
    </a:ext>
  </a:extLst>
</a:theme>
</file>

<file path=ppt/theme/theme4.xml><?xml version="1.0" encoding="utf-8"?>
<a:theme xmlns:a="http://schemas.openxmlformats.org/drawingml/2006/main" name="SKL PPT Mörk">
  <a:themeElements>
    <a:clrScheme name="SKL PPT">
      <a:dk1>
        <a:sysClr val="windowText" lastClr="000000"/>
      </a:dk1>
      <a:lt1>
        <a:sysClr val="window" lastClr="FFFFFF"/>
      </a:lt1>
      <a:dk2>
        <a:srgbClr val="6A605A"/>
      </a:dk2>
      <a:lt2>
        <a:srgbClr val="D7D1CA"/>
      </a:lt2>
      <a:accent1>
        <a:srgbClr val="E6460A"/>
      </a:accent1>
      <a:accent2>
        <a:srgbClr val="FFBE0A"/>
      </a:accent2>
      <a:accent3>
        <a:srgbClr val="F39325"/>
      </a:accent3>
      <a:accent4>
        <a:srgbClr val="D7D1CA"/>
      </a:accent4>
      <a:accent5>
        <a:srgbClr val="8D8179"/>
      </a:accent5>
      <a:accent6>
        <a:srgbClr val="6A605A"/>
      </a:accent6>
      <a:hlink>
        <a:srgbClr val="0563C1"/>
      </a:hlink>
      <a:folHlink>
        <a:srgbClr val="954F72"/>
      </a:folHlink>
    </a:clrScheme>
    <a:fontScheme name="SKL PP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KL PPT 2017 Eng.potx" id="{58AFA22D-8A41-4844-82D2-C678CF03C704}" vid="{B239FC59-33D9-4509-824A-08DBBDB8870C}"/>
    </a:ext>
  </a:extLst>
</a:theme>
</file>

<file path=ppt/theme/theme5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SKL PPT 2017 Eng</Template>
  <TotalTime>779</TotalTime>
  <Words>1538</Words>
  <Application>Microsoft Office PowerPoint</Application>
  <PresentationFormat>Bredbild</PresentationFormat>
  <Paragraphs>142</Paragraphs>
  <Slides>11</Slides>
  <Notes>11</Notes>
  <HiddenSlides>0</HiddenSlides>
  <MMClips>0</MMClips>
  <ScaleCrop>false</ScaleCrop>
  <HeadingPairs>
    <vt:vector size="6" baseType="variant">
      <vt:variant>
        <vt:lpstr>Använt teckensnitt</vt:lpstr>
      </vt:variant>
      <vt:variant>
        <vt:i4>4</vt:i4>
      </vt:variant>
      <vt:variant>
        <vt:lpstr>Tema</vt:lpstr>
      </vt:variant>
      <vt:variant>
        <vt:i4>4</vt:i4>
      </vt:variant>
      <vt:variant>
        <vt:lpstr>Bildrubriker</vt:lpstr>
      </vt:variant>
      <vt:variant>
        <vt:i4>11</vt:i4>
      </vt:variant>
    </vt:vector>
  </HeadingPairs>
  <TitlesOfParts>
    <vt:vector size="19" baseType="lpstr">
      <vt:lpstr>Arial</vt:lpstr>
      <vt:lpstr>Calibri</vt:lpstr>
      <vt:lpstr>Symbol</vt:lpstr>
      <vt:lpstr>Wingdings</vt:lpstr>
      <vt:lpstr>SKL PPT</vt:lpstr>
      <vt:lpstr>Vit SKL PPT</vt:lpstr>
      <vt:lpstr>Inledningsbilder</vt:lpstr>
      <vt:lpstr>SKL PPT Mörk</vt:lpstr>
      <vt:lpstr>Fast track for teachers and pre-school teachers</vt:lpstr>
      <vt:lpstr>SALAR / SKL</vt:lpstr>
      <vt:lpstr>Refugees in Sweden</vt:lpstr>
      <vt:lpstr>Competency needs in the Swedish welfare sector</vt:lpstr>
      <vt:lpstr>Fast tracks – a multi-stakeholder initiative</vt:lpstr>
      <vt:lpstr>Fast track for teachers and pre-school teachers</vt:lpstr>
      <vt:lpstr>Before fast track…</vt:lpstr>
      <vt:lpstr>Fast track outline</vt:lpstr>
      <vt:lpstr>Stakeholders</vt:lpstr>
      <vt:lpstr>Premises / success factors</vt:lpstr>
      <vt:lpstr>Challenges for the work ahead…</vt:lpstr>
    </vt:vector>
  </TitlesOfParts>
  <Company>Sverige Kommuner och Landsting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Fast track for teachers and pre-school teachers</dc:title>
  <dc:creator>Mattsson Elsa</dc:creator>
  <cp:lastModifiedBy>Mattsson Elsa</cp:lastModifiedBy>
  <cp:revision>56</cp:revision>
  <cp:lastPrinted>2017-04-07T09:02:37Z</cp:lastPrinted>
  <dcterms:created xsi:type="dcterms:W3CDTF">2017-04-04T13:07:04Z</dcterms:created>
  <dcterms:modified xsi:type="dcterms:W3CDTF">2017-04-10T04:56:57Z</dcterms:modified>
</cp:coreProperties>
</file>